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4" r:id="rId5"/>
    <p:sldMasterId id="2147483686" r:id="rId6"/>
  </p:sldMasterIdLst>
  <p:notesMasterIdLst>
    <p:notesMasterId r:id="rId80"/>
  </p:notesMasterIdLst>
  <p:handoutMasterIdLst>
    <p:handoutMasterId r:id="rId81"/>
  </p:handoutMasterIdLst>
  <p:sldIdLst>
    <p:sldId id="810" r:id="rId7"/>
    <p:sldId id="282" r:id="rId8"/>
    <p:sldId id="812" r:id="rId9"/>
    <p:sldId id="741" r:id="rId10"/>
    <p:sldId id="281" r:id="rId11"/>
    <p:sldId id="781" r:id="rId12"/>
    <p:sldId id="798" r:id="rId13"/>
    <p:sldId id="797" r:id="rId14"/>
    <p:sldId id="802" r:id="rId15"/>
    <p:sldId id="800" r:id="rId16"/>
    <p:sldId id="262" r:id="rId17"/>
    <p:sldId id="806" r:id="rId18"/>
    <p:sldId id="807" r:id="rId19"/>
    <p:sldId id="805" r:id="rId20"/>
    <p:sldId id="746" r:id="rId21"/>
    <p:sldId id="796" r:id="rId22"/>
    <p:sldId id="778" r:id="rId23"/>
    <p:sldId id="744" r:id="rId24"/>
    <p:sldId id="803" r:id="rId25"/>
    <p:sldId id="779" r:id="rId26"/>
    <p:sldId id="745" r:id="rId27"/>
    <p:sldId id="358" r:id="rId28"/>
    <p:sldId id="367" r:id="rId29"/>
    <p:sldId id="772" r:id="rId30"/>
    <p:sldId id="773" r:id="rId31"/>
    <p:sldId id="775" r:id="rId32"/>
    <p:sldId id="776" r:id="rId33"/>
    <p:sldId id="804" r:id="rId34"/>
    <p:sldId id="742" r:id="rId35"/>
    <p:sldId id="743" r:id="rId36"/>
    <p:sldId id="792" r:id="rId37"/>
    <p:sldId id="786" r:id="rId38"/>
    <p:sldId id="789" r:id="rId39"/>
    <p:sldId id="790" r:id="rId40"/>
    <p:sldId id="791" r:id="rId41"/>
    <p:sldId id="793" r:id="rId42"/>
    <p:sldId id="788" r:id="rId43"/>
    <p:sldId id="795" r:id="rId44"/>
    <p:sldId id="787" r:id="rId45"/>
    <p:sldId id="794" r:id="rId46"/>
    <p:sldId id="257" r:id="rId47"/>
    <p:sldId id="722" r:id="rId48"/>
    <p:sldId id="782" r:id="rId49"/>
    <p:sldId id="721" r:id="rId50"/>
    <p:sldId id="723" r:id="rId51"/>
    <p:sldId id="727" r:id="rId52"/>
    <p:sldId id="728" r:id="rId53"/>
    <p:sldId id="729" r:id="rId54"/>
    <p:sldId id="730" r:id="rId55"/>
    <p:sldId id="731" r:id="rId56"/>
    <p:sldId id="724" r:id="rId57"/>
    <p:sldId id="725" r:id="rId58"/>
    <p:sldId id="783" r:id="rId59"/>
    <p:sldId id="283" r:id="rId60"/>
    <p:sldId id="285" r:id="rId61"/>
    <p:sldId id="747" r:id="rId62"/>
    <p:sldId id="748" r:id="rId63"/>
    <p:sldId id="735" r:id="rId64"/>
    <p:sldId id="734" r:id="rId65"/>
    <p:sldId id="584" r:id="rId66"/>
    <p:sldId id="749" r:id="rId67"/>
    <p:sldId id="280" r:id="rId68"/>
    <p:sldId id="808" r:id="rId69"/>
    <p:sldId id="809" r:id="rId70"/>
    <p:sldId id="813" r:id="rId71"/>
    <p:sldId id="814" r:id="rId72"/>
    <p:sldId id="815" r:id="rId73"/>
    <p:sldId id="777" r:id="rId74"/>
    <p:sldId id="784" r:id="rId75"/>
    <p:sldId id="302" r:id="rId76"/>
    <p:sldId id="341" r:id="rId77"/>
    <p:sldId id="705" r:id="rId78"/>
    <p:sldId id="785"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87949" autoAdjust="0"/>
  </p:normalViewPr>
  <p:slideViewPr>
    <p:cSldViewPr snapToGrid="0" showGuides="1">
      <p:cViewPr varScale="1">
        <p:scale>
          <a:sx n="60" d="100"/>
          <a:sy n="60" d="100"/>
        </p:scale>
        <p:origin x="72" y="42"/>
      </p:cViewPr>
      <p:guideLst>
        <p:guide orient="horz" pos="2160"/>
        <p:guide pos="3840"/>
      </p:guideLst>
    </p:cSldViewPr>
  </p:slideViewPr>
  <p:notesTextViewPr>
    <p:cViewPr>
      <p:scale>
        <a:sx n="1" d="1"/>
        <a:sy n="1" d="1"/>
      </p:scale>
      <p:origin x="0" y="0"/>
    </p:cViewPr>
  </p:notesTextViewPr>
  <p:sorterViewPr>
    <p:cViewPr>
      <p:scale>
        <a:sx n="100" d="100"/>
        <a:sy n="100" d="100"/>
      </p:scale>
      <p:origin x="0" y="-3638"/>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6BB5D-87F8-406F-8426-7D5DC945A6D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8F658A-8DA5-40E6-8B1C-602FAEF51510}">
      <dgm:prSet/>
      <dgm:spPr/>
      <dgm:t>
        <a:bodyPr/>
        <a:lstStyle/>
        <a:p>
          <a:r>
            <a:rPr lang="en-US"/>
            <a:t>WHAT DOES THE AUTHORIZING AUTHORITY SAY?</a:t>
          </a:r>
        </a:p>
      </dgm:t>
    </dgm:pt>
    <dgm:pt modelId="{DB64F215-CDAF-4560-A15C-ECE5F9D7DB89}" type="parTrans" cxnId="{4932696A-C1A7-4100-922A-76F3852B5B62}">
      <dgm:prSet/>
      <dgm:spPr/>
      <dgm:t>
        <a:bodyPr/>
        <a:lstStyle/>
        <a:p>
          <a:endParaRPr lang="en-US"/>
        </a:p>
      </dgm:t>
    </dgm:pt>
    <dgm:pt modelId="{C485A902-0D4B-44F0-8A80-0C022BD2B550}" type="sibTrans" cxnId="{4932696A-C1A7-4100-922A-76F3852B5B62}">
      <dgm:prSet/>
      <dgm:spPr/>
      <dgm:t>
        <a:bodyPr/>
        <a:lstStyle/>
        <a:p>
          <a:endParaRPr lang="en-US"/>
        </a:p>
      </dgm:t>
    </dgm:pt>
    <dgm:pt modelId="{0F3B0F8A-463A-455C-AED2-BF711C5CB960}">
      <dgm:prSet/>
      <dgm:spPr/>
      <dgm:t>
        <a:bodyPr/>
        <a:lstStyle/>
        <a:p>
          <a:r>
            <a:rPr lang="en-US"/>
            <a:t>CHARTER</a:t>
          </a:r>
        </a:p>
      </dgm:t>
    </dgm:pt>
    <dgm:pt modelId="{4FD7BA97-E5A4-4CE0-BF39-5CC95AB075B4}" type="parTrans" cxnId="{69166F29-AF48-4906-8059-F384A13C93A7}">
      <dgm:prSet/>
      <dgm:spPr/>
      <dgm:t>
        <a:bodyPr/>
        <a:lstStyle/>
        <a:p>
          <a:endParaRPr lang="en-US"/>
        </a:p>
      </dgm:t>
    </dgm:pt>
    <dgm:pt modelId="{7A93E7CD-43F1-4A77-9E04-D3098BAB143F}" type="sibTrans" cxnId="{69166F29-AF48-4906-8059-F384A13C93A7}">
      <dgm:prSet/>
      <dgm:spPr/>
      <dgm:t>
        <a:bodyPr/>
        <a:lstStyle/>
        <a:p>
          <a:endParaRPr lang="en-US"/>
        </a:p>
      </dgm:t>
    </dgm:pt>
    <dgm:pt modelId="{DB401725-B0D0-4CC8-8358-8D3D1FC85FB3}">
      <dgm:prSet/>
      <dgm:spPr/>
      <dgm:t>
        <a:bodyPr/>
        <a:lstStyle/>
        <a:p>
          <a:r>
            <a:rPr lang="en-US"/>
            <a:t>PUBLIC ACT</a:t>
          </a:r>
        </a:p>
      </dgm:t>
    </dgm:pt>
    <dgm:pt modelId="{C952D540-1CB7-441C-AFF0-B4073C51F333}" type="parTrans" cxnId="{B6C0FBA4-B6DC-4F16-9B66-57065682F5AF}">
      <dgm:prSet/>
      <dgm:spPr/>
      <dgm:t>
        <a:bodyPr/>
        <a:lstStyle/>
        <a:p>
          <a:endParaRPr lang="en-US"/>
        </a:p>
      </dgm:t>
    </dgm:pt>
    <dgm:pt modelId="{0E5916A4-088E-44C3-ADF4-89DFED61F1AF}" type="sibTrans" cxnId="{B6C0FBA4-B6DC-4F16-9B66-57065682F5AF}">
      <dgm:prSet/>
      <dgm:spPr/>
      <dgm:t>
        <a:bodyPr/>
        <a:lstStyle/>
        <a:p>
          <a:endParaRPr lang="en-US"/>
        </a:p>
      </dgm:t>
    </dgm:pt>
    <dgm:pt modelId="{DD4054A4-478E-4C79-B876-B0B5BB647D2D}" type="pres">
      <dgm:prSet presAssocID="{2D06BB5D-87F8-406F-8426-7D5DC945A6D1}" presName="root" presStyleCnt="0">
        <dgm:presLayoutVars>
          <dgm:dir/>
          <dgm:resizeHandles val="exact"/>
        </dgm:presLayoutVars>
      </dgm:prSet>
      <dgm:spPr/>
    </dgm:pt>
    <dgm:pt modelId="{F3418EFA-1FD0-48BA-AA37-4E6298CD84AE}" type="pres">
      <dgm:prSet presAssocID="{288F658A-8DA5-40E6-8B1C-602FAEF51510}" presName="compNode" presStyleCnt="0"/>
      <dgm:spPr/>
    </dgm:pt>
    <dgm:pt modelId="{E95CCB71-7851-48EB-9809-F37EF4329F3C}" type="pres">
      <dgm:prSet presAssocID="{288F658A-8DA5-40E6-8B1C-602FAEF51510}" presName="bgRect" presStyleLbl="bgShp" presStyleIdx="0" presStyleCnt="3"/>
      <dgm:spPr/>
    </dgm:pt>
    <dgm:pt modelId="{A5F9ACFA-2750-4C5C-AE67-1B8271A760CA}" type="pres">
      <dgm:prSet presAssocID="{288F658A-8DA5-40E6-8B1C-602FAEF515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8F12BB0A-C88F-488A-8698-DC963507C0C0}" type="pres">
      <dgm:prSet presAssocID="{288F658A-8DA5-40E6-8B1C-602FAEF51510}" presName="spaceRect" presStyleCnt="0"/>
      <dgm:spPr/>
    </dgm:pt>
    <dgm:pt modelId="{1BF1CF0F-2367-4C1A-8D2C-4FD8726D2881}" type="pres">
      <dgm:prSet presAssocID="{288F658A-8DA5-40E6-8B1C-602FAEF51510}" presName="parTx" presStyleLbl="revTx" presStyleIdx="0" presStyleCnt="3">
        <dgm:presLayoutVars>
          <dgm:chMax val="0"/>
          <dgm:chPref val="0"/>
        </dgm:presLayoutVars>
      </dgm:prSet>
      <dgm:spPr/>
    </dgm:pt>
    <dgm:pt modelId="{33C2FB86-F2D2-40B9-8937-8F66B7BFED54}" type="pres">
      <dgm:prSet presAssocID="{C485A902-0D4B-44F0-8A80-0C022BD2B550}" presName="sibTrans" presStyleCnt="0"/>
      <dgm:spPr/>
    </dgm:pt>
    <dgm:pt modelId="{A94631CB-CEF9-4196-9FF8-CAFBF8470BCE}" type="pres">
      <dgm:prSet presAssocID="{0F3B0F8A-463A-455C-AED2-BF711C5CB960}" presName="compNode" presStyleCnt="0"/>
      <dgm:spPr/>
    </dgm:pt>
    <dgm:pt modelId="{1A03DC8A-81EE-448F-9CB2-5CBDBE9ACE99}" type="pres">
      <dgm:prSet presAssocID="{0F3B0F8A-463A-455C-AED2-BF711C5CB960}" presName="bgRect" presStyleLbl="bgShp" presStyleIdx="1" presStyleCnt="3"/>
      <dgm:spPr/>
    </dgm:pt>
    <dgm:pt modelId="{CE248E37-D48E-4C94-A57F-BC1AFBD929D6}" type="pres">
      <dgm:prSet presAssocID="{0F3B0F8A-463A-455C-AED2-BF711C5CB9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A37DE30-BB8A-4BC7-AC66-8E11F4E0EDE1}" type="pres">
      <dgm:prSet presAssocID="{0F3B0F8A-463A-455C-AED2-BF711C5CB960}" presName="spaceRect" presStyleCnt="0"/>
      <dgm:spPr/>
    </dgm:pt>
    <dgm:pt modelId="{D783757E-C85E-46E7-8CB7-5D2656E59E94}" type="pres">
      <dgm:prSet presAssocID="{0F3B0F8A-463A-455C-AED2-BF711C5CB960}" presName="parTx" presStyleLbl="revTx" presStyleIdx="1" presStyleCnt="3">
        <dgm:presLayoutVars>
          <dgm:chMax val="0"/>
          <dgm:chPref val="0"/>
        </dgm:presLayoutVars>
      </dgm:prSet>
      <dgm:spPr/>
    </dgm:pt>
    <dgm:pt modelId="{CA931265-275C-4026-8765-B429AB95410C}" type="pres">
      <dgm:prSet presAssocID="{7A93E7CD-43F1-4A77-9E04-D3098BAB143F}" presName="sibTrans" presStyleCnt="0"/>
      <dgm:spPr/>
    </dgm:pt>
    <dgm:pt modelId="{44A3C867-2538-4655-B37D-C2FEAE100765}" type="pres">
      <dgm:prSet presAssocID="{DB401725-B0D0-4CC8-8358-8D3D1FC85FB3}" presName="compNode" presStyleCnt="0"/>
      <dgm:spPr/>
    </dgm:pt>
    <dgm:pt modelId="{63EFD665-2E05-4BFE-8314-D36E87E431CD}" type="pres">
      <dgm:prSet presAssocID="{DB401725-B0D0-4CC8-8358-8D3D1FC85FB3}" presName="bgRect" presStyleLbl="bgShp" presStyleIdx="2" presStyleCnt="3"/>
      <dgm:spPr/>
    </dgm:pt>
    <dgm:pt modelId="{C24CE673-C305-4BD5-91D6-3826373E130F}" type="pres">
      <dgm:prSet presAssocID="{DB401725-B0D0-4CC8-8358-8D3D1FC85F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CF1C2573-F67F-4D0B-BCA9-BB1F0589E7AB}" type="pres">
      <dgm:prSet presAssocID="{DB401725-B0D0-4CC8-8358-8D3D1FC85FB3}" presName="spaceRect" presStyleCnt="0"/>
      <dgm:spPr/>
    </dgm:pt>
    <dgm:pt modelId="{FC944DBF-4EFE-487B-9686-35C983FF68BA}" type="pres">
      <dgm:prSet presAssocID="{DB401725-B0D0-4CC8-8358-8D3D1FC85FB3}" presName="parTx" presStyleLbl="revTx" presStyleIdx="2" presStyleCnt="3">
        <dgm:presLayoutVars>
          <dgm:chMax val="0"/>
          <dgm:chPref val="0"/>
        </dgm:presLayoutVars>
      </dgm:prSet>
      <dgm:spPr/>
    </dgm:pt>
  </dgm:ptLst>
  <dgm:cxnLst>
    <dgm:cxn modelId="{69166F29-AF48-4906-8059-F384A13C93A7}" srcId="{2D06BB5D-87F8-406F-8426-7D5DC945A6D1}" destId="{0F3B0F8A-463A-455C-AED2-BF711C5CB960}" srcOrd="1" destOrd="0" parTransId="{4FD7BA97-E5A4-4CE0-BF39-5CC95AB075B4}" sibTransId="{7A93E7CD-43F1-4A77-9E04-D3098BAB143F}"/>
    <dgm:cxn modelId="{C072EB5C-C553-4076-A239-4306BBF5A50F}" type="presOf" srcId="{288F658A-8DA5-40E6-8B1C-602FAEF51510}" destId="{1BF1CF0F-2367-4C1A-8D2C-4FD8726D2881}" srcOrd="0" destOrd="0" presId="urn:microsoft.com/office/officeart/2018/2/layout/IconVerticalSolidList"/>
    <dgm:cxn modelId="{85FD0265-4340-482F-9050-06D70672C3EF}" type="presOf" srcId="{0F3B0F8A-463A-455C-AED2-BF711C5CB960}" destId="{D783757E-C85E-46E7-8CB7-5D2656E59E94}" srcOrd="0" destOrd="0" presId="urn:microsoft.com/office/officeart/2018/2/layout/IconVerticalSolidList"/>
    <dgm:cxn modelId="{4932696A-C1A7-4100-922A-76F3852B5B62}" srcId="{2D06BB5D-87F8-406F-8426-7D5DC945A6D1}" destId="{288F658A-8DA5-40E6-8B1C-602FAEF51510}" srcOrd="0" destOrd="0" parTransId="{DB64F215-CDAF-4560-A15C-ECE5F9D7DB89}" sibTransId="{C485A902-0D4B-44F0-8A80-0C022BD2B550}"/>
    <dgm:cxn modelId="{FE9A3456-A33B-4B1D-A8C1-878455F0D3ED}" type="presOf" srcId="{DB401725-B0D0-4CC8-8358-8D3D1FC85FB3}" destId="{FC944DBF-4EFE-487B-9686-35C983FF68BA}" srcOrd="0" destOrd="0" presId="urn:microsoft.com/office/officeart/2018/2/layout/IconVerticalSolidList"/>
    <dgm:cxn modelId="{C0F43693-53D8-4F14-98CB-DFE7DF14AD48}" type="presOf" srcId="{2D06BB5D-87F8-406F-8426-7D5DC945A6D1}" destId="{DD4054A4-478E-4C79-B876-B0B5BB647D2D}" srcOrd="0" destOrd="0" presId="urn:microsoft.com/office/officeart/2018/2/layout/IconVerticalSolidList"/>
    <dgm:cxn modelId="{B6C0FBA4-B6DC-4F16-9B66-57065682F5AF}" srcId="{2D06BB5D-87F8-406F-8426-7D5DC945A6D1}" destId="{DB401725-B0D0-4CC8-8358-8D3D1FC85FB3}" srcOrd="2" destOrd="0" parTransId="{C952D540-1CB7-441C-AFF0-B4073C51F333}" sibTransId="{0E5916A4-088E-44C3-ADF4-89DFED61F1AF}"/>
    <dgm:cxn modelId="{54E7418C-41E5-4B19-98BB-E749E5753CDA}" type="presParOf" srcId="{DD4054A4-478E-4C79-B876-B0B5BB647D2D}" destId="{F3418EFA-1FD0-48BA-AA37-4E6298CD84AE}" srcOrd="0" destOrd="0" presId="urn:microsoft.com/office/officeart/2018/2/layout/IconVerticalSolidList"/>
    <dgm:cxn modelId="{99AF945C-0FA2-4B96-AEAF-ACEC3926270D}" type="presParOf" srcId="{F3418EFA-1FD0-48BA-AA37-4E6298CD84AE}" destId="{E95CCB71-7851-48EB-9809-F37EF4329F3C}" srcOrd="0" destOrd="0" presId="urn:microsoft.com/office/officeart/2018/2/layout/IconVerticalSolidList"/>
    <dgm:cxn modelId="{FBA1DDB0-344C-4A1E-B36B-6EDC29016B3C}" type="presParOf" srcId="{F3418EFA-1FD0-48BA-AA37-4E6298CD84AE}" destId="{A5F9ACFA-2750-4C5C-AE67-1B8271A760CA}" srcOrd="1" destOrd="0" presId="urn:microsoft.com/office/officeart/2018/2/layout/IconVerticalSolidList"/>
    <dgm:cxn modelId="{BF3992FD-E563-4163-88F7-F620697C6BB2}" type="presParOf" srcId="{F3418EFA-1FD0-48BA-AA37-4E6298CD84AE}" destId="{8F12BB0A-C88F-488A-8698-DC963507C0C0}" srcOrd="2" destOrd="0" presId="urn:microsoft.com/office/officeart/2018/2/layout/IconVerticalSolidList"/>
    <dgm:cxn modelId="{00F1F17C-8A75-498F-AEF7-B24331D10B49}" type="presParOf" srcId="{F3418EFA-1FD0-48BA-AA37-4E6298CD84AE}" destId="{1BF1CF0F-2367-4C1A-8D2C-4FD8726D2881}" srcOrd="3" destOrd="0" presId="urn:microsoft.com/office/officeart/2018/2/layout/IconVerticalSolidList"/>
    <dgm:cxn modelId="{3237F354-7176-4B01-9BF3-B5E6EDCE263A}" type="presParOf" srcId="{DD4054A4-478E-4C79-B876-B0B5BB647D2D}" destId="{33C2FB86-F2D2-40B9-8937-8F66B7BFED54}" srcOrd="1" destOrd="0" presId="urn:microsoft.com/office/officeart/2018/2/layout/IconVerticalSolidList"/>
    <dgm:cxn modelId="{914F6222-5877-4618-B582-90F41F1A7DFE}" type="presParOf" srcId="{DD4054A4-478E-4C79-B876-B0B5BB647D2D}" destId="{A94631CB-CEF9-4196-9FF8-CAFBF8470BCE}" srcOrd="2" destOrd="0" presId="urn:microsoft.com/office/officeart/2018/2/layout/IconVerticalSolidList"/>
    <dgm:cxn modelId="{C164F75A-EEC9-4BB5-938B-97B210243ACA}" type="presParOf" srcId="{A94631CB-CEF9-4196-9FF8-CAFBF8470BCE}" destId="{1A03DC8A-81EE-448F-9CB2-5CBDBE9ACE99}" srcOrd="0" destOrd="0" presId="urn:microsoft.com/office/officeart/2018/2/layout/IconVerticalSolidList"/>
    <dgm:cxn modelId="{36E1ACD7-2C52-4881-9FED-BE61CE818608}" type="presParOf" srcId="{A94631CB-CEF9-4196-9FF8-CAFBF8470BCE}" destId="{CE248E37-D48E-4C94-A57F-BC1AFBD929D6}" srcOrd="1" destOrd="0" presId="urn:microsoft.com/office/officeart/2018/2/layout/IconVerticalSolidList"/>
    <dgm:cxn modelId="{E6E8B48D-3242-4D18-8DCB-B9E24735E955}" type="presParOf" srcId="{A94631CB-CEF9-4196-9FF8-CAFBF8470BCE}" destId="{CA37DE30-BB8A-4BC7-AC66-8E11F4E0EDE1}" srcOrd="2" destOrd="0" presId="urn:microsoft.com/office/officeart/2018/2/layout/IconVerticalSolidList"/>
    <dgm:cxn modelId="{6268B087-C474-4DC6-ABE3-647DDB68D38B}" type="presParOf" srcId="{A94631CB-CEF9-4196-9FF8-CAFBF8470BCE}" destId="{D783757E-C85E-46E7-8CB7-5D2656E59E94}" srcOrd="3" destOrd="0" presId="urn:microsoft.com/office/officeart/2018/2/layout/IconVerticalSolidList"/>
    <dgm:cxn modelId="{073BD53A-1F4F-4837-9118-BB02AE80D83E}" type="presParOf" srcId="{DD4054A4-478E-4C79-B876-B0B5BB647D2D}" destId="{CA931265-275C-4026-8765-B429AB95410C}" srcOrd="3" destOrd="0" presId="urn:microsoft.com/office/officeart/2018/2/layout/IconVerticalSolidList"/>
    <dgm:cxn modelId="{56D08361-A9D8-46FB-8259-8D43920601F3}" type="presParOf" srcId="{DD4054A4-478E-4C79-B876-B0B5BB647D2D}" destId="{44A3C867-2538-4655-B37D-C2FEAE100765}" srcOrd="4" destOrd="0" presId="urn:microsoft.com/office/officeart/2018/2/layout/IconVerticalSolidList"/>
    <dgm:cxn modelId="{06D2E9C6-215D-423B-A94B-39537BA11A07}" type="presParOf" srcId="{44A3C867-2538-4655-B37D-C2FEAE100765}" destId="{63EFD665-2E05-4BFE-8314-D36E87E431CD}" srcOrd="0" destOrd="0" presId="urn:microsoft.com/office/officeart/2018/2/layout/IconVerticalSolidList"/>
    <dgm:cxn modelId="{3EDC7952-CA1E-44E4-A0F6-173CD54C5EFC}" type="presParOf" srcId="{44A3C867-2538-4655-B37D-C2FEAE100765}" destId="{C24CE673-C305-4BD5-91D6-3826373E130F}" srcOrd="1" destOrd="0" presId="urn:microsoft.com/office/officeart/2018/2/layout/IconVerticalSolidList"/>
    <dgm:cxn modelId="{43F56CB9-5CB4-4B57-A86F-CCA9022DB37F}" type="presParOf" srcId="{44A3C867-2538-4655-B37D-C2FEAE100765}" destId="{CF1C2573-F67F-4D0B-BCA9-BB1F0589E7AB}" srcOrd="2" destOrd="0" presId="urn:microsoft.com/office/officeart/2018/2/layout/IconVerticalSolidList"/>
    <dgm:cxn modelId="{D59B2B8C-40BE-47A6-81AC-64D6700EB362}" type="presParOf" srcId="{44A3C867-2538-4655-B37D-C2FEAE100765}" destId="{FC944DBF-4EFE-487B-9686-35C983FF68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4F287C-9EEF-4FFD-AF1D-0DDFEF8F56B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DA03708D-51F0-4B6E-BF74-40182B338AA1}">
      <dgm:prSet/>
      <dgm:spPr/>
      <dgm:t>
        <a:bodyPr/>
        <a:lstStyle/>
        <a:p>
          <a:r>
            <a:rPr lang="en-US" b="1"/>
            <a:t>Proactive Management-Based Regulation   (PMBR)</a:t>
          </a:r>
          <a:endParaRPr lang="en-US"/>
        </a:p>
      </dgm:t>
    </dgm:pt>
    <dgm:pt modelId="{1BDEAE2B-093B-43FC-BD21-99E754F1964F}" type="parTrans" cxnId="{FA43FD98-AE1C-434F-BF1A-A715499F7510}">
      <dgm:prSet/>
      <dgm:spPr/>
      <dgm:t>
        <a:bodyPr/>
        <a:lstStyle/>
        <a:p>
          <a:endParaRPr lang="en-US"/>
        </a:p>
      </dgm:t>
    </dgm:pt>
    <dgm:pt modelId="{D900FCA7-263F-456D-8C41-215D3B243C99}" type="sibTrans" cxnId="{FA43FD98-AE1C-434F-BF1A-A715499F7510}">
      <dgm:prSet/>
      <dgm:spPr/>
      <dgm:t>
        <a:bodyPr/>
        <a:lstStyle/>
        <a:p>
          <a:endParaRPr lang="en-US"/>
        </a:p>
      </dgm:t>
    </dgm:pt>
    <dgm:pt modelId="{DA01F635-2F5A-43D8-8F3D-A763C606580A}">
      <dgm:prSet/>
      <dgm:spPr/>
      <dgm:t>
        <a:bodyPr/>
        <a:lstStyle/>
        <a:p>
          <a:r>
            <a:rPr lang="en-US" i="1"/>
            <a:t>THREE FREE ETHICS CREDITS</a:t>
          </a:r>
          <a:endParaRPr lang="en-US"/>
        </a:p>
      </dgm:t>
    </dgm:pt>
    <dgm:pt modelId="{7716DE58-14C3-43F0-BA37-212BAB90D21C}" type="parTrans" cxnId="{2CC536B7-E56C-409E-8DBA-B737FAA3A991}">
      <dgm:prSet/>
      <dgm:spPr/>
      <dgm:t>
        <a:bodyPr/>
        <a:lstStyle/>
        <a:p>
          <a:endParaRPr lang="en-US"/>
        </a:p>
      </dgm:t>
    </dgm:pt>
    <dgm:pt modelId="{F084C871-F0AD-4445-A815-75F9CA7E8D9B}" type="sibTrans" cxnId="{2CC536B7-E56C-409E-8DBA-B737FAA3A991}">
      <dgm:prSet/>
      <dgm:spPr/>
      <dgm:t>
        <a:bodyPr/>
        <a:lstStyle/>
        <a:p>
          <a:endParaRPr lang="en-US"/>
        </a:p>
      </dgm:t>
    </dgm:pt>
    <dgm:pt modelId="{AA1CE2EE-4FF7-4DDA-836A-3D341212CE9A}" type="pres">
      <dgm:prSet presAssocID="{F64F287C-9EEF-4FFD-AF1D-0DDFEF8F56BA}" presName="vert0" presStyleCnt="0">
        <dgm:presLayoutVars>
          <dgm:dir/>
          <dgm:animOne val="branch"/>
          <dgm:animLvl val="lvl"/>
        </dgm:presLayoutVars>
      </dgm:prSet>
      <dgm:spPr/>
    </dgm:pt>
    <dgm:pt modelId="{D172F07E-5B8C-4368-A810-065DFD3429B2}" type="pres">
      <dgm:prSet presAssocID="{DA03708D-51F0-4B6E-BF74-40182B338AA1}" presName="thickLine" presStyleLbl="alignNode1" presStyleIdx="0" presStyleCnt="2"/>
      <dgm:spPr/>
    </dgm:pt>
    <dgm:pt modelId="{75817C68-6809-4D34-9E7D-8595F3423EE9}" type="pres">
      <dgm:prSet presAssocID="{DA03708D-51F0-4B6E-BF74-40182B338AA1}" presName="horz1" presStyleCnt="0"/>
      <dgm:spPr/>
    </dgm:pt>
    <dgm:pt modelId="{21DEABDA-301C-4490-9803-FD0341BFF608}" type="pres">
      <dgm:prSet presAssocID="{DA03708D-51F0-4B6E-BF74-40182B338AA1}" presName="tx1" presStyleLbl="revTx" presStyleIdx="0" presStyleCnt="2"/>
      <dgm:spPr/>
    </dgm:pt>
    <dgm:pt modelId="{9A73122B-8248-4DB7-B800-F3C04CA6624A}" type="pres">
      <dgm:prSet presAssocID="{DA03708D-51F0-4B6E-BF74-40182B338AA1}" presName="vert1" presStyleCnt="0"/>
      <dgm:spPr/>
    </dgm:pt>
    <dgm:pt modelId="{921844E1-0160-42EA-AFD8-D78C5D1284B1}" type="pres">
      <dgm:prSet presAssocID="{DA01F635-2F5A-43D8-8F3D-A763C606580A}" presName="thickLine" presStyleLbl="alignNode1" presStyleIdx="1" presStyleCnt="2"/>
      <dgm:spPr/>
    </dgm:pt>
    <dgm:pt modelId="{A3ED66FD-66BF-4868-85BA-51645E91C715}" type="pres">
      <dgm:prSet presAssocID="{DA01F635-2F5A-43D8-8F3D-A763C606580A}" presName="horz1" presStyleCnt="0"/>
      <dgm:spPr/>
    </dgm:pt>
    <dgm:pt modelId="{381855A1-7CFA-4759-A859-452318F0254E}" type="pres">
      <dgm:prSet presAssocID="{DA01F635-2F5A-43D8-8F3D-A763C606580A}" presName="tx1" presStyleLbl="revTx" presStyleIdx="1" presStyleCnt="2"/>
      <dgm:spPr/>
    </dgm:pt>
    <dgm:pt modelId="{42A8753B-2F3B-44BE-BAAE-BDDCFDBE314C}" type="pres">
      <dgm:prSet presAssocID="{DA01F635-2F5A-43D8-8F3D-A763C606580A}" presName="vert1" presStyleCnt="0"/>
      <dgm:spPr/>
    </dgm:pt>
  </dgm:ptLst>
  <dgm:cxnLst>
    <dgm:cxn modelId="{8AB3AC0C-3ADB-4DD3-9F0E-78400CD12EA8}" type="presOf" srcId="{DA03708D-51F0-4B6E-BF74-40182B338AA1}" destId="{21DEABDA-301C-4490-9803-FD0341BFF608}" srcOrd="0" destOrd="0" presId="urn:microsoft.com/office/officeart/2008/layout/LinedList"/>
    <dgm:cxn modelId="{AE46E360-A945-46F7-B3D0-B36D00C06B8D}" type="presOf" srcId="{DA01F635-2F5A-43D8-8F3D-A763C606580A}" destId="{381855A1-7CFA-4759-A859-452318F0254E}" srcOrd="0" destOrd="0" presId="urn:microsoft.com/office/officeart/2008/layout/LinedList"/>
    <dgm:cxn modelId="{FA43FD98-AE1C-434F-BF1A-A715499F7510}" srcId="{F64F287C-9EEF-4FFD-AF1D-0DDFEF8F56BA}" destId="{DA03708D-51F0-4B6E-BF74-40182B338AA1}" srcOrd="0" destOrd="0" parTransId="{1BDEAE2B-093B-43FC-BD21-99E754F1964F}" sibTransId="{D900FCA7-263F-456D-8C41-215D3B243C99}"/>
    <dgm:cxn modelId="{2CC536B7-E56C-409E-8DBA-B737FAA3A991}" srcId="{F64F287C-9EEF-4FFD-AF1D-0DDFEF8F56BA}" destId="{DA01F635-2F5A-43D8-8F3D-A763C606580A}" srcOrd="1" destOrd="0" parTransId="{7716DE58-14C3-43F0-BA37-212BAB90D21C}" sibTransId="{F084C871-F0AD-4445-A815-75F9CA7E8D9B}"/>
    <dgm:cxn modelId="{87FB33EF-4BA4-4A22-936C-991AD9A4E04B}" type="presOf" srcId="{F64F287C-9EEF-4FFD-AF1D-0DDFEF8F56BA}" destId="{AA1CE2EE-4FF7-4DDA-836A-3D341212CE9A}" srcOrd="0" destOrd="0" presId="urn:microsoft.com/office/officeart/2008/layout/LinedList"/>
    <dgm:cxn modelId="{22C92F40-3991-43B8-BA84-7A73804E7297}" type="presParOf" srcId="{AA1CE2EE-4FF7-4DDA-836A-3D341212CE9A}" destId="{D172F07E-5B8C-4368-A810-065DFD3429B2}" srcOrd="0" destOrd="0" presId="urn:microsoft.com/office/officeart/2008/layout/LinedList"/>
    <dgm:cxn modelId="{7CDB09E7-B2B4-4EDC-9ECE-E9BB9B11F49F}" type="presParOf" srcId="{AA1CE2EE-4FF7-4DDA-836A-3D341212CE9A}" destId="{75817C68-6809-4D34-9E7D-8595F3423EE9}" srcOrd="1" destOrd="0" presId="urn:microsoft.com/office/officeart/2008/layout/LinedList"/>
    <dgm:cxn modelId="{129A0173-85D5-4EF8-AE7C-0B9391CE7D13}" type="presParOf" srcId="{75817C68-6809-4D34-9E7D-8595F3423EE9}" destId="{21DEABDA-301C-4490-9803-FD0341BFF608}" srcOrd="0" destOrd="0" presId="urn:microsoft.com/office/officeart/2008/layout/LinedList"/>
    <dgm:cxn modelId="{1446E8A5-E292-46CA-B5C2-95699A46E915}" type="presParOf" srcId="{75817C68-6809-4D34-9E7D-8595F3423EE9}" destId="{9A73122B-8248-4DB7-B800-F3C04CA6624A}" srcOrd="1" destOrd="0" presId="urn:microsoft.com/office/officeart/2008/layout/LinedList"/>
    <dgm:cxn modelId="{FAD27D88-25F6-4437-AC69-8E9A5EF0C6FF}" type="presParOf" srcId="{AA1CE2EE-4FF7-4DDA-836A-3D341212CE9A}" destId="{921844E1-0160-42EA-AFD8-D78C5D1284B1}" srcOrd="2" destOrd="0" presId="urn:microsoft.com/office/officeart/2008/layout/LinedList"/>
    <dgm:cxn modelId="{106F6BC1-D210-4723-A0AD-9AE8DE37459D}" type="presParOf" srcId="{AA1CE2EE-4FF7-4DDA-836A-3D341212CE9A}" destId="{A3ED66FD-66BF-4868-85BA-51645E91C715}" srcOrd="3" destOrd="0" presId="urn:microsoft.com/office/officeart/2008/layout/LinedList"/>
    <dgm:cxn modelId="{8341ECEF-BA3C-4CD5-AD8E-921FEB79F526}" type="presParOf" srcId="{A3ED66FD-66BF-4868-85BA-51645E91C715}" destId="{381855A1-7CFA-4759-A859-452318F0254E}" srcOrd="0" destOrd="0" presId="urn:microsoft.com/office/officeart/2008/layout/LinedList"/>
    <dgm:cxn modelId="{DE22413B-2D32-438D-AE12-E1223E030688}" type="presParOf" srcId="{A3ED66FD-66BF-4868-85BA-51645E91C715}" destId="{42A8753B-2F3B-44BE-BAAE-BDDCFDBE31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0D08D5-9B11-4D5A-B2F3-5ADFB0AABA0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43BBB5D-0A1C-4A50-8014-29827FB0C430}">
      <dgm:prSet custT="1"/>
      <dgm:spPr/>
      <dgm:t>
        <a:bodyPr/>
        <a:lstStyle/>
        <a:p>
          <a:r>
            <a:rPr lang="en-US" sz="2400" dirty="0"/>
            <a:t>1.  Developing Competent Practices.</a:t>
          </a:r>
        </a:p>
      </dgm:t>
    </dgm:pt>
    <dgm:pt modelId="{C76E08A9-44B9-4F88-AC8A-D81B8819CA99}" type="parTrans" cxnId="{AA21B585-AEA1-4988-8D20-6623461CF12C}">
      <dgm:prSet/>
      <dgm:spPr/>
      <dgm:t>
        <a:bodyPr/>
        <a:lstStyle/>
        <a:p>
          <a:endParaRPr lang="en-US"/>
        </a:p>
      </dgm:t>
    </dgm:pt>
    <dgm:pt modelId="{4AAB13A2-034A-4541-B4EF-B8C266A32AC8}" type="sibTrans" cxnId="{AA21B585-AEA1-4988-8D20-6623461CF12C}">
      <dgm:prSet/>
      <dgm:spPr/>
      <dgm:t>
        <a:bodyPr/>
        <a:lstStyle/>
        <a:p>
          <a:endParaRPr lang="en-US"/>
        </a:p>
      </dgm:t>
    </dgm:pt>
    <dgm:pt modelId="{33B4F704-5F61-4CF4-92A7-BA961D8AD4FA}">
      <dgm:prSet custT="1"/>
      <dgm:spPr/>
      <dgm:t>
        <a:bodyPr/>
        <a:lstStyle/>
        <a:p>
          <a:r>
            <a:rPr lang="en-US" sz="2000" dirty="0"/>
            <a:t>2.  Communicating in an Effective, Timely, Professional Manner</a:t>
          </a:r>
          <a:r>
            <a:rPr lang="en-US" sz="1800" dirty="0"/>
            <a:t>.</a:t>
          </a:r>
        </a:p>
      </dgm:t>
    </dgm:pt>
    <dgm:pt modelId="{744EA737-BEB6-4559-B4C8-35276674399E}" type="parTrans" cxnId="{3F85DFEF-B7B1-44B8-AF4E-07F372729BD7}">
      <dgm:prSet/>
      <dgm:spPr/>
      <dgm:t>
        <a:bodyPr/>
        <a:lstStyle/>
        <a:p>
          <a:endParaRPr lang="en-US"/>
        </a:p>
      </dgm:t>
    </dgm:pt>
    <dgm:pt modelId="{0B6B1461-4FAC-41C3-AB80-3E35F6CBC6EA}" type="sibTrans" cxnId="{3F85DFEF-B7B1-44B8-AF4E-07F372729BD7}">
      <dgm:prSet/>
      <dgm:spPr/>
      <dgm:t>
        <a:bodyPr/>
        <a:lstStyle/>
        <a:p>
          <a:endParaRPr lang="en-US"/>
        </a:p>
      </dgm:t>
    </dgm:pt>
    <dgm:pt modelId="{1F82BA3F-5FE0-432B-9BEA-566DD6870AC2}">
      <dgm:prSet custT="1"/>
      <dgm:spPr/>
      <dgm:t>
        <a:bodyPr/>
        <a:lstStyle/>
        <a:p>
          <a:r>
            <a:rPr lang="en-US" sz="2000" dirty="0"/>
            <a:t>3.  Ensuring that Confidentiality Requirements are met.</a:t>
          </a:r>
        </a:p>
      </dgm:t>
    </dgm:pt>
    <dgm:pt modelId="{B9EC500D-E094-4F33-B2BD-CFFFFEB822C1}" type="parTrans" cxnId="{E68A8CCF-3CD3-42A3-8B94-BF6585A9E201}">
      <dgm:prSet/>
      <dgm:spPr/>
      <dgm:t>
        <a:bodyPr/>
        <a:lstStyle/>
        <a:p>
          <a:endParaRPr lang="en-US"/>
        </a:p>
      </dgm:t>
    </dgm:pt>
    <dgm:pt modelId="{F1F76CF7-9FB6-4FD3-B8A9-93D2B91EB248}" type="sibTrans" cxnId="{E68A8CCF-3CD3-42A3-8B94-BF6585A9E201}">
      <dgm:prSet/>
      <dgm:spPr/>
      <dgm:t>
        <a:bodyPr/>
        <a:lstStyle/>
        <a:p>
          <a:endParaRPr lang="en-US"/>
        </a:p>
      </dgm:t>
    </dgm:pt>
    <dgm:pt modelId="{32D5C58A-3C64-42D4-A217-832AE9D9E3C5}">
      <dgm:prSet custT="1"/>
      <dgm:spPr/>
      <dgm:t>
        <a:bodyPr/>
        <a:lstStyle/>
        <a:p>
          <a:r>
            <a:rPr lang="en-US" sz="2400" dirty="0"/>
            <a:t>4.  Avoiding Conflicts of Interest.</a:t>
          </a:r>
        </a:p>
      </dgm:t>
    </dgm:pt>
    <dgm:pt modelId="{E43797E9-3B85-4175-A1C4-4AFFEFCB2D1A}" type="parTrans" cxnId="{08DAB7B8-550F-44EC-BACC-1F2B8C5268C3}">
      <dgm:prSet/>
      <dgm:spPr/>
      <dgm:t>
        <a:bodyPr/>
        <a:lstStyle/>
        <a:p>
          <a:endParaRPr lang="en-US"/>
        </a:p>
      </dgm:t>
    </dgm:pt>
    <dgm:pt modelId="{E8EEBA91-47CF-4103-A887-C31779C0F6E9}" type="sibTrans" cxnId="{08DAB7B8-550F-44EC-BACC-1F2B8C5268C3}">
      <dgm:prSet/>
      <dgm:spPr/>
      <dgm:t>
        <a:bodyPr/>
        <a:lstStyle/>
        <a:p>
          <a:endParaRPr lang="en-US"/>
        </a:p>
      </dgm:t>
    </dgm:pt>
    <dgm:pt modelId="{E4DF3B71-CC54-499F-A0D6-B5D712273857}">
      <dgm:prSet custT="1"/>
      <dgm:spPr/>
      <dgm:t>
        <a:bodyPr/>
        <a:lstStyle/>
        <a:p>
          <a:r>
            <a:rPr lang="en-US" sz="2400" dirty="0"/>
            <a:t>5.  Retaining and Managing Secure Files.</a:t>
          </a:r>
        </a:p>
      </dgm:t>
    </dgm:pt>
    <dgm:pt modelId="{7F6056EB-4C43-44F1-ABE9-028271B5F026}" type="parTrans" cxnId="{D5F11398-8CFE-4633-9A8F-73F8D109A0E0}">
      <dgm:prSet/>
      <dgm:spPr/>
      <dgm:t>
        <a:bodyPr/>
        <a:lstStyle/>
        <a:p>
          <a:endParaRPr lang="en-US"/>
        </a:p>
      </dgm:t>
    </dgm:pt>
    <dgm:pt modelId="{6EC59610-4D69-4FC1-A099-41BCD411C522}" type="sibTrans" cxnId="{D5F11398-8CFE-4633-9A8F-73F8D109A0E0}">
      <dgm:prSet/>
      <dgm:spPr/>
      <dgm:t>
        <a:bodyPr/>
        <a:lstStyle/>
        <a:p>
          <a:endParaRPr lang="en-US"/>
        </a:p>
      </dgm:t>
    </dgm:pt>
    <dgm:pt modelId="{01276D37-BAE1-495B-B7F1-E0A8C287FEEF}">
      <dgm:prSet custT="1"/>
      <dgm:spPr/>
      <dgm:t>
        <a:bodyPr/>
        <a:lstStyle/>
        <a:p>
          <a:r>
            <a:rPr lang="en-US" sz="2400" dirty="0"/>
            <a:t>6.  Managing the Law Firm/Legal Entity and Staff.</a:t>
          </a:r>
        </a:p>
      </dgm:t>
    </dgm:pt>
    <dgm:pt modelId="{14DF91C1-6242-4291-9D99-9D54CA7419E3}" type="parTrans" cxnId="{DA9BCD74-6B71-4867-BA28-646C5A3BC14C}">
      <dgm:prSet/>
      <dgm:spPr/>
      <dgm:t>
        <a:bodyPr/>
        <a:lstStyle/>
        <a:p>
          <a:endParaRPr lang="en-US"/>
        </a:p>
      </dgm:t>
    </dgm:pt>
    <dgm:pt modelId="{F194C77E-9F56-4505-B0E9-D4E9CF88D3D8}" type="sibTrans" cxnId="{DA9BCD74-6B71-4867-BA28-646C5A3BC14C}">
      <dgm:prSet/>
      <dgm:spPr/>
      <dgm:t>
        <a:bodyPr/>
        <a:lstStyle/>
        <a:p>
          <a:endParaRPr lang="en-US"/>
        </a:p>
      </dgm:t>
    </dgm:pt>
    <dgm:pt modelId="{36821247-2F9C-4033-BF59-B0DF80C6BFC8}">
      <dgm:prSet custT="1"/>
      <dgm:spPr/>
      <dgm:t>
        <a:bodyPr/>
        <a:lstStyle/>
        <a:p>
          <a:r>
            <a:rPr lang="en-US" sz="2000" dirty="0"/>
            <a:t>7.  Charging Appropriate Fees and Making appropriate Disbursements.</a:t>
          </a:r>
        </a:p>
      </dgm:t>
    </dgm:pt>
    <dgm:pt modelId="{86106189-257F-40B2-8BC9-F1FA23382B02}" type="parTrans" cxnId="{6CD258DA-00D8-47B1-BD6A-C855AB8B9A8B}">
      <dgm:prSet/>
      <dgm:spPr/>
      <dgm:t>
        <a:bodyPr/>
        <a:lstStyle/>
        <a:p>
          <a:endParaRPr lang="en-US"/>
        </a:p>
      </dgm:t>
    </dgm:pt>
    <dgm:pt modelId="{13E25E9D-567E-450D-A470-199A6C92488B}" type="sibTrans" cxnId="{6CD258DA-00D8-47B1-BD6A-C855AB8B9A8B}">
      <dgm:prSet/>
      <dgm:spPr/>
      <dgm:t>
        <a:bodyPr/>
        <a:lstStyle/>
        <a:p>
          <a:endParaRPr lang="en-US"/>
        </a:p>
      </dgm:t>
    </dgm:pt>
    <dgm:pt modelId="{A1DAB683-8779-434F-A288-997EE89F2633}">
      <dgm:prSet custT="1"/>
      <dgm:spPr/>
      <dgm:t>
        <a:bodyPr/>
        <a:lstStyle/>
        <a:p>
          <a:r>
            <a:rPr lang="en-US" sz="2400" dirty="0"/>
            <a:t>8.  Ensuring the Use of Reliable Trust Account Practices.</a:t>
          </a:r>
        </a:p>
      </dgm:t>
    </dgm:pt>
    <dgm:pt modelId="{ADB284C1-6BC4-4FE3-89FC-1D8B04054EB9}" type="parTrans" cxnId="{536450BE-DFAF-4373-9E9F-C080AA1F3D37}">
      <dgm:prSet/>
      <dgm:spPr/>
      <dgm:t>
        <a:bodyPr/>
        <a:lstStyle/>
        <a:p>
          <a:endParaRPr lang="en-US"/>
        </a:p>
      </dgm:t>
    </dgm:pt>
    <dgm:pt modelId="{9BAB5E74-5126-4F4B-B210-C7E67A21C934}" type="sibTrans" cxnId="{536450BE-DFAF-4373-9E9F-C080AA1F3D37}">
      <dgm:prSet/>
      <dgm:spPr/>
      <dgm:t>
        <a:bodyPr/>
        <a:lstStyle/>
        <a:p>
          <a:endParaRPr lang="en-US"/>
        </a:p>
      </dgm:t>
    </dgm:pt>
    <dgm:pt modelId="{4AE96722-C62D-4B95-8C0B-E5A0B20DC01C}">
      <dgm:prSet custT="1"/>
      <dgm:spPr/>
      <dgm:t>
        <a:bodyPr/>
        <a:lstStyle/>
        <a:p>
          <a:r>
            <a:rPr lang="en-US" sz="2000" dirty="0"/>
            <a:t>9.  Access to Justice and Client Development; and</a:t>
          </a:r>
        </a:p>
      </dgm:t>
    </dgm:pt>
    <dgm:pt modelId="{E0576BA9-4F98-415C-931D-9B523261AE0E}" type="parTrans" cxnId="{8BA80E0B-38EB-4E87-BD2E-17D6FC958574}">
      <dgm:prSet/>
      <dgm:spPr/>
      <dgm:t>
        <a:bodyPr/>
        <a:lstStyle/>
        <a:p>
          <a:endParaRPr lang="en-US"/>
        </a:p>
      </dgm:t>
    </dgm:pt>
    <dgm:pt modelId="{CFF27061-E7E3-4A18-8EFF-7B1E72AECD94}" type="sibTrans" cxnId="{8BA80E0B-38EB-4E87-BD2E-17D6FC958574}">
      <dgm:prSet/>
      <dgm:spPr/>
      <dgm:t>
        <a:bodyPr/>
        <a:lstStyle/>
        <a:p>
          <a:endParaRPr lang="en-US"/>
        </a:p>
      </dgm:t>
    </dgm:pt>
    <dgm:pt modelId="{3A0D04DA-9AE4-475F-BE97-237B8C0A2CF3}">
      <dgm:prSet/>
      <dgm:spPr/>
      <dgm:t>
        <a:bodyPr/>
        <a:lstStyle/>
        <a:p>
          <a:r>
            <a:rPr lang="en-US"/>
            <a:t>10. Promoting Wellness.</a:t>
          </a:r>
        </a:p>
      </dgm:t>
    </dgm:pt>
    <dgm:pt modelId="{3682EF58-2BBB-4E1C-BA4C-16AB9E68FAAA}" type="parTrans" cxnId="{0F969138-467A-45FD-B61E-170DC6A5E1AF}">
      <dgm:prSet/>
      <dgm:spPr/>
      <dgm:t>
        <a:bodyPr/>
        <a:lstStyle/>
        <a:p>
          <a:endParaRPr lang="en-US"/>
        </a:p>
      </dgm:t>
    </dgm:pt>
    <dgm:pt modelId="{745F87DE-9169-4300-B430-85B2C11196A3}" type="sibTrans" cxnId="{0F969138-467A-45FD-B61E-170DC6A5E1AF}">
      <dgm:prSet/>
      <dgm:spPr/>
      <dgm:t>
        <a:bodyPr/>
        <a:lstStyle/>
        <a:p>
          <a:endParaRPr lang="en-US"/>
        </a:p>
      </dgm:t>
    </dgm:pt>
    <dgm:pt modelId="{FC58DEC7-701E-43C2-B23D-BFFD0324DAF2}" type="pres">
      <dgm:prSet presAssocID="{8E0D08D5-9B11-4D5A-B2F3-5ADFB0AABA00}" presName="diagram" presStyleCnt="0">
        <dgm:presLayoutVars>
          <dgm:dir/>
          <dgm:resizeHandles val="exact"/>
        </dgm:presLayoutVars>
      </dgm:prSet>
      <dgm:spPr/>
    </dgm:pt>
    <dgm:pt modelId="{A69BD58C-6240-49AD-AC0A-68A7C113A48B}" type="pres">
      <dgm:prSet presAssocID="{A43BBB5D-0A1C-4A50-8014-29827FB0C430}" presName="node" presStyleLbl="node1" presStyleIdx="0" presStyleCnt="10">
        <dgm:presLayoutVars>
          <dgm:bulletEnabled val="1"/>
        </dgm:presLayoutVars>
      </dgm:prSet>
      <dgm:spPr/>
    </dgm:pt>
    <dgm:pt modelId="{6AAB016E-619D-4022-A265-E52DE5FAC43A}" type="pres">
      <dgm:prSet presAssocID="{4AAB13A2-034A-4541-B4EF-B8C266A32AC8}" presName="sibTrans" presStyleCnt="0"/>
      <dgm:spPr/>
    </dgm:pt>
    <dgm:pt modelId="{C8EAF848-F3BD-4FAA-A04F-19B52D45A151}" type="pres">
      <dgm:prSet presAssocID="{33B4F704-5F61-4CF4-92A7-BA961D8AD4FA}" presName="node" presStyleLbl="node1" presStyleIdx="1" presStyleCnt="10">
        <dgm:presLayoutVars>
          <dgm:bulletEnabled val="1"/>
        </dgm:presLayoutVars>
      </dgm:prSet>
      <dgm:spPr/>
    </dgm:pt>
    <dgm:pt modelId="{30CA04C5-E074-4E36-A285-6150C80E8F52}" type="pres">
      <dgm:prSet presAssocID="{0B6B1461-4FAC-41C3-AB80-3E35F6CBC6EA}" presName="sibTrans" presStyleCnt="0"/>
      <dgm:spPr/>
    </dgm:pt>
    <dgm:pt modelId="{DA3017CF-1292-40F3-8C09-389AE20C5535}" type="pres">
      <dgm:prSet presAssocID="{1F82BA3F-5FE0-432B-9BEA-566DD6870AC2}" presName="node" presStyleLbl="node1" presStyleIdx="2" presStyleCnt="10">
        <dgm:presLayoutVars>
          <dgm:bulletEnabled val="1"/>
        </dgm:presLayoutVars>
      </dgm:prSet>
      <dgm:spPr/>
    </dgm:pt>
    <dgm:pt modelId="{8627718B-D40D-4B29-AAD0-A42ACFEFBA6A}" type="pres">
      <dgm:prSet presAssocID="{F1F76CF7-9FB6-4FD3-B8A9-93D2B91EB248}" presName="sibTrans" presStyleCnt="0"/>
      <dgm:spPr/>
    </dgm:pt>
    <dgm:pt modelId="{7B2142A7-47BB-4D04-B593-C77D3E44B163}" type="pres">
      <dgm:prSet presAssocID="{32D5C58A-3C64-42D4-A217-832AE9D9E3C5}" presName="node" presStyleLbl="node1" presStyleIdx="3" presStyleCnt="10">
        <dgm:presLayoutVars>
          <dgm:bulletEnabled val="1"/>
        </dgm:presLayoutVars>
      </dgm:prSet>
      <dgm:spPr/>
    </dgm:pt>
    <dgm:pt modelId="{03258E8A-60BA-488B-BA20-8CB29D0DCCA7}" type="pres">
      <dgm:prSet presAssocID="{E8EEBA91-47CF-4103-A887-C31779C0F6E9}" presName="sibTrans" presStyleCnt="0"/>
      <dgm:spPr/>
    </dgm:pt>
    <dgm:pt modelId="{BDB3E6AF-ED1A-4907-B661-36983EAE77FC}" type="pres">
      <dgm:prSet presAssocID="{E4DF3B71-CC54-499F-A0D6-B5D712273857}" presName="node" presStyleLbl="node1" presStyleIdx="4" presStyleCnt="10">
        <dgm:presLayoutVars>
          <dgm:bulletEnabled val="1"/>
        </dgm:presLayoutVars>
      </dgm:prSet>
      <dgm:spPr/>
    </dgm:pt>
    <dgm:pt modelId="{ABF40FED-F269-4007-9352-772CA69C505C}" type="pres">
      <dgm:prSet presAssocID="{6EC59610-4D69-4FC1-A099-41BCD411C522}" presName="sibTrans" presStyleCnt="0"/>
      <dgm:spPr/>
    </dgm:pt>
    <dgm:pt modelId="{719DBCFC-2E9F-41F6-A35E-A4C43552BA63}" type="pres">
      <dgm:prSet presAssocID="{01276D37-BAE1-495B-B7F1-E0A8C287FEEF}" presName="node" presStyleLbl="node1" presStyleIdx="5" presStyleCnt="10">
        <dgm:presLayoutVars>
          <dgm:bulletEnabled val="1"/>
        </dgm:presLayoutVars>
      </dgm:prSet>
      <dgm:spPr/>
    </dgm:pt>
    <dgm:pt modelId="{DDAE3045-C01A-4EB1-A05E-B43CEEDD286D}" type="pres">
      <dgm:prSet presAssocID="{F194C77E-9F56-4505-B0E9-D4E9CF88D3D8}" presName="sibTrans" presStyleCnt="0"/>
      <dgm:spPr/>
    </dgm:pt>
    <dgm:pt modelId="{13970FD2-C145-488E-80FD-B517564941AB}" type="pres">
      <dgm:prSet presAssocID="{36821247-2F9C-4033-BF59-B0DF80C6BFC8}" presName="node" presStyleLbl="node1" presStyleIdx="6" presStyleCnt="10">
        <dgm:presLayoutVars>
          <dgm:bulletEnabled val="1"/>
        </dgm:presLayoutVars>
      </dgm:prSet>
      <dgm:spPr/>
    </dgm:pt>
    <dgm:pt modelId="{B1AD2023-9A45-40C6-A9D6-E4B156F6BC57}" type="pres">
      <dgm:prSet presAssocID="{13E25E9D-567E-450D-A470-199A6C92488B}" presName="sibTrans" presStyleCnt="0"/>
      <dgm:spPr/>
    </dgm:pt>
    <dgm:pt modelId="{84E0E8C3-2243-469D-8286-2A4EA3A18C90}" type="pres">
      <dgm:prSet presAssocID="{A1DAB683-8779-434F-A288-997EE89F2633}" presName="node" presStyleLbl="node1" presStyleIdx="7" presStyleCnt="10">
        <dgm:presLayoutVars>
          <dgm:bulletEnabled val="1"/>
        </dgm:presLayoutVars>
      </dgm:prSet>
      <dgm:spPr/>
    </dgm:pt>
    <dgm:pt modelId="{C4302B90-1241-4430-B325-060E61DCB201}" type="pres">
      <dgm:prSet presAssocID="{9BAB5E74-5126-4F4B-B210-C7E67A21C934}" presName="sibTrans" presStyleCnt="0"/>
      <dgm:spPr/>
    </dgm:pt>
    <dgm:pt modelId="{25F33FE1-3D39-4605-A5ED-829ED6D0D877}" type="pres">
      <dgm:prSet presAssocID="{4AE96722-C62D-4B95-8C0B-E5A0B20DC01C}" presName="node" presStyleLbl="node1" presStyleIdx="8" presStyleCnt="10">
        <dgm:presLayoutVars>
          <dgm:bulletEnabled val="1"/>
        </dgm:presLayoutVars>
      </dgm:prSet>
      <dgm:spPr/>
    </dgm:pt>
    <dgm:pt modelId="{C56A6C51-FDE6-4C88-936F-7EA9BCF24D49}" type="pres">
      <dgm:prSet presAssocID="{CFF27061-E7E3-4A18-8EFF-7B1E72AECD94}" presName="sibTrans" presStyleCnt="0"/>
      <dgm:spPr/>
    </dgm:pt>
    <dgm:pt modelId="{72D34D33-BCA4-4CBD-A448-DF2ABC9D7927}" type="pres">
      <dgm:prSet presAssocID="{3A0D04DA-9AE4-475F-BE97-237B8C0A2CF3}" presName="node" presStyleLbl="node1" presStyleIdx="9" presStyleCnt="10">
        <dgm:presLayoutVars>
          <dgm:bulletEnabled val="1"/>
        </dgm:presLayoutVars>
      </dgm:prSet>
      <dgm:spPr/>
    </dgm:pt>
  </dgm:ptLst>
  <dgm:cxnLst>
    <dgm:cxn modelId="{80E66B04-55C7-44A8-9452-5CE4F19B3445}" type="presOf" srcId="{33B4F704-5F61-4CF4-92A7-BA961D8AD4FA}" destId="{C8EAF848-F3BD-4FAA-A04F-19B52D45A151}" srcOrd="0" destOrd="0" presId="urn:microsoft.com/office/officeart/2005/8/layout/default"/>
    <dgm:cxn modelId="{0052C106-2DAC-4ED1-970C-0E15FCF33B27}" type="presOf" srcId="{8E0D08D5-9B11-4D5A-B2F3-5ADFB0AABA00}" destId="{FC58DEC7-701E-43C2-B23D-BFFD0324DAF2}" srcOrd="0" destOrd="0" presId="urn:microsoft.com/office/officeart/2005/8/layout/default"/>
    <dgm:cxn modelId="{8BA80E0B-38EB-4E87-BD2E-17D6FC958574}" srcId="{8E0D08D5-9B11-4D5A-B2F3-5ADFB0AABA00}" destId="{4AE96722-C62D-4B95-8C0B-E5A0B20DC01C}" srcOrd="8" destOrd="0" parTransId="{E0576BA9-4F98-415C-931D-9B523261AE0E}" sibTransId="{CFF27061-E7E3-4A18-8EFF-7B1E72AECD94}"/>
    <dgm:cxn modelId="{C585840E-4CCF-43D6-B10E-61CADBE834B3}" type="presOf" srcId="{E4DF3B71-CC54-499F-A0D6-B5D712273857}" destId="{BDB3E6AF-ED1A-4907-B661-36983EAE77FC}" srcOrd="0" destOrd="0" presId="urn:microsoft.com/office/officeart/2005/8/layout/default"/>
    <dgm:cxn modelId="{0CC3F926-37A7-40F4-956C-DA4CA1BCE1D6}" type="presOf" srcId="{A43BBB5D-0A1C-4A50-8014-29827FB0C430}" destId="{A69BD58C-6240-49AD-AC0A-68A7C113A48B}" srcOrd="0" destOrd="0" presId="urn:microsoft.com/office/officeart/2005/8/layout/default"/>
    <dgm:cxn modelId="{0F969138-467A-45FD-B61E-170DC6A5E1AF}" srcId="{8E0D08D5-9B11-4D5A-B2F3-5ADFB0AABA00}" destId="{3A0D04DA-9AE4-475F-BE97-237B8C0A2CF3}" srcOrd="9" destOrd="0" parTransId="{3682EF58-2BBB-4E1C-BA4C-16AB9E68FAAA}" sibTransId="{745F87DE-9169-4300-B430-85B2C11196A3}"/>
    <dgm:cxn modelId="{ECBF0840-7E8E-426C-8430-4848AEA60684}" type="presOf" srcId="{3A0D04DA-9AE4-475F-BE97-237B8C0A2CF3}" destId="{72D34D33-BCA4-4CBD-A448-DF2ABC9D7927}" srcOrd="0" destOrd="0" presId="urn:microsoft.com/office/officeart/2005/8/layout/default"/>
    <dgm:cxn modelId="{DA9BCD74-6B71-4867-BA28-646C5A3BC14C}" srcId="{8E0D08D5-9B11-4D5A-B2F3-5ADFB0AABA00}" destId="{01276D37-BAE1-495B-B7F1-E0A8C287FEEF}" srcOrd="5" destOrd="0" parTransId="{14DF91C1-6242-4291-9D99-9D54CA7419E3}" sibTransId="{F194C77E-9F56-4505-B0E9-D4E9CF88D3D8}"/>
    <dgm:cxn modelId="{AA21B585-AEA1-4988-8D20-6623461CF12C}" srcId="{8E0D08D5-9B11-4D5A-B2F3-5ADFB0AABA00}" destId="{A43BBB5D-0A1C-4A50-8014-29827FB0C430}" srcOrd="0" destOrd="0" parTransId="{C76E08A9-44B9-4F88-AC8A-D81B8819CA99}" sibTransId="{4AAB13A2-034A-4541-B4EF-B8C266A32AC8}"/>
    <dgm:cxn modelId="{D5F11398-8CFE-4633-9A8F-73F8D109A0E0}" srcId="{8E0D08D5-9B11-4D5A-B2F3-5ADFB0AABA00}" destId="{E4DF3B71-CC54-499F-A0D6-B5D712273857}" srcOrd="4" destOrd="0" parTransId="{7F6056EB-4C43-44F1-ABE9-028271B5F026}" sibTransId="{6EC59610-4D69-4FC1-A099-41BCD411C522}"/>
    <dgm:cxn modelId="{5045B49C-3EC8-46EB-8716-AE8C0244DB62}" type="presOf" srcId="{A1DAB683-8779-434F-A288-997EE89F2633}" destId="{84E0E8C3-2243-469D-8286-2A4EA3A18C90}" srcOrd="0" destOrd="0" presId="urn:microsoft.com/office/officeart/2005/8/layout/default"/>
    <dgm:cxn modelId="{4EB303A3-25A8-41BB-AC2C-0493651D0267}" type="presOf" srcId="{36821247-2F9C-4033-BF59-B0DF80C6BFC8}" destId="{13970FD2-C145-488E-80FD-B517564941AB}" srcOrd="0" destOrd="0" presId="urn:microsoft.com/office/officeart/2005/8/layout/default"/>
    <dgm:cxn modelId="{568278A4-CE5D-480A-9BDD-E408574D4578}" type="presOf" srcId="{01276D37-BAE1-495B-B7F1-E0A8C287FEEF}" destId="{719DBCFC-2E9F-41F6-A35E-A4C43552BA63}" srcOrd="0" destOrd="0" presId="urn:microsoft.com/office/officeart/2005/8/layout/default"/>
    <dgm:cxn modelId="{08DAB7B8-550F-44EC-BACC-1F2B8C5268C3}" srcId="{8E0D08D5-9B11-4D5A-B2F3-5ADFB0AABA00}" destId="{32D5C58A-3C64-42D4-A217-832AE9D9E3C5}" srcOrd="3" destOrd="0" parTransId="{E43797E9-3B85-4175-A1C4-4AFFEFCB2D1A}" sibTransId="{E8EEBA91-47CF-4103-A887-C31779C0F6E9}"/>
    <dgm:cxn modelId="{536450BE-DFAF-4373-9E9F-C080AA1F3D37}" srcId="{8E0D08D5-9B11-4D5A-B2F3-5ADFB0AABA00}" destId="{A1DAB683-8779-434F-A288-997EE89F2633}" srcOrd="7" destOrd="0" parTransId="{ADB284C1-6BC4-4FE3-89FC-1D8B04054EB9}" sibTransId="{9BAB5E74-5126-4F4B-B210-C7E67A21C934}"/>
    <dgm:cxn modelId="{E68A8CCF-3CD3-42A3-8B94-BF6585A9E201}" srcId="{8E0D08D5-9B11-4D5A-B2F3-5ADFB0AABA00}" destId="{1F82BA3F-5FE0-432B-9BEA-566DD6870AC2}" srcOrd="2" destOrd="0" parTransId="{B9EC500D-E094-4F33-B2BD-CFFFFEB822C1}" sibTransId="{F1F76CF7-9FB6-4FD3-B8A9-93D2B91EB248}"/>
    <dgm:cxn modelId="{6CD258DA-00D8-47B1-BD6A-C855AB8B9A8B}" srcId="{8E0D08D5-9B11-4D5A-B2F3-5ADFB0AABA00}" destId="{36821247-2F9C-4033-BF59-B0DF80C6BFC8}" srcOrd="6" destOrd="0" parTransId="{86106189-257F-40B2-8BC9-F1FA23382B02}" sibTransId="{13E25E9D-567E-450D-A470-199A6C92488B}"/>
    <dgm:cxn modelId="{2843D6DE-DE8A-4636-8135-9AD078244646}" type="presOf" srcId="{4AE96722-C62D-4B95-8C0B-E5A0B20DC01C}" destId="{25F33FE1-3D39-4605-A5ED-829ED6D0D877}" srcOrd="0" destOrd="0" presId="urn:microsoft.com/office/officeart/2005/8/layout/default"/>
    <dgm:cxn modelId="{0CCA48E4-CD06-4D77-81D4-4E189D6C0393}" type="presOf" srcId="{1F82BA3F-5FE0-432B-9BEA-566DD6870AC2}" destId="{DA3017CF-1292-40F3-8C09-389AE20C5535}" srcOrd="0" destOrd="0" presId="urn:microsoft.com/office/officeart/2005/8/layout/default"/>
    <dgm:cxn modelId="{3F85DFEF-B7B1-44B8-AF4E-07F372729BD7}" srcId="{8E0D08D5-9B11-4D5A-B2F3-5ADFB0AABA00}" destId="{33B4F704-5F61-4CF4-92A7-BA961D8AD4FA}" srcOrd="1" destOrd="0" parTransId="{744EA737-BEB6-4559-B4C8-35276674399E}" sibTransId="{0B6B1461-4FAC-41C3-AB80-3E35F6CBC6EA}"/>
    <dgm:cxn modelId="{672FFDFE-CE64-417D-B66F-BCD7D07CC4B1}" type="presOf" srcId="{32D5C58A-3C64-42D4-A217-832AE9D9E3C5}" destId="{7B2142A7-47BB-4D04-B593-C77D3E44B163}" srcOrd="0" destOrd="0" presId="urn:microsoft.com/office/officeart/2005/8/layout/default"/>
    <dgm:cxn modelId="{B97451F2-D6F0-40CC-9E5A-5523CA96B5A4}" type="presParOf" srcId="{FC58DEC7-701E-43C2-B23D-BFFD0324DAF2}" destId="{A69BD58C-6240-49AD-AC0A-68A7C113A48B}" srcOrd="0" destOrd="0" presId="urn:microsoft.com/office/officeart/2005/8/layout/default"/>
    <dgm:cxn modelId="{8CCD3A76-0B08-45A7-91CD-006C1A9B409B}" type="presParOf" srcId="{FC58DEC7-701E-43C2-B23D-BFFD0324DAF2}" destId="{6AAB016E-619D-4022-A265-E52DE5FAC43A}" srcOrd="1" destOrd="0" presId="urn:microsoft.com/office/officeart/2005/8/layout/default"/>
    <dgm:cxn modelId="{CCCF923F-8E9E-40A1-963A-5ADCD31C56EE}" type="presParOf" srcId="{FC58DEC7-701E-43C2-B23D-BFFD0324DAF2}" destId="{C8EAF848-F3BD-4FAA-A04F-19B52D45A151}" srcOrd="2" destOrd="0" presId="urn:microsoft.com/office/officeart/2005/8/layout/default"/>
    <dgm:cxn modelId="{61EB606B-C6DC-406F-8DE1-D23D89B083D7}" type="presParOf" srcId="{FC58DEC7-701E-43C2-B23D-BFFD0324DAF2}" destId="{30CA04C5-E074-4E36-A285-6150C80E8F52}" srcOrd="3" destOrd="0" presId="urn:microsoft.com/office/officeart/2005/8/layout/default"/>
    <dgm:cxn modelId="{A52EDEE8-A26A-4CA1-A92D-6A5E2DE23D5C}" type="presParOf" srcId="{FC58DEC7-701E-43C2-B23D-BFFD0324DAF2}" destId="{DA3017CF-1292-40F3-8C09-389AE20C5535}" srcOrd="4" destOrd="0" presId="urn:microsoft.com/office/officeart/2005/8/layout/default"/>
    <dgm:cxn modelId="{FDEC2095-73AC-42ED-A373-B11771A7363F}" type="presParOf" srcId="{FC58DEC7-701E-43C2-B23D-BFFD0324DAF2}" destId="{8627718B-D40D-4B29-AAD0-A42ACFEFBA6A}" srcOrd="5" destOrd="0" presId="urn:microsoft.com/office/officeart/2005/8/layout/default"/>
    <dgm:cxn modelId="{4255D0D1-026C-4A39-BB70-12AED738F145}" type="presParOf" srcId="{FC58DEC7-701E-43C2-B23D-BFFD0324DAF2}" destId="{7B2142A7-47BB-4D04-B593-C77D3E44B163}" srcOrd="6" destOrd="0" presId="urn:microsoft.com/office/officeart/2005/8/layout/default"/>
    <dgm:cxn modelId="{8DFED132-1724-4AD1-892F-8ECDAB3D3F27}" type="presParOf" srcId="{FC58DEC7-701E-43C2-B23D-BFFD0324DAF2}" destId="{03258E8A-60BA-488B-BA20-8CB29D0DCCA7}" srcOrd="7" destOrd="0" presId="urn:microsoft.com/office/officeart/2005/8/layout/default"/>
    <dgm:cxn modelId="{E41DD3CC-461E-42F0-ABE6-131966BF479F}" type="presParOf" srcId="{FC58DEC7-701E-43C2-B23D-BFFD0324DAF2}" destId="{BDB3E6AF-ED1A-4907-B661-36983EAE77FC}" srcOrd="8" destOrd="0" presId="urn:microsoft.com/office/officeart/2005/8/layout/default"/>
    <dgm:cxn modelId="{1FCF55BC-2CC9-435F-BC30-E72AC2214BAA}" type="presParOf" srcId="{FC58DEC7-701E-43C2-B23D-BFFD0324DAF2}" destId="{ABF40FED-F269-4007-9352-772CA69C505C}" srcOrd="9" destOrd="0" presId="urn:microsoft.com/office/officeart/2005/8/layout/default"/>
    <dgm:cxn modelId="{955C004E-756B-4E8A-AF66-32C62973D8E1}" type="presParOf" srcId="{FC58DEC7-701E-43C2-B23D-BFFD0324DAF2}" destId="{719DBCFC-2E9F-41F6-A35E-A4C43552BA63}" srcOrd="10" destOrd="0" presId="urn:microsoft.com/office/officeart/2005/8/layout/default"/>
    <dgm:cxn modelId="{3AE81E52-65AE-4920-BC47-AD3670C3AA79}" type="presParOf" srcId="{FC58DEC7-701E-43C2-B23D-BFFD0324DAF2}" destId="{DDAE3045-C01A-4EB1-A05E-B43CEEDD286D}" srcOrd="11" destOrd="0" presId="urn:microsoft.com/office/officeart/2005/8/layout/default"/>
    <dgm:cxn modelId="{54F97BEC-9E39-4B54-B99D-4333998B89E8}" type="presParOf" srcId="{FC58DEC7-701E-43C2-B23D-BFFD0324DAF2}" destId="{13970FD2-C145-488E-80FD-B517564941AB}" srcOrd="12" destOrd="0" presId="urn:microsoft.com/office/officeart/2005/8/layout/default"/>
    <dgm:cxn modelId="{3F5CB9BF-E2E7-4FC4-B987-5C2944A8F70D}" type="presParOf" srcId="{FC58DEC7-701E-43C2-B23D-BFFD0324DAF2}" destId="{B1AD2023-9A45-40C6-A9D6-E4B156F6BC57}" srcOrd="13" destOrd="0" presId="urn:microsoft.com/office/officeart/2005/8/layout/default"/>
    <dgm:cxn modelId="{4F95D600-028A-4670-8190-A5112D948B21}" type="presParOf" srcId="{FC58DEC7-701E-43C2-B23D-BFFD0324DAF2}" destId="{84E0E8C3-2243-469D-8286-2A4EA3A18C90}" srcOrd="14" destOrd="0" presId="urn:microsoft.com/office/officeart/2005/8/layout/default"/>
    <dgm:cxn modelId="{42853E17-DE10-4084-BE2C-811A0A204F9E}" type="presParOf" srcId="{FC58DEC7-701E-43C2-B23D-BFFD0324DAF2}" destId="{C4302B90-1241-4430-B325-060E61DCB201}" srcOrd="15" destOrd="0" presId="urn:microsoft.com/office/officeart/2005/8/layout/default"/>
    <dgm:cxn modelId="{68CFE014-69F7-48A2-A4B5-3262D8088D64}" type="presParOf" srcId="{FC58DEC7-701E-43C2-B23D-BFFD0324DAF2}" destId="{25F33FE1-3D39-4605-A5ED-829ED6D0D877}" srcOrd="16" destOrd="0" presId="urn:microsoft.com/office/officeart/2005/8/layout/default"/>
    <dgm:cxn modelId="{982425A4-D373-419B-A1C5-53303C9187CA}" type="presParOf" srcId="{FC58DEC7-701E-43C2-B23D-BFFD0324DAF2}" destId="{C56A6C51-FDE6-4C88-936F-7EA9BCF24D49}" srcOrd="17" destOrd="0" presId="urn:microsoft.com/office/officeart/2005/8/layout/default"/>
    <dgm:cxn modelId="{0CCEDE6E-C5A0-4959-A21A-3086FCA3DAD1}" type="presParOf" srcId="{FC58DEC7-701E-43C2-B23D-BFFD0324DAF2}" destId="{72D34D33-BCA4-4CBD-A448-DF2ABC9D792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5EFB5D-5FC6-4C78-A865-B8D5F04620E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6B6D0C8-63AC-45DD-91BE-1D08AD3A8829}">
      <dgm:prSet/>
      <dgm:spPr/>
      <dgm:t>
        <a:bodyPr/>
        <a:lstStyle/>
        <a:p>
          <a:r>
            <a:rPr lang="en-US" dirty="0"/>
            <a:t>1.	THE LAWYER REASONABLY BELIEVES THAT THE LAWYER WILL BE ABLE TO PROVIDE COMPETENT AND DILIGENT REPRESENTATION TO EACH AFFECTED CLIENT;</a:t>
          </a:r>
        </a:p>
      </dgm:t>
    </dgm:pt>
    <dgm:pt modelId="{20FADE70-858B-4EE3-A385-D7A65BE2CF31}" type="parTrans" cxnId="{F1629658-6996-411F-8CE5-D737D5A60B94}">
      <dgm:prSet/>
      <dgm:spPr/>
      <dgm:t>
        <a:bodyPr/>
        <a:lstStyle/>
        <a:p>
          <a:endParaRPr lang="en-US"/>
        </a:p>
      </dgm:t>
    </dgm:pt>
    <dgm:pt modelId="{6C2EC0EC-C99F-4A6B-B98E-E0F4054CB8BA}" type="sibTrans" cxnId="{F1629658-6996-411F-8CE5-D737D5A60B94}">
      <dgm:prSet/>
      <dgm:spPr/>
      <dgm:t>
        <a:bodyPr/>
        <a:lstStyle/>
        <a:p>
          <a:endParaRPr lang="en-US"/>
        </a:p>
      </dgm:t>
    </dgm:pt>
    <dgm:pt modelId="{C4C632F7-FC74-46AF-B54A-1074D7441129}">
      <dgm:prSet/>
      <dgm:spPr/>
      <dgm:t>
        <a:bodyPr/>
        <a:lstStyle/>
        <a:p>
          <a:r>
            <a:rPr lang="en-US" dirty="0"/>
            <a:t>2.	THE REPRESENTATION IS NOT PROHIBITED BY LAW;</a:t>
          </a:r>
        </a:p>
      </dgm:t>
    </dgm:pt>
    <dgm:pt modelId="{60ABF908-1506-47B1-A94F-92387C168A3D}" type="parTrans" cxnId="{2C526174-7C0B-47B0-A94E-D167C22499AC}">
      <dgm:prSet/>
      <dgm:spPr/>
      <dgm:t>
        <a:bodyPr/>
        <a:lstStyle/>
        <a:p>
          <a:endParaRPr lang="en-US"/>
        </a:p>
      </dgm:t>
    </dgm:pt>
    <dgm:pt modelId="{20831A8B-E7ED-4FA0-8215-9C3F7EED088C}" type="sibTrans" cxnId="{2C526174-7C0B-47B0-A94E-D167C22499AC}">
      <dgm:prSet/>
      <dgm:spPr/>
      <dgm:t>
        <a:bodyPr/>
        <a:lstStyle/>
        <a:p>
          <a:endParaRPr lang="en-US"/>
        </a:p>
      </dgm:t>
    </dgm:pt>
    <dgm:pt modelId="{FB681A55-5955-4A2C-B19D-C92B1AE33E58}">
      <dgm:prSet/>
      <dgm:spPr/>
      <dgm:t>
        <a:bodyPr/>
        <a:lstStyle/>
        <a:p>
          <a:r>
            <a:rPr lang="en-US" dirty="0"/>
            <a:t>3.	THE REPRESENTATION DOES NOT INVOLVE THE ASSERTION OF A CLAIM BY ONE CLIENT AGAINST THE OTHER CLIENT REPRESENTED BY THE LAWYER IN THE SAME LITIGATION OR 	PROCEEDING BEFORE A TRIBUNAL;</a:t>
          </a:r>
        </a:p>
      </dgm:t>
    </dgm:pt>
    <dgm:pt modelId="{DE142BCD-7F77-40F8-8446-E5FE5C9C3882}" type="parTrans" cxnId="{7E4EC6B6-92F5-42C7-ACAF-9EE7CBAB53E0}">
      <dgm:prSet/>
      <dgm:spPr/>
      <dgm:t>
        <a:bodyPr/>
        <a:lstStyle/>
        <a:p>
          <a:endParaRPr lang="en-US"/>
        </a:p>
      </dgm:t>
    </dgm:pt>
    <dgm:pt modelId="{1EECAFC4-15F4-424C-BB5E-8F0EF91328FE}" type="sibTrans" cxnId="{7E4EC6B6-92F5-42C7-ACAF-9EE7CBAB53E0}">
      <dgm:prSet/>
      <dgm:spPr/>
      <dgm:t>
        <a:bodyPr/>
        <a:lstStyle/>
        <a:p>
          <a:endParaRPr lang="en-US"/>
        </a:p>
      </dgm:t>
    </dgm:pt>
    <dgm:pt modelId="{97CF88D2-7B3C-49B1-A1FE-6975B321387C}">
      <dgm:prSet/>
      <dgm:spPr/>
      <dgm:t>
        <a:bodyPr/>
        <a:lstStyle/>
        <a:p>
          <a:r>
            <a:rPr lang="en-US" dirty="0"/>
            <a:t>4.	</a:t>
          </a:r>
          <a:r>
            <a:rPr lang="en-US" b="1" i="1" dirty="0"/>
            <a:t>EACH AFFECTED CLIENT GIVES INFORMED CONSENT, CONFIRMED </a:t>
          </a:r>
          <a:r>
            <a:rPr lang="en-US" b="1" i="1"/>
            <a:t>IN WRITING</a:t>
          </a:r>
          <a:r>
            <a:rPr lang="en-US" b="1" i="1" dirty="0"/>
            <a:t>.</a:t>
          </a:r>
          <a:endParaRPr lang="en-US" dirty="0"/>
        </a:p>
      </dgm:t>
    </dgm:pt>
    <dgm:pt modelId="{1047341E-7BE0-417F-B1A8-8A1FBB036734}" type="parTrans" cxnId="{2A532312-DE35-4617-88F4-94E63D6E6BAE}">
      <dgm:prSet/>
      <dgm:spPr/>
      <dgm:t>
        <a:bodyPr/>
        <a:lstStyle/>
        <a:p>
          <a:endParaRPr lang="en-US"/>
        </a:p>
      </dgm:t>
    </dgm:pt>
    <dgm:pt modelId="{B78208F3-587D-4A11-9FEF-57BCEB1DFF8F}" type="sibTrans" cxnId="{2A532312-DE35-4617-88F4-94E63D6E6BAE}">
      <dgm:prSet/>
      <dgm:spPr/>
      <dgm:t>
        <a:bodyPr/>
        <a:lstStyle/>
        <a:p>
          <a:endParaRPr lang="en-US"/>
        </a:p>
      </dgm:t>
    </dgm:pt>
    <dgm:pt modelId="{CC550F8D-A0CA-432A-B9C7-6354A7520F64}" type="pres">
      <dgm:prSet presAssocID="{605EFB5D-5FC6-4C78-A865-B8D5F04620EA}" presName="linear" presStyleCnt="0">
        <dgm:presLayoutVars>
          <dgm:animLvl val="lvl"/>
          <dgm:resizeHandles val="exact"/>
        </dgm:presLayoutVars>
      </dgm:prSet>
      <dgm:spPr/>
    </dgm:pt>
    <dgm:pt modelId="{399B2760-F2F8-4144-B257-050A110AD583}" type="pres">
      <dgm:prSet presAssocID="{76B6D0C8-63AC-45DD-91BE-1D08AD3A8829}" presName="parentText" presStyleLbl="node1" presStyleIdx="0" presStyleCnt="4" custScaleY="120170">
        <dgm:presLayoutVars>
          <dgm:chMax val="0"/>
          <dgm:bulletEnabled val="1"/>
        </dgm:presLayoutVars>
      </dgm:prSet>
      <dgm:spPr/>
    </dgm:pt>
    <dgm:pt modelId="{CD700904-881A-4022-B52B-DC0B60DF4C23}" type="pres">
      <dgm:prSet presAssocID="{6C2EC0EC-C99F-4A6B-B98E-E0F4054CB8BA}" presName="spacer" presStyleCnt="0"/>
      <dgm:spPr/>
    </dgm:pt>
    <dgm:pt modelId="{46ED9714-B4CE-4C74-9978-7FD299C50670}" type="pres">
      <dgm:prSet presAssocID="{C4C632F7-FC74-46AF-B54A-1074D7441129}" presName="parentText" presStyleLbl="node1" presStyleIdx="1" presStyleCnt="4" custScaleY="115309">
        <dgm:presLayoutVars>
          <dgm:chMax val="0"/>
          <dgm:bulletEnabled val="1"/>
        </dgm:presLayoutVars>
      </dgm:prSet>
      <dgm:spPr/>
    </dgm:pt>
    <dgm:pt modelId="{9C4E9A41-5F7C-4356-919A-197001250A2C}" type="pres">
      <dgm:prSet presAssocID="{20831A8B-E7ED-4FA0-8215-9C3F7EED088C}" presName="spacer" presStyleCnt="0"/>
      <dgm:spPr/>
    </dgm:pt>
    <dgm:pt modelId="{5CB83ED3-A00F-4CCF-8636-8DB6615D83B6}" type="pres">
      <dgm:prSet presAssocID="{FB681A55-5955-4A2C-B19D-C92B1AE33E58}" presName="parentText" presStyleLbl="node1" presStyleIdx="2" presStyleCnt="4">
        <dgm:presLayoutVars>
          <dgm:chMax val="0"/>
          <dgm:bulletEnabled val="1"/>
        </dgm:presLayoutVars>
      </dgm:prSet>
      <dgm:spPr/>
    </dgm:pt>
    <dgm:pt modelId="{B3F3BF94-090C-42C1-95D3-D9AF6000D713}" type="pres">
      <dgm:prSet presAssocID="{1EECAFC4-15F4-424C-BB5E-8F0EF91328FE}" presName="spacer" presStyleCnt="0"/>
      <dgm:spPr/>
    </dgm:pt>
    <dgm:pt modelId="{F622CB32-2B24-4D0F-80E4-A549C6E7D321}" type="pres">
      <dgm:prSet presAssocID="{97CF88D2-7B3C-49B1-A1FE-6975B321387C}" presName="parentText" presStyleLbl="node1" presStyleIdx="3" presStyleCnt="4">
        <dgm:presLayoutVars>
          <dgm:chMax val="0"/>
          <dgm:bulletEnabled val="1"/>
        </dgm:presLayoutVars>
      </dgm:prSet>
      <dgm:spPr/>
    </dgm:pt>
  </dgm:ptLst>
  <dgm:cxnLst>
    <dgm:cxn modelId="{0047130B-0044-4EA3-9ABF-5C780D6840C3}" type="presOf" srcId="{605EFB5D-5FC6-4C78-A865-B8D5F04620EA}" destId="{CC550F8D-A0CA-432A-B9C7-6354A7520F64}" srcOrd="0" destOrd="0" presId="urn:microsoft.com/office/officeart/2005/8/layout/vList2"/>
    <dgm:cxn modelId="{2A532312-DE35-4617-88F4-94E63D6E6BAE}" srcId="{605EFB5D-5FC6-4C78-A865-B8D5F04620EA}" destId="{97CF88D2-7B3C-49B1-A1FE-6975B321387C}" srcOrd="3" destOrd="0" parTransId="{1047341E-7BE0-417F-B1A8-8A1FBB036734}" sibTransId="{B78208F3-587D-4A11-9FEF-57BCEB1DFF8F}"/>
    <dgm:cxn modelId="{98E77345-6380-42BE-BDF6-927B518C81E4}" type="presOf" srcId="{97CF88D2-7B3C-49B1-A1FE-6975B321387C}" destId="{F622CB32-2B24-4D0F-80E4-A549C6E7D321}" srcOrd="0" destOrd="0" presId="urn:microsoft.com/office/officeart/2005/8/layout/vList2"/>
    <dgm:cxn modelId="{2C526174-7C0B-47B0-A94E-D167C22499AC}" srcId="{605EFB5D-5FC6-4C78-A865-B8D5F04620EA}" destId="{C4C632F7-FC74-46AF-B54A-1074D7441129}" srcOrd="1" destOrd="0" parTransId="{60ABF908-1506-47B1-A94F-92387C168A3D}" sibTransId="{20831A8B-E7ED-4FA0-8215-9C3F7EED088C}"/>
    <dgm:cxn modelId="{F1629658-6996-411F-8CE5-D737D5A60B94}" srcId="{605EFB5D-5FC6-4C78-A865-B8D5F04620EA}" destId="{76B6D0C8-63AC-45DD-91BE-1D08AD3A8829}" srcOrd="0" destOrd="0" parTransId="{20FADE70-858B-4EE3-A385-D7A65BE2CF31}" sibTransId="{6C2EC0EC-C99F-4A6B-B98E-E0F4054CB8BA}"/>
    <dgm:cxn modelId="{7E4EC6B6-92F5-42C7-ACAF-9EE7CBAB53E0}" srcId="{605EFB5D-5FC6-4C78-A865-B8D5F04620EA}" destId="{FB681A55-5955-4A2C-B19D-C92B1AE33E58}" srcOrd="2" destOrd="0" parTransId="{DE142BCD-7F77-40F8-8446-E5FE5C9C3882}" sibTransId="{1EECAFC4-15F4-424C-BB5E-8F0EF91328FE}"/>
    <dgm:cxn modelId="{10EEAABE-7CDA-4E32-AAA3-F716CCB75732}" type="presOf" srcId="{FB681A55-5955-4A2C-B19D-C92B1AE33E58}" destId="{5CB83ED3-A00F-4CCF-8636-8DB6615D83B6}" srcOrd="0" destOrd="0" presId="urn:microsoft.com/office/officeart/2005/8/layout/vList2"/>
    <dgm:cxn modelId="{B39C07CA-CC49-4B79-BF6A-6F6C7F323C3E}" type="presOf" srcId="{76B6D0C8-63AC-45DD-91BE-1D08AD3A8829}" destId="{399B2760-F2F8-4144-B257-050A110AD583}" srcOrd="0" destOrd="0" presId="urn:microsoft.com/office/officeart/2005/8/layout/vList2"/>
    <dgm:cxn modelId="{8775CDE0-246B-484D-AFAA-EA9412D45A55}" type="presOf" srcId="{C4C632F7-FC74-46AF-B54A-1074D7441129}" destId="{46ED9714-B4CE-4C74-9978-7FD299C50670}" srcOrd="0" destOrd="0" presId="urn:microsoft.com/office/officeart/2005/8/layout/vList2"/>
    <dgm:cxn modelId="{8FC7095C-3B0A-452C-A00A-24721F5BAC54}" type="presParOf" srcId="{CC550F8D-A0CA-432A-B9C7-6354A7520F64}" destId="{399B2760-F2F8-4144-B257-050A110AD583}" srcOrd="0" destOrd="0" presId="urn:microsoft.com/office/officeart/2005/8/layout/vList2"/>
    <dgm:cxn modelId="{398E6EFB-12B3-41FA-991D-42859E58E41B}" type="presParOf" srcId="{CC550F8D-A0CA-432A-B9C7-6354A7520F64}" destId="{CD700904-881A-4022-B52B-DC0B60DF4C23}" srcOrd="1" destOrd="0" presId="urn:microsoft.com/office/officeart/2005/8/layout/vList2"/>
    <dgm:cxn modelId="{94C354B8-C948-47D1-9EAA-230554B69E3C}" type="presParOf" srcId="{CC550F8D-A0CA-432A-B9C7-6354A7520F64}" destId="{46ED9714-B4CE-4C74-9978-7FD299C50670}" srcOrd="2" destOrd="0" presId="urn:microsoft.com/office/officeart/2005/8/layout/vList2"/>
    <dgm:cxn modelId="{D2C98C6F-2A0E-4FF3-92B4-9B4F1A0347F3}" type="presParOf" srcId="{CC550F8D-A0CA-432A-B9C7-6354A7520F64}" destId="{9C4E9A41-5F7C-4356-919A-197001250A2C}" srcOrd="3" destOrd="0" presId="urn:microsoft.com/office/officeart/2005/8/layout/vList2"/>
    <dgm:cxn modelId="{2313A195-87E4-47A9-B0CC-CAB55BF515C4}" type="presParOf" srcId="{CC550F8D-A0CA-432A-B9C7-6354A7520F64}" destId="{5CB83ED3-A00F-4CCF-8636-8DB6615D83B6}" srcOrd="4" destOrd="0" presId="urn:microsoft.com/office/officeart/2005/8/layout/vList2"/>
    <dgm:cxn modelId="{9960F528-32DC-48EB-8A3A-D680254C5D32}" type="presParOf" srcId="{CC550F8D-A0CA-432A-B9C7-6354A7520F64}" destId="{B3F3BF94-090C-42C1-95D3-D9AF6000D713}" srcOrd="5" destOrd="0" presId="urn:microsoft.com/office/officeart/2005/8/layout/vList2"/>
    <dgm:cxn modelId="{6390AEBD-4D64-4EC1-8746-AC54A80107C0}" type="presParOf" srcId="{CC550F8D-A0CA-432A-B9C7-6354A7520F64}" destId="{F622CB32-2B24-4D0F-80E4-A549C6E7D32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C450E-924E-4192-B84F-103887EBDD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C0C6728-7ECD-49B0-B0CC-9F9A9BDD065A}">
      <dgm:prSet/>
      <dgm:spPr>
        <a:solidFill>
          <a:schemeClr val="accent3">
            <a:lumMod val="75000"/>
          </a:schemeClr>
        </a:solidFill>
      </dgm:spPr>
      <dgm:t>
        <a:bodyPr/>
        <a:lstStyle/>
        <a:p>
          <a:r>
            <a:rPr lang="en-US" dirty="0"/>
            <a:t>1.  HAVE A SEPARATE VERBAL COMMUNICATION WITH EACH CLIENT AND CLEARLY IDENTIFY EACH CLIENT TO THE OTHER AND ADVISE EACH CLIENT OF YOUR RELATIONSHIPS WITH THE OTHER.</a:t>
          </a:r>
        </a:p>
      </dgm:t>
    </dgm:pt>
    <dgm:pt modelId="{4F7407E3-A67E-4FA9-BF22-6AA9B3FFECCD}" type="parTrans" cxnId="{F85C9C99-5649-4A0F-9DA5-AFA45ECAE61E}">
      <dgm:prSet/>
      <dgm:spPr/>
      <dgm:t>
        <a:bodyPr/>
        <a:lstStyle/>
        <a:p>
          <a:endParaRPr lang="en-US"/>
        </a:p>
      </dgm:t>
    </dgm:pt>
    <dgm:pt modelId="{375C5116-DEBC-4F6A-8EA9-C35550493A6E}" type="sibTrans" cxnId="{F85C9C99-5649-4A0F-9DA5-AFA45ECAE61E}">
      <dgm:prSet/>
      <dgm:spPr/>
      <dgm:t>
        <a:bodyPr/>
        <a:lstStyle/>
        <a:p>
          <a:endParaRPr lang="en-US"/>
        </a:p>
      </dgm:t>
    </dgm:pt>
    <dgm:pt modelId="{704D3499-BBCE-4349-A139-8EEA5759D9B6}">
      <dgm:prSet/>
      <dgm:spPr/>
      <dgm:t>
        <a:bodyPr/>
        <a:lstStyle/>
        <a:p>
          <a:r>
            <a:rPr lang="en-US"/>
            <a:t>2.  INCLUDE IN YOUR COMMUNICATION A DISCUSSION THAT IS IN SIMPLE TERMS TO ASSURE THAT THE CLIENT UNDERSTANDS ALL OF THE ISSUES.</a:t>
          </a:r>
        </a:p>
      </dgm:t>
    </dgm:pt>
    <dgm:pt modelId="{7C100540-782E-4573-AED8-C84836A16831}" type="parTrans" cxnId="{7637DA20-D374-468D-AD91-40575D45E866}">
      <dgm:prSet/>
      <dgm:spPr/>
      <dgm:t>
        <a:bodyPr/>
        <a:lstStyle/>
        <a:p>
          <a:endParaRPr lang="en-US"/>
        </a:p>
      </dgm:t>
    </dgm:pt>
    <dgm:pt modelId="{531E0469-E739-44D5-8230-22B94D8C1C26}" type="sibTrans" cxnId="{7637DA20-D374-468D-AD91-40575D45E866}">
      <dgm:prSet/>
      <dgm:spPr/>
      <dgm:t>
        <a:bodyPr/>
        <a:lstStyle/>
        <a:p>
          <a:endParaRPr lang="en-US"/>
        </a:p>
      </dgm:t>
    </dgm:pt>
    <dgm:pt modelId="{4B4F7E45-7337-4169-8294-874471A2387A}" type="pres">
      <dgm:prSet presAssocID="{620C450E-924E-4192-B84F-103887EBDD8E}" presName="linear" presStyleCnt="0">
        <dgm:presLayoutVars>
          <dgm:animLvl val="lvl"/>
          <dgm:resizeHandles val="exact"/>
        </dgm:presLayoutVars>
      </dgm:prSet>
      <dgm:spPr/>
    </dgm:pt>
    <dgm:pt modelId="{C99AA933-9312-4797-9661-6687B1869168}" type="pres">
      <dgm:prSet presAssocID="{8C0C6728-7ECD-49B0-B0CC-9F9A9BDD065A}" presName="parentText" presStyleLbl="node1" presStyleIdx="0" presStyleCnt="2">
        <dgm:presLayoutVars>
          <dgm:chMax val="0"/>
          <dgm:bulletEnabled val="1"/>
        </dgm:presLayoutVars>
      </dgm:prSet>
      <dgm:spPr/>
    </dgm:pt>
    <dgm:pt modelId="{DFADB385-BFF1-454B-ABC0-05AA922A9E25}" type="pres">
      <dgm:prSet presAssocID="{375C5116-DEBC-4F6A-8EA9-C35550493A6E}" presName="spacer" presStyleCnt="0"/>
      <dgm:spPr/>
    </dgm:pt>
    <dgm:pt modelId="{621DC8F9-88A7-470D-ADA5-C678C3DCB592}" type="pres">
      <dgm:prSet presAssocID="{704D3499-BBCE-4349-A139-8EEA5759D9B6}" presName="parentText" presStyleLbl="node1" presStyleIdx="1" presStyleCnt="2">
        <dgm:presLayoutVars>
          <dgm:chMax val="0"/>
          <dgm:bulletEnabled val="1"/>
        </dgm:presLayoutVars>
      </dgm:prSet>
      <dgm:spPr/>
    </dgm:pt>
  </dgm:ptLst>
  <dgm:cxnLst>
    <dgm:cxn modelId="{7637DA20-D374-468D-AD91-40575D45E866}" srcId="{620C450E-924E-4192-B84F-103887EBDD8E}" destId="{704D3499-BBCE-4349-A139-8EEA5759D9B6}" srcOrd="1" destOrd="0" parTransId="{7C100540-782E-4573-AED8-C84836A16831}" sibTransId="{531E0469-E739-44D5-8230-22B94D8C1C26}"/>
    <dgm:cxn modelId="{86879948-5ABD-4B3C-B02F-7E6ACE5E8534}" type="presOf" srcId="{8C0C6728-7ECD-49B0-B0CC-9F9A9BDD065A}" destId="{C99AA933-9312-4797-9661-6687B1869168}" srcOrd="0" destOrd="0" presId="urn:microsoft.com/office/officeart/2005/8/layout/vList2"/>
    <dgm:cxn modelId="{B62DFA4B-BADD-4D26-82C4-7B0F01818900}" type="presOf" srcId="{620C450E-924E-4192-B84F-103887EBDD8E}" destId="{4B4F7E45-7337-4169-8294-874471A2387A}" srcOrd="0" destOrd="0" presId="urn:microsoft.com/office/officeart/2005/8/layout/vList2"/>
    <dgm:cxn modelId="{F85C9C99-5649-4A0F-9DA5-AFA45ECAE61E}" srcId="{620C450E-924E-4192-B84F-103887EBDD8E}" destId="{8C0C6728-7ECD-49B0-B0CC-9F9A9BDD065A}" srcOrd="0" destOrd="0" parTransId="{4F7407E3-A67E-4FA9-BF22-6AA9B3FFECCD}" sibTransId="{375C5116-DEBC-4F6A-8EA9-C35550493A6E}"/>
    <dgm:cxn modelId="{DB2423CD-58A9-4080-9113-AECD01D004AF}" type="presOf" srcId="{704D3499-BBCE-4349-A139-8EEA5759D9B6}" destId="{621DC8F9-88A7-470D-ADA5-C678C3DCB592}" srcOrd="0" destOrd="0" presId="urn:microsoft.com/office/officeart/2005/8/layout/vList2"/>
    <dgm:cxn modelId="{99B8B2D2-0C37-443C-A55F-45CC5FAA96A7}" type="presParOf" srcId="{4B4F7E45-7337-4169-8294-874471A2387A}" destId="{C99AA933-9312-4797-9661-6687B1869168}" srcOrd="0" destOrd="0" presId="urn:microsoft.com/office/officeart/2005/8/layout/vList2"/>
    <dgm:cxn modelId="{7D2AE21C-747D-4E57-8463-3BC1C3EF1C24}" type="presParOf" srcId="{4B4F7E45-7337-4169-8294-874471A2387A}" destId="{DFADB385-BFF1-454B-ABC0-05AA922A9E25}" srcOrd="1" destOrd="0" presId="urn:microsoft.com/office/officeart/2005/8/layout/vList2"/>
    <dgm:cxn modelId="{1B6DD3B6-4341-4F9F-9970-613DB152B109}" type="presParOf" srcId="{4B4F7E45-7337-4169-8294-874471A2387A}" destId="{621DC8F9-88A7-470D-ADA5-C678C3DCB59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C450E-924E-4192-B84F-103887EBDD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D0CD56D-461C-488C-AE08-371CA0797AC7}">
      <dgm:prSet/>
      <dgm:spPr/>
      <dgm:t>
        <a:bodyPr/>
        <a:lstStyle/>
        <a:p>
          <a:r>
            <a:rPr lang="en-US"/>
            <a:t>3.  ASK CLIENTS IF THEY HAVE ANY QUESTIONS ABOUT THESE MATTERS.</a:t>
          </a:r>
          <a:endParaRPr lang="en-US" dirty="0"/>
        </a:p>
      </dgm:t>
    </dgm:pt>
    <dgm:pt modelId="{27121096-E87B-4704-ABA5-9A34839B316C}" type="parTrans" cxnId="{F7D2488C-A651-4B95-B3A6-2872E4A08585}">
      <dgm:prSet/>
      <dgm:spPr/>
      <dgm:t>
        <a:bodyPr/>
        <a:lstStyle/>
        <a:p>
          <a:endParaRPr lang="en-US"/>
        </a:p>
      </dgm:t>
    </dgm:pt>
    <dgm:pt modelId="{CEC2E81C-EA64-402B-AE40-E82A6CCAEAEE}" type="sibTrans" cxnId="{F7D2488C-A651-4B95-B3A6-2872E4A08585}">
      <dgm:prSet/>
      <dgm:spPr/>
      <dgm:t>
        <a:bodyPr/>
        <a:lstStyle/>
        <a:p>
          <a:endParaRPr lang="en-US"/>
        </a:p>
      </dgm:t>
    </dgm:pt>
    <dgm:pt modelId="{5B1A6FAB-C53B-4C58-8CC4-0224DD96CEF4}">
      <dgm:prSet/>
      <dgm:spPr/>
      <dgm:t>
        <a:bodyPr/>
        <a:lstStyle/>
        <a:p>
          <a:r>
            <a:rPr lang="en-US"/>
            <a:t>4.  ANSWER ALL OF THEIR QUESTIONS.</a:t>
          </a:r>
          <a:endParaRPr lang="en-US" dirty="0"/>
        </a:p>
      </dgm:t>
    </dgm:pt>
    <dgm:pt modelId="{5FEA466E-3115-40F2-AF42-FA5DB43D9C67}" type="parTrans" cxnId="{5B941E9D-3E56-4A00-9C36-2A677F753911}">
      <dgm:prSet/>
      <dgm:spPr/>
      <dgm:t>
        <a:bodyPr/>
        <a:lstStyle/>
        <a:p>
          <a:endParaRPr lang="en-US"/>
        </a:p>
      </dgm:t>
    </dgm:pt>
    <dgm:pt modelId="{D97E55CC-6D55-49A1-84ED-712098C6AD22}" type="sibTrans" cxnId="{5B941E9D-3E56-4A00-9C36-2A677F753911}">
      <dgm:prSet/>
      <dgm:spPr/>
      <dgm:t>
        <a:bodyPr/>
        <a:lstStyle/>
        <a:p>
          <a:endParaRPr lang="en-US"/>
        </a:p>
      </dgm:t>
    </dgm:pt>
    <dgm:pt modelId="{4B4F7E45-7337-4169-8294-874471A2387A}" type="pres">
      <dgm:prSet presAssocID="{620C450E-924E-4192-B84F-103887EBDD8E}" presName="linear" presStyleCnt="0">
        <dgm:presLayoutVars>
          <dgm:animLvl val="lvl"/>
          <dgm:resizeHandles val="exact"/>
        </dgm:presLayoutVars>
      </dgm:prSet>
      <dgm:spPr/>
    </dgm:pt>
    <dgm:pt modelId="{7B195F62-283B-4CCB-A103-F4013556C32B}" type="pres">
      <dgm:prSet presAssocID="{5D0CD56D-461C-488C-AE08-371CA0797AC7}" presName="parentText" presStyleLbl="node1" presStyleIdx="0" presStyleCnt="2">
        <dgm:presLayoutVars>
          <dgm:chMax val="0"/>
          <dgm:bulletEnabled val="1"/>
        </dgm:presLayoutVars>
      </dgm:prSet>
      <dgm:spPr/>
    </dgm:pt>
    <dgm:pt modelId="{4D9A231A-B697-4ECD-98C1-B1055F989760}" type="pres">
      <dgm:prSet presAssocID="{CEC2E81C-EA64-402B-AE40-E82A6CCAEAEE}" presName="spacer" presStyleCnt="0"/>
      <dgm:spPr/>
    </dgm:pt>
    <dgm:pt modelId="{2A8E2245-6BBD-45DC-818E-83274329FF1B}" type="pres">
      <dgm:prSet presAssocID="{5B1A6FAB-C53B-4C58-8CC4-0224DD96CEF4}" presName="parentText" presStyleLbl="node1" presStyleIdx="1" presStyleCnt="2">
        <dgm:presLayoutVars>
          <dgm:chMax val="0"/>
          <dgm:bulletEnabled val="1"/>
        </dgm:presLayoutVars>
      </dgm:prSet>
      <dgm:spPr/>
    </dgm:pt>
  </dgm:ptLst>
  <dgm:cxnLst>
    <dgm:cxn modelId="{B62DFA4B-BADD-4D26-82C4-7B0F01818900}" type="presOf" srcId="{620C450E-924E-4192-B84F-103887EBDD8E}" destId="{4B4F7E45-7337-4169-8294-874471A2387A}" srcOrd="0" destOrd="0" presId="urn:microsoft.com/office/officeart/2005/8/layout/vList2"/>
    <dgm:cxn modelId="{EF95E04C-9060-4D25-A872-BA799433076F}" type="presOf" srcId="{5B1A6FAB-C53B-4C58-8CC4-0224DD96CEF4}" destId="{2A8E2245-6BBD-45DC-818E-83274329FF1B}" srcOrd="0" destOrd="0" presId="urn:microsoft.com/office/officeart/2005/8/layout/vList2"/>
    <dgm:cxn modelId="{F7D2488C-A651-4B95-B3A6-2872E4A08585}" srcId="{620C450E-924E-4192-B84F-103887EBDD8E}" destId="{5D0CD56D-461C-488C-AE08-371CA0797AC7}" srcOrd="0" destOrd="0" parTransId="{27121096-E87B-4704-ABA5-9A34839B316C}" sibTransId="{CEC2E81C-EA64-402B-AE40-E82A6CCAEAEE}"/>
    <dgm:cxn modelId="{5B941E9D-3E56-4A00-9C36-2A677F753911}" srcId="{620C450E-924E-4192-B84F-103887EBDD8E}" destId="{5B1A6FAB-C53B-4C58-8CC4-0224DD96CEF4}" srcOrd="1" destOrd="0" parTransId="{5FEA466E-3115-40F2-AF42-FA5DB43D9C67}" sibTransId="{D97E55CC-6D55-49A1-84ED-712098C6AD22}"/>
    <dgm:cxn modelId="{93FD56EA-410F-4957-88B0-F31C053E0537}" type="presOf" srcId="{5D0CD56D-461C-488C-AE08-371CA0797AC7}" destId="{7B195F62-283B-4CCB-A103-F4013556C32B}" srcOrd="0" destOrd="0" presId="urn:microsoft.com/office/officeart/2005/8/layout/vList2"/>
    <dgm:cxn modelId="{0BF9F4D4-A958-40B4-B71A-F0084FFB041F}" type="presParOf" srcId="{4B4F7E45-7337-4169-8294-874471A2387A}" destId="{7B195F62-283B-4CCB-A103-F4013556C32B}" srcOrd="0" destOrd="0" presId="urn:microsoft.com/office/officeart/2005/8/layout/vList2"/>
    <dgm:cxn modelId="{2937CA5E-A8B9-4902-91AA-6F7C4042587E}" type="presParOf" srcId="{4B4F7E45-7337-4169-8294-874471A2387A}" destId="{4D9A231A-B697-4ECD-98C1-B1055F989760}" srcOrd="1" destOrd="0" presId="urn:microsoft.com/office/officeart/2005/8/layout/vList2"/>
    <dgm:cxn modelId="{11B76009-0B02-432A-8208-96CB21E05760}" type="presParOf" srcId="{4B4F7E45-7337-4169-8294-874471A2387A}" destId="{2A8E2245-6BBD-45DC-818E-83274329FF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C450E-924E-4192-B84F-103887EBDD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C44B660-6A99-46B0-9B70-209C2078C4B4}">
      <dgm:prSet custT="1"/>
      <dgm:spPr/>
      <dgm:t>
        <a:bodyPr/>
        <a:lstStyle/>
        <a:p>
          <a:r>
            <a:rPr lang="en-US" sz="2400" dirty="0"/>
            <a:t>5.  ADVISE THE CLIENTS THAT YOU WILL BE SENDING THEM A LETTER CONTAINING ALL THE INFORMATION CONTAINED IN YOUR VERBAL EXPLANATION AND THAT YOU WILL NOT BE ABLE TO PROCEED WITHOUT RECEIVING THEIR VERBAL CONSENT, TO BE FOLLOWED UP BY THEIR INFORMED WRITTEN CONSENT.</a:t>
          </a:r>
        </a:p>
      </dgm:t>
    </dgm:pt>
    <dgm:pt modelId="{7B39E179-16E2-41BD-877B-99F0FE41CF30}" type="parTrans" cxnId="{517AB9E8-2F89-4FC4-9CF8-8F824BC863CD}">
      <dgm:prSet/>
      <dgm:spPr/>
      <dgm:t>
        <a:bodyPr/>
        <a:lstStyle/>
        <a:p>
          <a:endParaRPr lang="en-US"/>
        </a:p>
      </dgm:t>
    </dgm:pt>
    <dgm:pt modelId="{2B876A12-565C-4626-9345-0B0DF12ED872}" type="sibTrans" cxnId="{517AB9E8-2F89-4FC4-9CF8-8F824BC863CD}">
      <dgm:prSet/>
      <dgm:spPr/>
      <dgm:t>
        <a:bodyPr/>
        <a:lstStyle/>
        <a:p>
          <a:endParaRPr lang="en-US"/>
        </a:p>
      </dgm:t>
    </dgm:pt>
    <dgm:pt modelId="{C37BA4E2-7121-491F-9EFC-61EE5CA1D3E7}">
      <dgm:prSet custT="1"/>
      <dgm:spPr/>
      <dgm:t>
        <a:bodyPr/>
        <a:lstStyle/>
        <a:p>
          <a:r>
            <a:rPr lang="en-US" sz="2400" dirty="0"/>
            <a:t>6.  DESCRIBE THE CIRCUMSTANCES THAT CREATE A CONFLICT.</a:t>
          </a:r>
        </a:p>
      </dgm:t>
    </dgm:pt>
    <dgm:pt modelId="{C5211D61-A3F3-40DB-BE82-3295592593B4}" type="parTrans" cxnId="{8D368424-BF19-4827-B12C-1C5D1F33FC27}">
      <dgm:prSet/>
      <dgm:spPr/>
      <dgm:t>
        <a:bodyPr/>
        <a:lstStyle/>
        <a:p>
          <a:endParaRPr lang="en-US"/>
        </a:p>
      </dgm:t>
    </dgm:pt>
    <dgm:pt modelId="{8921ED79-3C53-4457-A52C-A30318C5A381}" type="sibTrans" cxnId="{8D368424-BF19-4827-B12C-1C5D1F33FC27}">
      <dgm:prSet/>
      <dgm:spPr/>
      <dgm:t>
        <a:bodyPr/>
        <a:lstStyle/>
        <a:p>
          <a:endParaRPr lang="en-US"/>
        </a:p>
      </dgm:t>
    </dgm:pt>
    <dgm:pt modelId="{4B4F7E45-7337-4169-8294-874471A2387A}" type="pres">
      <dgm:prSet presAssocID="{620C450E-924E-4192-B84F-103887EBDD8E}" presName="linear" presStyleCnt="0">
        <dgm:presLayoutVars>
          <dgm:animLvl val="lvl"/>
          <dgm:resizeHandles val="exact"/>
        </dgm:presLayoutVars>
      </dgm:prSet>
      <dgm:spPr/>
    </dgm:pt>
    <dgm:pt modelId="{7FF6D61D-C069-40C1-AB1F-8BEC18F629D1}" type="pres">
      <dgm:prSet presAssocID="{6C44B660-6A99-46B0-9B70-209C2078C4B4}" presName="parentText" presStyleLbl="node1" presStyleIdx="0" presStyleCnt="2" custScaleY="136322" custLinFactY="-7061" custLinFactNeighborY="-100000">
        <dgm:presLayoutVars>
          <dgm:chMax val="0"/>
          <dgm:bulletEnabled val="1"/>
        </dgm:presLayoutVars>
      </dgm:prSet>
      <dgm:spPr/>
    </dgm:pt>
    <dgm:pt modelId="{FE4F68AD-01A0-4CC8-A19C-F2754B0F8EA7}" type="pres">
      <dgm:prSet presAssocID="{2B876A12-565C-4626-9345-0B0DF12ED872}" presName="spacer" presStyleCnt="0"/>
      <dgm:spPr/>
    </dgm:pt>
    <dgm:pt modelId="{E0170341-C467-4668-923A-33AAC6803E2F}" type="pres">
      <dgm:prSet presAssocID="{C37BA4E2-7121-491F-9EFC-61EE5CA1D3E7}" presName="parentText" presStyleLbl="node1" presStyleIdx="1" presStyleCnt="2">
        <dgm:presLayoutVars>
          <dgm:chMax val="0"/>
          <dgm:bulletEnabled val="1"/>
        </dgm:presLayoutVars>
      </dgm:prSet>
      <dgm:spPr/>
    </dgm:pt>
  </dgm:ptLst>
  <dgm:cxnLst>
    <dgm:cxn modelId="{8D368424-BF19-4827-B12C-1C5D1F33FC27}" srcId="{620C450E-924E-4192-B84F-103887EBDD8E}" destId="{C37BA4E2-7121-491F-9EFC-61EE5CA1D3E7}" srcOrd="1" destOrd="0" parTransId="{C5211D61-A3F3-40DB-BE82-3295592593B4}" sibTransId="{8921ED79-3C53-4457-A52C-A30318C5A381}"/>
    <dgm:cxn modelId="{7E99AB5D-ACEF-40B8-B69D-23D7147AA882}" type="presOf" srcId="{C37BA4E2-7121-491F-9EFC-61EE5CA1D3E7}" destId="{E0170341-C467-4668-923A-33AAC6803E2F}" srcOrd="0" destOrd="0" presId="urn:microsoft.com/office/officeart/2005/8/layout/vList2"/>
    <dgm:cxn modelId="{B62DFA4B-BADD-4D26-82C4-7B0F01818900}" type="presOf" srcId="{620C450E-924E-4192-B84F-103887EBDD8E}" destId="{4B4F7E45-7337-4169-8294-874471A2387A}" srcOrd="0" destOrd="0" presId="urn:microsoft.com/office/officeart/2005/8/layout/vList2"/>
    <dgm:cxn modelId="{90E69ADB-3CFC-446B-A90A-5FB626535B1C}" type="presOf" srcId="{6C44B660-6A99-46B0-9B70-209C2078C4B4}" destId="{7FF6D61D-C069-40C1-AB1F-8BEC18F629D1}" srcOrd="0" destOrd="0" presId="urn:microsoft.com/office/officeart/2005/8/layout/vList2"/>
    <dgm:cxn modelId="{517AB9E8-2F89-4FC4-9CF8-8F824BC863CD}" srcId="{620C450E-924E-4192-B84F-103887EBDD8E}" destId="{6C44B660-6A99-46B0-9B70-209C2078C4B4}" srcOrd="0" destOrd="0" parTransId="{7B39E179-16E2-41BD-877B-99F0FE41CF30}" sibTransId="{2B876A12-565C-4626-9345-0B0DF12ED872}"/>
    <dgm:cxn modelId="{21F687E7-FDBD-4787-A565-51C256805BD6}" type="presParOf" srcId="{4B4F7E45-7337-4169-8294-874471A2387A}" destId="{7FF6D61D-C069-40C1-AB1F-8BEC18F629D1}" srcOrd="0" destOrd="0" presId="urn:microsoft.com/office/officeart/2005/8/layout/vList2"/>
    <dgm:cxn modelId="{400D9997-60A8-4C19-B5FE-5650D64FE429}" type="presParOf" srcId="{4B4F7E45-7337-4169-8294-874471A2387A}" destId="{FE4F68AD-01A0-4CC8-A19C-F2754B0F8EA7}" srcOrd="1" destOrd="0" presId="urn:microsoft.com/office/officeart/2005/8/layout/vList2"/>
    <dgm:cxn modelId="{D210A60F-1239-4F86-8690-E43D030BD710}" type="presParOf" srcId="{4B4F7E45-7337-4169-8294-874471A2387A}" destId="{E0170341-C467-4668-923A-33AAC6803E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0C450E-924E-4192-B84F-103887EBDD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64B5323-0796-4581-BB7C-A5194F14E961}">
      <dgm:prSet/>
      <dgm:spPr/>
      <dgm:t>
        <a:bodyPr/>
        <a:lstStyle/>
        <a:p>
          <a:r>
            <a:rPr lang="en-US" dirty="0"/>
            <a:t>7.  ADVISE THE CLIENT OF THE SERIOUSNESS OF THE DECISION SO AS TO AVOID DISPUTES OR AMIBIGUITIES THAT MIGHT LATER OCCUR.</a:t>
          </a:r>
        </a:p>
      </dgm:t>
    </dgm:pt>
    <dgm:pt modelId="{77F5FAF6-0CFF-4320-9AC4-82A3573B5123}" type="parTrans" cxnId="{C710EAA7-AFB0-4772-AF64-AD1045129A38}">
      <dgm:prSet/>
      <dgm:spPr/>
      <dgm:t>
        <a:bodyPr/>
        <a:lstStyle/>
        <a:p>
          <a:endParaRPr lang="en-US"/>
        </a:p>
      </dgm:t>
    </dgm:pt>
    <dgm:pt modelId="{334AC3EF-A965-4578-A166-1DA2481C549C}" type="sibTrans" cxnId="{C710EAA7-AFB0-4772-AF64-AD1045129A38}">
      <dgm:prSet/>
      <dgm:spPr/>
      <dgm:t>
        <a:bodyPr/>
        <a:lstStyle/>
        <a:p>
          <a:endParaRPr lang="en-US"/>
        </a:p>
      </dgm:t>
    </dgm:pt>
    <dgm:pt modelId="{276A7E91-A121-4C58-8A8D-8259034A4D28}">
      <dgm:prSet/>
      <dgm:spPr/>
      <dgm:t>
        <a:bodyPr/>
        <a:lstStyle/>
        <a:p>
          <a:r>
            <a:rPr lang="en-US" dirty="0"/>
            <a:t>8.  ADVISE EACH CLIENT THAT ONCE THEY GIVE THEIR CONSENT, THEY MAY LATER REVOKE IT, AND LIKE ANY OTHER CLIENT, TERMINATE YOUR REPRESENTATION AT ANYTIME</a:t>
          </a:r>
        </a:p>
      </dgm:t>
    </dgm:pt>
    <dgm:pt modelId="{2F93F84F-2AB1-4876-90AA-7B89735494AA}" type="parTrans" cxnId="{BCEB17AA-16DB-43F7-8CF5-77DF410987F7}">
      <dgm:prSet/>
      <dgm:spPr/>
      <dgm:t>
        <a:bodyPr/>
        <a:lstStyle/>
        <a:p>
          <a:endParaRPr lang="en-US"/>
        </a:p>
      </dgm:t>
    </dgm:pt>
    <dgm:pt modelId="{AC166967-1001-4B7D-8502-78299F140137}" type="sibTrans" cxnId="{BCEB17AA-16DB-43F7-8CF5-77DF410987F7}">
      <dgm:prSet/>
      <dgm:spPr/>
      <dgm:t>
        <a:bodyPr/>
        <a:lstStyle/>
        <a:p>
          <a:endParaRPr lang="en-US"/>
        </a:p>
      </dgm:t>
    </dgm:pt>
    <dgm:pt modelId="{4B4F7E45-7337-4169-8294-874471A2387A}" type="pres">
      <dgm:prSet presAssocID="{620C450E-924E-4192-B84F-103887EBDD8E}" presName="linear" presStyleCnt="0">
        <dgm:presLayoutVars>
          <dgm:animLvl val="lvl"/>
          <dgm:resizeHandles val="exact"/>
        </dgm:presLayoutVars>
      </dgm:prSet>
      <dgm:spPr/>
    </dgm:pt>
    <dgm:pt modelId="{8CC637D2-223D-4D74-940A-6A582A17830C}" type="pres">
      <dgm:prSet presAssocID="{764B5323-0796-4581-BB7C-A5194F14E961}" presName="parentText" presStyleLbl="node1" presStyleIdx="0" presStyleCnt="2">
        <dgm:presLayoutVars>
          <dgm:chMax val="0"/>
          <dgm:bulletEnabled val="1"/>
        </dgm:presLayoutVars>
      </dgm:prSet>
      <dgm:spPr/>
    </dgm:pt>
    <dgm:pt modelId="{44F08170-E1C6-416C-885D-29E9512037DD}" type="pres">
      <dgm:prSet presAssocID="{334AC3EF-A965-4578-A166-1DA2481C549C}" presName="spacer" presStyleCnt="0"/>
      <dgm:spPr/>
    </dgm:pt>
    <dgm:pt modelId="{7F24E98C-62B1-4EFC-9DA6-CA6FEFCDBAA6}" type="pres">
      <dgm:prSet presAssocID="{276A7E91-A121-4C58-8A8D-8259034A4D28}" presName="parentText" presStyleLbl="node1" presStyleIdx="1" presStyleCnt="2">
        <dgm:presLayoutVars>
          <dgm:chMax val="0"/>
          <dgm:bulletEnabled val="1"/>
        </dgm:presLayoutVars>
      </dgm:prSet>
      <dgm:spPr/>
    </dgm:pt>
  </dgm:ptLst>
  <dgm:cxnLst>
    <dgm:cxn modelId="{B62DFA4B-BADD-4D26-82C4-7B0F01818900}" type="presOf" srcId="{620C450E-924E-4192-B84F-103887EBDD8E}" destId="{4B4F7E45-7337-4169-8294-874471A2387A}" srcOrd="0" destOrd="0" presId="urn:microsoft.com/office/officeart/2005/8/layout/vList2"/>
    <dgm:cxn modelId="{C710EAA7-AFB0-4772-AF64-AD1045129A38}" srcId="{620C450E-924E-4192-B84F-103887EBDD8E}" destId="{764B5323-0796-4581-BB7C-A5194F14E961}" srcOrd="0" destOrd="0" parTransId="{77F5FAF6-0CFF-4320-9AC4-82A3573B5123}" sibTransId="{334AC3EF-A965-4578-A166-1DA2481C549C}"/>
    <dgm:cxn modelId="{BCEB17AA-16DB-43F7-8CF5-77DF410987F7}" srcId="{620C450E-924E-4192-B84F-103887EBDD8E}" destId="{276A7E91-A121-4C58-8A8D-8259034A4D28}" srcOrd="1" destOrd="0" parTransId="{2F93F84F-2AB1-4876-90AA-7B89735494AA}" sibTransId="{AC166967-1001-4B7D-8502-78299F140137}"/>
    <dgm:cxn modelId="{50F21AC0-1192-4D22-8915-FD25E7058C50}" type="presOf" srcId="{764B5323-0796-4581-BB7C-A5194F14E961}" destId="{8CC637D2-223D-4D74-940A-6A582A17830C}" srcOrd="0" destOrd="0" presId="urn:microsoft.com/office/officeart/2005/8/layout/vList2"/>
    <dgm:cxn modelId="{ED800FC8-7940-4189-BC22-AB3FCA033BE8}" type="presOf" srcId="{276A7E91-A121-4C58-8A8D-8259034A4D28}" destId="{7F24E98C-62B1-4EFC-9DA6-CA6FEFCDBAA6}" srcOrd="0" destOrd="0" presId="urn:microsoft.com/office/officeart/2005/8/layout/vList2"/>
    <dgm:cxn modelId="{8EAB3C78-664E-45C9-BD88-27D6355EEB3A}" type="presParOf" srcId="{4B4F7E45-7337-4169-8294-874471A2387A}" destId="{8CC637D2-223D-4D74-940A-6A582A17830C}" srcOrd="0" destOrd="0" presId="urn:microsoft.com/office/officeart/2005/8/layout/vList2"/>
    <dgm:cxn modelId="{601B4948-16FF-4AB9-A06F-56E1CF81EF2F}" type="presParOf" srcId="{4B4F7E45-7337-4169-8294-874471A2387A}" destId="{44F08170-E1C6-416C-885D-29E9512037DD}" srcOrd="1" destOrd="0" presId="urn:microsoft.com/office/officeart/2005/8/layout/vList2"/>
    <dgm:cxn modelId="{D96D7939-C421-4F5B-8B62-B2B7965CCC9C}" type="presParOf" srcId="{4B4F7E45-7337-4169-8294-874471A2387A}" destId="{7F24E98C-62B1-4EFC-9DA6-CA6FEFCDBAA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0C450E-924E-4192-B84F-103887EBDD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37BA4E2-7121-491F-9EFC-61EE5CA1D3E7}">
      <dgm:prSet custT="1"/>
      <dgm:spPr/>
      <dgm:t>
        <a:bodyPr/>
        <a:lstStyle/>
        <a:p>
          <a:r>
            <a:rPr lang="en-US" sz="3600" i="0" dirty="0"/>
            <a:t>10</a:t>
          </a:r>
          <a:r>
            <a:rPr lang="en-US" sz="3600" i="1" dirty="0"/>
            <a:t>.  OBTAIN CLIENTS’ INFORMED CONSENT IN WRITING</a:t>
          </a:r>
          <a:r>
            <a:rPr lang="en-US" sz="3600" dirty="0"/>
            <a:t>.</a:t>
          </a:r>
        </a:p>
      </dgm:t>
    </dgm:pt>
    <dgm:pt modelId="{C5211D61-A3F3-40DB-BE82-3295592593B4}" type="parTrans" cxnId="{8D368424-BF19-4827-B12C-1C5D1F33FC27}">
      <dgm:prSet/>
      <dgm:spPr/>
      <dgm:t>
        <a:bodyPr/>
        <a:lstStyle/>
        <a:p>
          <a:endParaRPr lang="en-US"/>
        </a:p>
      </dgm:t>
    </dgm:pt>
    <dgm:pt modelId="{8921ED79-3C53-4457-A52C-A30318C5A381}" type="sibTrans" cxnId="{8D368424-BF19-4827-B12C-1C5D1F33FC27}">
      <dgm:prSet/>
      <dgm:spPr/>
      <dgm:t>
        <a:bodyPr/>
        <a:lstStyle/>
        <a:p>
          <a:endParaRPr lang="en-US"/>
        </a:p>
      </dgm:t>
    </dgm:pt>
    <dgm:pt modelId="{4A878320-C0F8-4A2E-B180-A11E01E46A0F}">
      <dgm:prSet/>
      <dgm:spPr/>
      <dgm:t>
        <a:bodyPr/>
        <a:lstStyle/>
        <a:p>
          <a:r>
            <a:rPr lang="en-US" dirty="0"/>
            <a:t>9.  SUGGEST THAT EACH CLIENT SEEK INDEPENDENT LEGAL ADVICE AND GIVE THE CLIENTS OPPORTUNITY TO SEEK SUCH ADVICE.</a:t>
          </a:r>
        </a:p>
      </dgm:t>
    </dgm:pt>
    <dgm:pt modelId="{05226946-F721-4000-A612-AAFDC84DE23F}" type="parTrans" cxnId="{9498953F-6C09-4465-80F9-644A309250CE}">
      <dgm:prSet/>
      <dgm:spPr/>
      <dgm:t>
        <a:bodyPr/>
        <a:lstStyle/>
        <a:p>
          <a:endParaRPr lang="en-US"/>
        </a:p>
      </dgm:t>
    </dgm:pt>
    <dgm:pt modelId="{815ABE10-C641-4C69-BF43-07BFEA924162}" type="sibTrans" cxnId="{9498953F-6C09-4465-80F9-644A309250CE}">
      <dgm:prSet/>
      <dgm:spPr/>
      <dgm:t>
        <a:bodyPr/>
        <a:lstStyle/>
        <a:p>
          <a:endParaRPr lang="en-US"/>
        </a:p>
      </dgm:t>
    </dgm:pt>
    <dgm:pt modelId="{4B4F7E45-7337-4169-8294-874471A2387A}" type="pres">
      <dgm:prSet presAssocID="{620C450E-924E-4192-B84F-103887EBDD8E}" presName="linear" presStyleCnt="0">
        <dgm:presLayoutVars>
          <dgm:animLvl val="lvl"/>
          <dgm:resizeHandles val="exact"/>
        </dgm:presLayoutVars>
      </dgm:prSet>
      <dgm:spPr/>
    </dgm:pt>
    <dgm:pt modelId="{B1263CBB-BFDC-4E61-B16E-57D18600E27B}" type="pres">
      <dgm:prSet presAssocID="{4A878320-C0F8-4A2E-B180-A11E01E46A0F}" presName="parentText" presStyleLbl="node1" presStyleIdx="0" presStyleCnt="2">
        <dgm:presLayoutVars>
          <dgm:chMax val="0"/>
          <dgm:bulletEnabled val="1"/>
        </dgm:presLayoutVars>
      </dgm:prSet>
      <dgm:spPr/>
    </dgm:pt>
    <dgm:pt modelId="{CC85E7A0-0880-43C8-99B2-CF9E8700B5DA}" type="pres">
      <dgm:prSet presAssocID="{815ABE10-C641-4C69-BF43-07BFEA924162}" presName="spacer" presStyleCnt="0"/>
      <dgm:spPr/>
    </dgm:pt>
    <dgm:pt modelId="{E0170341-C467-4668-923A-33AAC6803E2F}" type="pres">
      <dgm:prSet presAssocID="{C37BA4E2-7121-491F-9EFC-61EE5CA1D3E7}" presName="parentText" presStyleLbl="node1" presStyleIdx="1" presStyleCnt="2" custLinFactNeighborX="59103" custLinFactNeighborY="-79705">
        <dgm:presLayoutVars>
          <dgm:chMax val="0"/>
          <dgm:bulletEnabled val="1"/>
        </dgm:presLayoutVars>
      </dgm:prSet>
      <dgm:spPr/>
    </dgm:pt>
  </dgm:ptLst>
  <dgm:cxnLst>
    <dgm:cxn modelId="{8D368424-BF19-4827-B12C-1C5D1F33FC27}" srcId="{620C450E-924E-4192-B84F-103887EBDD8E}" destId="{C37BA4E2-7121-491F-9EFC-61EE5CA1D3E7}" srcOrd="1" destOrd="0" parTransId="{C5211D61-A3F3-40DB-BE82-3295592593B4}" sibTransId="{8921ED79-3C53-4457-A52C-A30318C5A381}"/>
    <dgm:cxn modelId="{9498953F-6C09-4465-80F9-644A309250CE}" srcId="{620C450E-924E-4192-B84F-103887EBDD8E}" destId="{4A878320-C0F8-4A2E-B180-A11E01E46A0F}" srcOrd="0" destOrd="0" parTransId="{05226946-F721-4000-A612-AAFDC84DE23F}" sibTransId="{815ABE10-C641-4C69-BF43-07BFEA924162}"/>
    <dgm:cxn modelId="{7E99AB5D-ACEF-40B8-B69D-23D7147AA882}" type="presOf" srcId="{C37BA4E2-7121-491F-9EFC-61EE5CA1D3E7}" destId="{E0170341-C467-4668-923A-33AAC6803E2F}" srcOrd="0" destOrd="0" presId="urn:microsoft.com/office/officeart/2005/8/layout/vList2"/>
    <dgm:cxn modelId="{B62DFA4B-BADD-4D26-82C4-7B0F01818900}" type="presOf" srcId="{620C450E-924E-4192-B84F-103887EBDD8E}" destId="{4B4F7E45-7337-4169-8294-874471A2387A}" srcOrd="0" destOrd="0" presId="urn:microsoft.com/office/officeart/2005/8/layout/vList2"/>
    <dgm:cxn modelId="{5DA69571-D41A-41BD-96C8-5377DFDA56FC}" type="presOf" srcId="{4A878320-C0F8-4A2E-B180-A11E01E46A0F}" destId="{B1263CBB-BFDC-4E61-B16E-57D18600E27B}" srcOrd="0" destOrd="0" presId="urn:microsoft.com/office/officeart/2005/8/layout/vList2"/>
    <dgm:cxn modelId="{13E0D68D-8A31-41B5-9CE5-8FBB01DE5D73}" type="presParOf" srcId="{4B4F7E45-7337-4169-8294-874471A2387A}" destId="{B1263CBB-BFDC-4E61-B16E-57D18600E27B}" srcOrd="0" destOrd="0" presId="urn:microsoft.com/office/officeart/2005/8/layout/vList2"/>
    <dgm:cxn modelId="{0904045C-9D0C-4E68-ADFB-5DA9FA6E2360}" type="presParOf" srcId="{4B4F7E45-7337-4169-8294-874471A2387A}" destId="{CC85E7A0-0880-43C8-99B2-CF9E8700B5DA}" srcOrd="1" destOrd="0" presId="urn:microsoft.com/office/officeart/2005/8/layout/vList2"/>
    <dgm:cxn modelId="{D210A60F-1239-4F86-8690-E43D030BD710}" type="presParOf" srcId="{4B4F7E45-7337-4169-8294-874471A2387A}" destId="{E0170341-C467-4668-923A-33AAC6803E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9FC335-8428-4E6B-A060-57A8A43B9B9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E215322-0ED5-497E-B024-5E9A3C36BC60}">
      <dgm:prSet/>
      <dgm:spPr/>
      <dgm:t>
        <a:bodyPr/>
        <a:lstStyle/>
        <a:p>
          <a:r>
            <a:rPr lang="en-US" dirty="0"/>
            <a:t>1.  Notice must be posted in a location where a member of the community could become aware of the notice,</a:t>
          </a:r>
        </a:p>
      </dgm:t>
    </dgm:pt>
    <dgm:pt modelId="{57744A4C-EB36-43FB-B7A1-2C968A0ED271}" type="parTrans" cxnId="{FC18DCC7-A808-4EEA-824E-75CFC4750E03}">
      <dgm:prSet/>
      <dgm:spPr/>
      <dgm:t>
        <a:bodyPr/>
        <a:lstStyle/>
        <a:p>
          <a:endParaRPr lang="en-US"/>
        </a:p>
      </dgm:t>
    </dgm:pt>
    <dgm:pt modelId="{F961368E-3B17-4731-BE5D-68C0AE3EEA5F}" type="sibTrans" cxnId="{FC18DCC7-A808-4EEA-824E-75CFC4750E03}">
      <dgm:prSet/>
      <dgm:spPr/>
      <dgm:t>
        <a:bodyPr/>
        <a:lstStyle/>
        <a:p>
          <a:endParaRPr lang="en-US"/>
        </a:p>
      </dgm:t>
    </dgm:pt>
    <dgm:pt modelId="{66CB4264-2534-4CD2-B339-955B182EFCEA}">
      <dgm:prSet/>
      <dgm:spPr/>
      <dgm:t>
        <a:bodyPr/>
        <a:lstStyle/>
        <a:p>
          <a:r>
            <a:rPr lang="en-US"/>
            <a:t>2.  The contents of the notice must reasonably describe the purpose of the meeting or the action to be taken, and</a:t>
          </a:r>
        </a:p>
      </dgm:t>
    </dgm:pt>
    <dgm:pt modelId="{7E73676D-F3FB-42AE-97BF-7871F2D81C61}" type="parTrans" cxnId="{4C4384A6-7F36-4C55-AC7E-000D08D1CB23}">
      <dgm:prSet/>
      <dgm:spPr/>
      <dgm:t>
        <a:bodyPr/>
        <a:lstStyle/>
        <a:p>
          <a:endParaRPr lang="en-US"/>
        </a:p>
      </dgm:t>
    </dgm:pt>
    <dgm:pt modelId="{4268D0FE-91AC-44C1-86D1-D1EC5FD5A1C3}" type="sibTrans" cxnId="{4C4384A6-7F36-4C55-AC7E-000D08D1CB23}">
      <dgm:prSet/>
      <dgm:spPr/>
      <dgm:t>
        <a:bodyPr/>
        <a:lstStyle/>
        <a:p>
          <a:endParaRPr lang="en-US"/>
        </a:p>
      </dgm:t>
    </dgm:pt>
    <dgm:pt modelId="{C2035249-A544-4ACD-AAC3-7F4A86CC97A0}">
      <dgm:prSet/>
      <dgm:spPr/>
      <dgm:t>
        <a:bodyPr/>
        <a:lstStyle/>
        <a:p>
          <a:r>
            <a:rPr lang="en-US"/>
            <a:t>3.  The notice must be posted at a time sufficiently in advance of the meeting to give citizens an opportunity to become aware of the meeting and to attend.</a:t>
          </a:r>
        </a:p>
      </dgm:t>
    </dgm:pt>
    <dgm:pt modelId="{1BF7A4CD-9F41-4849-B5CE-532FF35485E0}" type="parTrans" cxnId="{BE96100A-B303-4B16-9EC1-F0CC38F4A6E7}">
      <dgm:prSet/>
      <dgm:spPr/>
      <dgm:t>
        <a:bodyPr/>
        <a:lstStyle/>
        <a:p>
          <a:endParaRPr lang="en-US"/>
        </a:p>
      </dgm:t>
    </dgm:pt>
    <dgm:pt modelId="{C23B2035-BB71-4A7A-AD4E-0142B2190C9E}" type="sibTrans" cxnId="{BE96100A-B303-4B16-9EC1-F0CC38F4A6E7}">
      <dgm:prSet/>
      <dgm:spPr/>
      <dgm:t>
        <a:bodyPr/>
        <a:lstStyle/>
        <a:p>
          <a:endParaRPr lang="en-US"/>
        </a:p>
      </dgm:t>
    </dgm:pt>
    <dgm:pt modelId="{76C77B46-7520-4FCC-97C6-8777B099C3C8}">
      <dgm:prSet/>
      <dgm:spPr/>
      <dgm:t>
        <a:bodyPr/>
        <a:lstStyle/>
        <a:p>
          <a:endParaRPr lang="en-US" i="1" dirty="0"/>
        </a:p>
        <a:p>
          <a:endParaRPr lang="en-US" i="1" dirty="0"/>
        </a:p>
        <a:p>
          <a:endParaRPr lang="en-US" i="1" dirty="0"/>
        </a:p>
        <a:p>
          <a:endParaRPr lang="en-US" i="1" dirty="0"/>
        </a:p>
        <a:p>
          <a:r>
            <a:rPr lang="en-US" i="1" dirty="0"/>
            <a:t>Englewood Citizens for Alternate B v. Town of Englewood, 199 WL 419710 (</a:t>
          </a:r>
          <a:r>
            <a:rPr lang="en-US" i="1" dirty="0" err="1"/>
            <a:t>Tenn</a:t>
          </a:r>
          <a:r>
            <a:rPr lang="en-US" i="1" dirty="0"/>
            <a:t>, Ct. App. 1999).</a:t>
          </a:r>
          <a:endParaRPr lang="en-US" dirty="0"/>
        </a:p>
      </dgm:t>
    </dgm:pt>
    <dgm:pt modelId="{5470DF6B-0A2A-4901-A012-2BBDB4796134}" type="parTrans" cxnId="{66886A9F-3698-4825-BD37-2BEBC13E2A9F}">
      <dgm:prSet/>
      <dgm:spPr/>
      <dgm:t>
        <a:bodyPr/>
        <a:lstStyle/>
        <a:p>
          <a:endParaRPr lang="en-US"/>
        </a:p>
      </dgm:t>
    </dgm:pt>
    <dgm:pt modelId="{96106097-87E8-43FF-994F-4A0AC3FDBB36}" type="sibTrans" cxnId="{66886A9F-3698-4825-BD37-2BEBC13E2A9F}">
      <dgm:prSet/>
      <dgm:spPr/>
      <dgm:t>
        <a:bodyPr/>
        <a:lstStyle/>
        <a:p>
          <a:endParaRPr lang="en-US"/>
        </a:p>
      </dgm:t>
    </dgm:pt>
    <dgm:pt modelId="{7FB2C660-5028-4BB0-8439-29FC4C089BC2}" type="pres">
      <dgm:prSet presAssocID="{D09FC335-8428-4E6B-A060-57A8A43B9B96}" presName="vert0" presStyleCnt="0">
        <dgm:presLayoutVars>
          <dgm:dir/>
          <dgm:animOne val="branch"/>
          <dgm:animLvl val="lvl"/>
        </dgm:presLayoutVars>
      </dgm:prSet>
      <dgm:spPr/>
    </dgm:pt>
    <dgm:pt modelId="{F687A3D9-9049-4784-B275-47F748AB8503}" type="pres">
      <dgm:prSet presAssocID="{3E215322-0ED5-497E-B024-5E9A3C36BC60}" presName="thickLine" presStyleLbl="alignNode1" presStyleIdx="0" presStyleCnt="4"/>
      <dgm:spPr/>
    </dgm:pt>
    <dgm:pt modelId="{F1B0B165-D1A5-4965-AD1F-E2897EB75542}" type="pres">
      <dgm:prSet presAssocID="{3E215322-0ED5-497E-B024-5E9A3C36BC60}" presName="horz1" presStyleCnt="0"/>
      <dgm:spPr/>
    </dgm:pt>
    <dgm:pt modelId="{05C2B5D2-96F8-45A4-8F19-19B1FB9E57CB}" type="pres">
      <dgm:prSet presAssocID="{3E215322-0ED5-497E-B024-5E9A3C36BC60}" presName="tx1" presStyleLbl="revTx" presStyleIdx="0" presStyleCnt="4"/>
      <dgm:spPr/>
    </dgm:pt>
    <dgm:pt modelId="{0FF419D6-5502-4676-8F84-2786963F46F8}" type="pres">
      <dgm:prSet presAssocID="{3E215322-0ED5-497E-B024-5E9A3C36BC60}" presName="vert1" presStyleCnt="0"/>
      <dgm:spPr/>
    </dgm:pt>
    <dgm:pt modelId="{776B9A55-CBD8-4EE4-8C06-0950F79ED1DF}" type="pres">
      <dgm:prSet presAssocID="{66CB4264-2534-4CD2-B339-955B182EFCEA}" presName="thickLine" presStyleLbl="alignNode1" presStyleIdx="1" presStyleCnt="4"/>
      <dgm:spPr/>
    </dgm:pt>
    <dgm:pt modelId="{391183F5-8BB4-4BF9-83F7-55151CDB8596}" type="pres">
      <dgm:prSet presAssocID="{66CB4264-2534-4CD2-B339-955B182EFCEA}" presName="horz1" presStyleCnt="0"/>
      <dgm:spPr/>
    </dgm:pt>
    <dgm:pt modelId="{56E3AE1A-4CF9-40C4-AB2F-FD9DF1EB2E3E}" type="pres">
      <dgm:prSet presAssocID="{66CB4264-2534-4CD2-B339-955B182EFCEA}" presName="tx1" presStyleLbl="revTx" presStyleIdx="1" presStyleCnt="4"/>
      <dgm:spPr/>
    </dgm:pt>
    <dgm:pt modelId="{22102C98-7E68-4F0C-9278-0E472DFCB1A8}" type="pres">
      <dgm:prSet presAssocID="{66CB4264-2534-4CD2-B339-955B182EFCEA}" presName="vert1" presStyleCnt="0"/>
      <dgm:spPr/>
    </dgm:pt>
    <dgm:pt modelId="{D630CDCA-CF19-431E-B2DF-90B889693956}" type="pres">
      <dgm:prSet presAssocID="{C2035249-A544-4ACD-AAC3-7F4A86CC97A0}" presName="thickLine" presStyleLbl="alignNode1" presStyleIdx="2" presStyleCnt="4"/>
      <dgm:spPr/>
    </dgm:pt>
    <dgm:pt modelId="{6E86D8CF-CD21-45C8-9B79-6B97E3EA0DD2}" type="pres">
      <dgm:prSet presAssocID="{C2035249-A544-4ACD-AAC3-7F4A86CC97A0}" presName="horz1" presStyleCnt="0"/>
      <dgm:spPr/>
    </dgm:pt>
    <dgm:pt modelId="{8B308736-B19C-4A8E-80EB-948D8315C854}" type="pres">
      <dgm:prSet presAssocID="{C2035249-A544-4ACD-AAC3-7F4A86CC97A0}" presName="tx1" presStyleLbl="revTx" presStyleIdx="2" presStyleCnt="4"/>
      <dgm:spPr/>
    </dgm:pt>
    <dgm:pt modelId="{5AA4CEF2-2B33-4D37-98E4-28BFA7B8080F}" type="pres">
      <dgm:prSet presAssocID="{C2035249-A544-4ACD-AAC3-7F4A86CC97A0}" presName="vert1" presStyleCnt="0"/>
      <dgm:spPr/>
    </dgm:pt>
    <dgm:pt modelId="{DF5F5A5C-D3E3-493C-8C24-F0B9EC92B9AE}" type="pres">
      <dgm:prSet presAssocID="{76C77B46-7520-4FCC-97C6-8777B099C3C8}" presName="thickLine" presStyleLbl="alignNode1" presStyleIdx="3" presStyleCnt="4"/>
      <dgm:spPr/>
    </dgm:pt>
    <dgm:pt modelId="{96DDAF25-E3A5-4AB6-B585-75B1CC99B594}" type="pres">
      <dgm:prSet presAssocID="{76C77B46-7520-4FCC-97C6-8777B099C3C8}" presName="horz1" presStyleCnt="0"/>
      <dgm:spPr/>
    </dgm:pt>
    <dgm:pt modelId="{396B48DE-B14A-414C-895F-392FA2F62460}" type="pres">
      <dgm:prSet presAssocID="{76C77B46-7520-4FCC-97C6-8777B099C3C8}" presName="tx1" presStyleLbl="revTx" presStyleIdx="3" presStyleCnt="4" custScaleY="172293"/>
      <dgm:spPr/>
    </dgm:pt>
    <dgm:pt modelId="{CDC88DBB-9B6C-4CAA-9CEF-56D774F64095}" type="pres">
      <dgm:prSet presAssocID="{76C77B46-7520-4FCC-97C6-8777B099C3C8}" presName="vert1" presStyleCnt="0"/>
      <dgm:spPr/>
    </dgm:pt>
  </dgm:ptLst>
  <dgm:cxnLst>
    <dgm:cxn modelId="{BE96100A-B303-4B16-9EC1-F0CC38F4A6E7}" srcId="{D09FC335-8428-4E6B-A060-57A8A43B9B96}" destId="{C2035249-A544-4ACD-AAC3-7F4A86CC97A0}" srcOrd="2" destOrd="0" parTransId="{1BF7A4CD-9F41-4849-B5CE-532FF35485E0}" sibTransId="{C23B2035-BB71-4A7A-AD4E-0142B2190C9E}"/>
    <dgm:cxn modelId="{3E768236-1334-40A8-A39F-F3D46BFC1404}" type="presOf" srcId="{66CB4264-2534-4CD2-B339-955B182EFCEA}" destId="{56E3AE1A-4CF9-40C4-AB2F-FD9DF1EB2E3E}" srcOrd="0" destOrd="0" presId="urn:microsoft.com/office/officeart/2008/layout/LinedList"/>
    <dgm:cxn modelId="{E63C9A5E-1EAB-4B92-BF85-E7C5FCBFA1B5}" type="presOf" srcId="{C2035249-A544-4ACD-AAC3-7F4A86CC97A0}" destId="{8B308736-B19C-4A8E-80EB-948D8315C854}" srcOrd="0" destOrd="0" presId="urn:microsoft.com/office/officeart/2008/layout/LinedList"/>
    <dgm:cxn modelId="{66886A9F-3698-4825-BD37-2BEBC13E2A9F}" srcId="{D09FC335-8428-4E6B-A060-57A8A43B9B96}" destId="{76C77B46-7520-4FCC-97C6-8777B099C3C8}" srcOrd="3" destOrd="0" parTransId="{5470DF6B-0A2A-4901-A012-2BBDB4796134}" sibTransId="{96106097-87E8-43FF-994F-4A0AC3FDBB36}"/>
    <dgm:cxn modelId="{4C4384A6-7F36-4C55-AC7E-000D08D1CB23}" srcId="{D09FC335-8428-4E6B-A060-57A8A43B9B96}" destId="{66CB4264-2534-4CD2-B339-955B182EFCEA}" srcOrd="1" destOrd="0" parTransId="{7E73676D-F3FB-42AE-97BF-7871F2D81C61}" sibTransId="{4268D0FE-91AC-44C1-86D1-D1EC5FD5A1C3}"/>
    <dgm:cxn modelId="{FC18DCC7-A808-4EEA-824E-75CFC4750E03}" srcId="{D09FC335-8428-4E6B-A060-57A8A43B9B96}" destId="{3E215322-0ED5-497E-B024-5E9A3C36BC60}" srcOrd="0" destOrd="0" parTransId="{57744A4C-EB36-43FB-B7A1-2C968A0ED271}" sibTransId="{F961368E-3B17-4731-BE5D-68C0AE3EEA5F}"/>
    <dgm:cxn modelId="{5ED90DD7-FAC7-49F2-BDCB-55202AC4B7B4}" type="presOf" srcId="{76C77B46-7520-4FCC-97C6-8777B099C3C8}" destId="{396B48DE-B14A-414C-895F-392FA2F62460}" srcOrd="0" destOrd="0" presId="urn:microsoft.com/office/officeart/2008/layout/LinedList"/>
    <dgm:cxn modelId="{D297DDD8-B3F5-4ED7-B8A5-3D63F037FA15}" type="presOf" srcId="{3E215322-0ED5-497E-B024-5E9A3C36BC60}" destId="{05C2B5D2-96F8-45A4-8F19-19B1FB9E57CB}" srcOrd="0" destOrd="0" presId="urn:microsoft.com/office/officeart/2008/layout/LinedList"/>
    <dgm:cxn modelId="{E847C2F0-394F-40DD-80B5-D08B55FDEC5F}" type="presOf" srcId="{D09FC335-8428-4E6B-A060-57A8A43B9B96}" destId="{7FB2C660-5028-4BB0-8439-29FC4C089BC2}" srcOrd="0" destOrd="0" presId="urn:microsoft.com/office/officeart/2008/layout/LinedList"/>
    <dgm:cxn modelId="{7A1AC233-9E35-4C69-B4D0-E12D5C721EC1}" type="presParOf" srcId="{7FB2C660-5028-4BB0-8439-29FC4C089BC2}" destId="{F687A3D9-9049-4784-B275-47F748AB8503}" srcOrd="0" destOrd="0" presId="urn:microsoft.com/office/officeart/2008/layout/LinedList"/>
    <dgm:cxn modelId="{C2B7B57A-927E-4AC2-BCCF-DBB611B650CC}" type="presParOf" srcId="{7FB2C660-5028-4BB0-8439-29FC4C089BC2}" destId="{F1B0B165-D1A5-4965-AD1F-E2897EB75542}" srcOrd="1" destOrd="0" presId="urn:microsoft.com/office/officeart/2008/layout/LinedList"/>
    <dgm:cxn modelId="{B9EFB8B3-BDB9-4DC4-B3C4-61F4556C3C0B}" type="presParOf" srcId="{F1B0B165-D1A5-4965-AD1F-E2897EB75542}" destId="{05C2B5D2-96F8-45A4-8F19-19B1FB9E57CB}" srcOrd="0" destOrd="0" presId="urn:microsoft.com/office/officeart/2008/layout/LinedList"/>
    <dgm:cxn modelId="{8682A817-66D3-406C-A6F9-DE1B8ED13E0B}" type="presParOf" srcId="{F1B0B165-D1A5-4965-AD1F-E2897EB75542}" destId="{0FF419D6-5502-4676-8F84-2786963F46F8}" srcOrd="1" destOrd="0" presId="urn:microsoft.com/office/officeart/2008/layout/LinedList"/>
    <dgm:cxn modelId="{03069AED-A8E3-4165-B1C5-C6B6FAF1B6A9}" type="presParOf" srcId="{7FB2C660-5028-4BB0-8439-29FC4C089BC2}" destId="{776B9A55-CBD8-4EE4-8C06-0950F79ED1DF}" srcOrd="2" destOrd="0" presId="urn:microsoft.com/office/officeart/2008/layout/LinedList"/>
    <dgm:cxn modelId="{6878EFC3-F736-48B7-B7C7-8E53855DAD5C}" type="presParOf" srcId="{7FB2C660-5028-4BB0-8439-29FC4C089BC2}" destId="{391183F5-8BB4-4BF9-83F7-55151CDB8596}" srcOrd="3" destOrd="0" presId="urn:microsoft.com/office/officeart/2008/layout/LinedList"/>
    <dgm:cxn modelId="{28542E0C-A512-49D8-8CCC-29CC83C9B80D}" type="presParOf" srcId="{391183F5-8BB4-4BF9-83F7-55151CDB8596}" destId="{56E3AE1A-4CF9-40C4-AB2F-FD9DF1EB2E3E}" srcOrd="0" destOrd="0" presId="urn:microsoft.com/office/officeart/2008/layout/LinedList"/>
    <dgm:cxn modelId="{065A2722-B567-4FA4-BB22-5D6431706B58}" type="presParOf" srcId="{391183F5-8BB4-4BF9-83F7-55151CDB8596}" destId="{22102C98-7E68-4F0C-9278-0E472DFCB1A8}" srcOrd="1" destOrd="0" presId="urn:microsoft.com/office/officeart/2008/layout/LinedList"/>
    <dgm:cxn modelId="{BEAAFCA6-A573-4B28-AF6F-B5463705E374}" type="presParOf" srcId="{7FB2C660-5028-4BB0-8439-29FC4C089BC2}" destId="{D630CDCA-CF19-431E-B2DF-90B889693956}" srcOrd="4" destOrd="0" presId="urn:microsoft.com/office/officeart/2008/layout/LinedList"/>
    <dgm:cxn modelId="{35F413F9-DE19-4536-A675-F3FA8B440B79}" type="presParOf" srcId="{7FB2C660-5028-4BB0-8439-29FC4C089BC2}" destId="{6E86D8CF-CD21-45C8-9B79-6B97E3EA0DD2}" srcOrd="5" destOrd="0" presId="urn:microsoft.com/office/officeart/2008/layout/LinedList"/>
    <dgm:cxn modelId="{49994846-0582-450F-99F8-0F9DCC69B02B}" type="presParOf" srcId="{6E86D8CF-CD21-45C8-9B79-6B97E3EA0DD2}" destId="{8B308736-B19C-4A8E-80EB-948D8315C854}" srcOrd="0" destOrd="0" presId="urn:microsoft.com/office/officeart/2008/layout/LinedList"/>
    <dgm:cxn modelId="{1529E700-ABBD-4D52-8931-5D735519FF24}" type="presParOf" srcId="{6E86D8CF-CD21-45C8-9B79-6B97E3EA0DD2}" destId="{5AA4CEF2-2B33-4D37-98E4-28BFA7B8080F}" srcOrd="1" destOrd="0" presId="urn:microsoft.com/office/officeart/2008/layout/LinedList"/>
    <dgm:cxn modelId="{4D9DF562-08C7-408E-B9D3-E761A0538B6D}" type="presParOf" srcId="{7FB2C660-5028-4BB0-8439-29FC4C089BC2}" destId="{DF5F5A5C-D3E3-493C-8C24-F0B9EC92B9AE}" srcOrd="6" destOrd="0" presId="urn:microsoft.com/office/officeart/2008/layout/LinedList"/>
    <dgm:cxn modelId="{75F0D0E2-7DBB-4E77-8876-8306F502712E}" type="presParOf" srcId="{7FB2C660-5028-4BB0-8439-29FC4C089BC2}" destId="{96DDAF25-E3A5-4AB6-B585-75B1CC99B594}" srcOrd="7" destOrd="0" presId="urn:microsoft.com/office/officeart/2008/layout/LinedList"/>
    <dgm:cxn modelId="{8EFA9398-B645-4307-8282-B186A90C3E49}" type="presParOf" srcId="{96DDAF25-E3A5-4AB6-B585-75B1CC99B594}" destId="{396B48DE-B14A-414C-895F-392FA2F62460}" srcOrd="0" destOrd="0" presId="urn:microsoft.com/office/officeart/2008/layout/LinedList"/>
    <dgm:cxn modelId="{875B2321-98D8-48E7-97F0-AD5205FCE09D}" type="presParOf" srcId="{96DDAF25-E3A5-4AB6-B585-75B1CC99B594}" destId="{CDC88DBB-9B6C-4CAA-9CEF-56D774F640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30B337-F83C-49D9-A5E9-F290487ABD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8109E1-3800-463C-B4CD-4C4E006862DD}">
      <dgm:prSet/>
      <dgm:spPr/>
      <dgm:t>
        <a:bodyPr/>
        <a:lstStyle/>
        <a:p>
          <a:r>
            <a:rPr lang="en-US" dirty="0"/>
            <a:t>A governing body that violates the Open Meetings Act can “cure” that violation by “new and substantial” reconsideration of their actions, essentially doing it over by following the law.   </a:t>
          </a:r>
          <a:r>
            <a:rPr lang="en-US" i="1" dirty="0"/>
            <a:t>Neese v. Paris Special School District (Ct. App. 1990).</a:t>
          </a:r>
          <a:endParaRPr lang="en-US" dirty="0"/>
        </a:p>
      </dgm:t>
    </dgm:pt>
    <dgm:pt modelId="{3CD8014A-3D9F-498C-BFE6-762BA52F3CEF}" type="parTrans" cxnId="{9CBEFE94-78C6-4D6F-814F-14270A048E7D}">
      <dgm:prSet/>
      <dgm:spPr/>
      <dgm:t>
        <a:bodyPr/>
        <a:lstStyle/>
        <a:p>
          <a:endParaRPr lang="en-US"/>
        </a:p>
      </dgm:t>
    </dgm:pt>
    <dgm:pt modelId="{FFF40C51-A38D-42F0-9B80-0FF3C8687A0F}" type="sibTrans" cxnId="{9CBEFE94-78C6-4D6F-814F-14270A048E7D}">
      <dgm:prSet/>
      <dgm:spPr/>
      <dgm:t>
        <a:bodyPr/>
        <a:lstStyle/>
        <a:p>
          <a:endParaRPr lang="en-US"/>
        </a:p>
      </dgm:t>
    </dgm:pt>
    <dgm:pt modelId="{BAD7A261-9FE1-468C-AD5A-CED56CCFD940}">
      <dgm:prSet/>
      <dgm:spPr/>
      <dgm:t>
        <a:bodyPr/>
        <a:lstStyle/>
        <a:p>
          <a:r>
            <a:rPr lang="en-US"/>
            <a:t>The Court found that the school board deliberated on a rezoning plan in violation of the Open Meetings Act (at a retreat), but that the school board’s eventual vote in public was legal.</a:t>
          </a:r>
        </a:p>
      </dgm:t>
    </dgm:pt>
    <dgm:pt modelId="{F094E298-0455-4361-9AE2-509314ABDB76}" type="parTrans" cxnId="{AEF953F0-5B17-4A49-BD2C-35FC008A374C}">
      <dgm:prSet/>
      <dgm:spPr/>
      <dgm:t>
        <a:bodyPr/>
        <a:lstStyle/>
        <a:p>
          <a:endParaRPr lang="en-US"/>
        </a:p>
      </dgm:t>
    </dgm:pt>
    <dgm:pt modelId="{DD034416-F334-469D-8CB3-F2E8AD500A24}" type="sibTrans" cxnId="{AEF953F0-5B17-4A49-BD2C-35FC008A374C}">
      <dgm:prSet/>
      <dgm:spPr/>
      <dgm:t>
        <a:bodyPr/>
        <a:lstStyle/>
        <a:p>
          <a:endParaRPr lang="en-US"/>
        </a:p>
      </dgm:t>
    </dgm:pt>
    <dgm:pt modelId="{F3245A7A-03EA-4D78-8081-377873493E45}">
      <dgm:prSet/>
      <dgm:spPr/>
      <dgm:t>
        <a:bodyPr/>
        <a:lstStyle/>
        <a:p>
          <a:r>
            <a:rPr lang="en-US"/>
            <a:t>The school board scheduled a public meeting, gave adequate notice and then allowed a three-hour public question and answer session on the issue.  The Court found that these actions fixed the violation.</a:t>
          </a:r>
        </a:p>
      </dgm:t>
    </dgm:pt>
    <dgm:pt modelId="{27672FC1-FDA2-4F50-A278-460E56B9E314}" type="parTrans" cxnId="{7FFC8E0F-FD50-4C90-A7AB-530941FB3360}">
      <dgm:prSet/>
      <dgm:spPr/>
      <dgm:t>
        <a:bodyPr/>
        <a:lstStyle/>
        <a:p>
          <a:endParaRPr lang="en-US"/>
        </a:p>
      </dgm:t>
    </dgm:pt>
    <dgm:pt modelId="{F31A5359-C8C8-4E28-A469-6E21A63DD516}" type="sibTrans" cxnId="{7FFC8E0F-FD50-4C90-A7AB-530941FB3360}">
      <dgm:prSet/>
      <dgm:spPr/>
      <dgm:t>
        <a:bodyPr/>
        <a:lstStyle/>
        <a:p>
          <a:endParaRPr lang="en-US"/>
        </a:p>
      </dgm:t>
    </dgm:pt>
    <dgm:pt modelId="{93505082-62AF-49D0-8D61-CE498AAAFF03}" type="pres">
      <dgm:prSet presAssocID="{6D30B337-F83C-49D9-A5E9-F290487ABDBF}" presName="root" presStyleCnt="0">
        <dgm:presLayoutVars>
          <dgm:dir/>
          <dgm:resizeHandles val="exact"/>
        </dgm:presLayoutVars>
      </dgm:prSet>
      <dgm:spPr/>
    </dgm:pt>
    <dgm:pt modelId="{98AD440D-8CFD-4EA1-BFE4-E40489B6CA99}" type="pres">
      <dgm:prSet presAssocID="{E78109E1-3800-463C-B4CD-4C4E006862DD}" presName="compNode" presStyleCnt="0"/>
      <dgm:spPr/>
    </dgm:pt>
    <dgm:pt modelId="{8DA732B0-B50B-47AF-BD08-8DCC3E822BBA}" type="pres">
      <dgm:prSet presAssocID="{E78109E1-3800-463C-B4CD-4C4E006862DD}" presName="bgRect" presStyleLbl="bgShp" presStyleIdx="0" presStyleCnt="3"/>
      <dgm:spPr/>
    </dgm:pt>
    <dgm:pt modelId="{39DC4ECB-1456-4D06-B856-7FF91CD91820}" type="pres">
      <dgm:prSet presAssocID="{E78109E1-3800-463C-B4CD-4C4E006862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85C0F5CF-DC49-4105-B0B4-83D80CB92479}" type="pres">
      <dgm:prSet presAssocID="{E78109E1-3800-463C-B4CD-4C4E006862DD}" presName="spaceRect" presStyleCnt="0"/>
      <dgm:spPr/>
    </dgm:pt>
    <dgm:pt modelId="{7AB2432C-C5D3-4626-A8E0-6A647354D23D}" type="pres">
      <dgm:prSet presAssocID="{E78109E1-3800-463C-B4CD-4C4E006862DD}" presName="parTx" presStyleLbl="revTx" presStyleIdx="0" presStyleCnt="3">
        <dgm:presLayoutVars>
          <dgm:chMax val="0"/>
          <dgm:chPref val="0"/>
        </dgm:presLayoutVars>
      </dgm:prSet>
      <dgm:spPr/>
    </dgm:pt>
    <dgm:pt modelId="{3BBD62BC-3AFE-43A2-8142-75BE8531F104}" type="pres">
      <dgm:prSet presAssocID="{FFF40C51-A38D-42F0-9B80-0FF3C8687A0F}" presName="sibTrans" presStyleCnt="0"/>
      <dgm:spPr/>
    </dgm:pt>
    <dgm:pt modelId="{CC87A809-DF71-460A-B5B2-FEE3B44A2C19}" type="pres">
      <dgm:prSet presAssocID="{BAD7A261-9FE1-468C-AD5A-CED56CCFD940}" presName="compNode" presStyleCnt="0"/>
      <dgm:spPr/>
    </dgm:pt>
    <dgm:pt modelId="{9EB7CD01-A3FC-4130-8309-E813AF91266D}" type="pres">
      <dgm:prSet presAssocID="{BAD7A261-9FE1-468C-AD5A-CED56CCFD940}" presName="bgRect" presStyleLbl="bgShp" presStyleIdx="1" presStyleCnt="3"/>
      <dgm:spPr/>
    </dgm:pt>
    <dgm:pt modelId="{0EA58F39-5436-4158-B859-AD14B000A18D}" type="pres">
      <dgm:prSet presAssocID="{BAD7A261-9FE1-468C-AD5A-CED56CCFD9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70649E9-BBF5-480E-B76A-1F14910ACCC0}" type="pres">
      <dgm:prSet presAssocID="{BAD7A261-9FE1-468C-AD5A-CED56CCFD940}" presName="spaceRect" presStyleCnt="0"/>
      <dgm:spPr/>
    </dgm:pt>
    <dgm:pt modelId="{9D186E53-2808-4D31-8CC0-69A265407648}" type="pres">
      <dgm:prSet presAssocID="{BAD7A261-9FE1-468C-AD5A-CED56CCFD940}" presName="parTx" presStyleLbl="revTx" presStyleIdx="1" presStyleCnt="3">
        <dgm:presLayoutVars>
          <dgm:chMax val="0"/>
          <dgm:chPref val="0"/>
        </dgm:presLayoutVars>
      </dgm:prSet>
      <dgm:spPr/>
    </dgm:pt>
    <dgm:pt modelId="{ABFFE06B-CB50-46BB-995C-004A73B7F91D}" type="pres">
      <dgm:prSet presAssocID="{DD034416-F334-469D-8CB3-F2E8AD500A24}" presName="sibTrans" presStyleCnt="0"/>
      <dgm:spPr/>
    </dgm:pt>
    <dgm:pt modelId="{CD4F8B11-32A1-464B-AA4F-A8ADA7E6BB9F}" type="pres">
      <dgm:prSet presAssocID="{F3245A7A-03EA-4D78-8081-377873493E45}" presName="compNode" presStyleCnt="0"/>
      <dgm:spPr/>
    </dgm:pt>
    <dgm:pt modelId="{1969150E-DA25-48A6-A44D-73C5D8261EAA}" type="pres">
      <dgm:prSet presAssocID="{F3245A7A-03EA-4D78-8081-377873493E45}" presName="bgRect" presStyleLbl="bgShp" presStyleIdx="2" presStyleCnt="3"/>
      <dgm:spPr/>
    </dgm:pt>
    <dgm:pt modelId="{350C9993-B795-4A54-AB7D-D590DEEDD7D0}" type="pres">
      <dgm:prSet presAssocID="{F3245A7A-03EA-4D78-8081-377873493E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A24059A-314C-4D58-89EE-BEC39FDD0599}" type="pres">
      <dgm:prSet presAssocID="{F3245A7A-03EA-4D78-8081-377873493E45}" presName="spaceRect" presStyleCnt="0"/>
      <dgm:spPr/>
    </dgm:pt>
    <dgm:pt modelId="{56B96928-8219-43C4-8917-D4BB987C2596}" type="pres">
      <dgm:prSet presAssocID="{F3245A7A-03EA-4D78-8081-377873493E45}" presName="parTx" presStyleLbl="revTx" presStyleIdx="2" presStyleCnt="3">
        <dgm:presLayoutVars>
          <dgm:chMax val="0"/>
          <dgm:chPref val="0"/>
        </dgm:presLayoutVars>
      </dgm:prSet>
      <dgm:spPr/>
    </dgm:pt>
  </dgm:ptLst>
  <dgm:cxnLst>
    <dgm:cxn modelId="{F2810802-E71C-4DC5-9C8C-06ACBF00BED2}" type="presOf" srcId="{E78109E1-3800-463C-B4CD-4C4E006862DD}" destId="{7AB2432C-C5D3-4626-A8E0-6A647354D23D}" srcOrd="0" destOrd="0" presId="urn:microsoft.com/office/officeart/2018/2/layout/IconVerticalSolidList"/>
    <dgm:cxn modelId="{7FFC8E0F-FD50-4C90-A7AB-530941FB3360}" srcId="{6D30B337-F83C-49D9-A5E9-F290487ABDBF}" destId="{F3245A7A-03EA-4D78-8081-377873493E45}" srcOrd="2" destOrd="0" parTransId="{27672FC1-FDA2-4F50-A278-460E56B9E314}" sibTransId="{F31A5359-C8C8-4E28-A469-6E21A63DD516}"/>
    <dgm:cxn modelId="{9CBEFE94-78C6-4D6F-814F-14270A048E7D}" srcId="{6D30B337-F83C-49D9-A5E9-F290487ABDBF}" destId="{E78109E1-3800-463C-B4CD-4C4E006862DD}" srcOrd="0" destOrd="0" parTransId="{3CD8014A-3D9F-498C-BFE6-762BA52F3CEF}" sibTransId="{FFF40C51-A38D-42F0-9B80-0FF3C8687A0F}"/>
    <dgm:cxn modelId="{0EB53C9B-1175-4E95-AA60-A52DA42BBE6B}" type="presOf" srcId="{6D30B337-F83C-49D9-A5E9-F290487ABDBF}" destId="{93505082-62AF-49D0-8D61-CE498AAAFF03}" srcOrd="0" destOrd="0" presId="urn:microsoft.com/office/officeart/2018/2/layout/IconVerticalSolidList"/>
    <dgm:cxn modelId="{85ABE1A6-1E88-453D-BF3A-10956C3C5DAA}" type="presOf" srcId="{F3245A7A-03EA-4D78-8081-377873493E45}" destId="{56B96928-8219-43C4-8917-D4BB987C2596}" srcOrd="0" destOrd="0" presId="urn:microsoft.com/office/officeart/2018/2/layout/IconVerticalSolidList"/>
    <dgm:cxn modelId="{12E72FB2-C20D-4752-9CD9-DC2EEF844235}" type="presOf" srcId="{BAD7A261-9FE1-468C-AD5A-CED56CCFD940}" destId="{9D186E53-2808-4D31-8CC0-69A265407648}" srcOrd="0" destOrd="0" presId="urn:microsoft.com/office/officeart/2018/2/layout/IconVerticalSolidList"/>
    <dgm:cxn modelId="{AEF953F0-5B17-4A49-BD2C-35FC008A374C}" srcId="{6D30B337-F83C-49D9-A5E9-F290487ABDBF}" destId="{BAD7A261-9FE1-468C-AD5A-CED56CCFD940}" srcOrd="1" destOrd="0" parTransId="{F094E298-0455-4361-9AE2-509314ABDB76}" sibTransId="{DD034416-F334-469D-8CB3-F2E8AD500A24}"/>
    <dgm:cxn modelId="{BCED2960-58B5-4BAA-AF4C-85A728EDB31F}" type="presParOf" srcId="{93505082-62AF-49D0-8D61-CE498AAAFF03}" destId="{98AD440D-8CFD-4EA1-BFE4-E40489B6CA99}" srcOrd="0" destOrd="0" presId="urn:microsoft.com/office/officeart/2018/2/layout/IconVerticalSolidList"/>
    <dgm:cxn modelId="{3D18CF01-ABD8-4205-91B7-D47DD4D4AD33}" type="presParOf" srcId="{98AD440D-8CFD-4EA1-BFE4-E40489B6CA99}" destId="{8DA732B0-B50B-47AF-BD08-8DCC3E822BBA}" srcOrd="0" destOrd="0" presId="urn:microsoft.com/office/officeart/2018/2/layout/IconVerticalSolidList"/>
    <dgm:cxn modelId="{3F013AC8-9DBA-45DA-83CB-ADAAC75FD67B}" type="presParOf" srcId="{98AD440D-8CFD-4EA1-BFE4-E40489B6CA99}" destId="{39DC4ECB-1456-4D06-B856-7FF91CD91820}" srcOrd="1" destOrd="0" presId="urn:microsoft.com/office/officeart/2018/2/layout/IconVerticalSolidList"/>
    <dgm:cxn modelId="{04A94E71-62E8-4D15-A625-03A468B92AFF}" type="presParOf" srcId="{98AD440D-8CFD-4EA1-BFE4-E40489B6CA99}" destId="{85C0F5CF-DC49-4105-B0B4-83D80CB92479}" srcOrd="2" destOrd="0" presId="urn:microsoft.com/office/officeart/2018/2/layout/IconVerticalSolidList"/>
    <dgm:cxn modelId="{DDC6A7F9-1D9B-4DEF-A414-6C476C7B9A74}" type="presParOf" srcId="{98AD440D-8CFD-4EA1-BFE4-E40489B6CA99}" destId="{7AB2432C-C5D3-4626-A8E0-6A647354D23D}" srcOrd="3" destOrd="0" presId="urn:microsoft.com/office/officeart/2018/2/layout/IconVerticalSolidList"/>
    <dgm:cxn modelId="{9531D2B2-3E26-4652-A1A0-9C22C018F993}" type="presParOf" srcId="{93505082-62AF-49D0-8D61-CE498AAAFF03}" destId="{3BBD62BC-3AFE-43A2-8142-75BE8531F104}" srcOrd="1" destOrd="0" presId="urn:microsoft.com/office/officeart/2018/2/layout/IconVerticalSolidList"/>
    <dgm:cxn modelId="{B14AC415-557E-4154-9F55-595365CFA5EE}" type="presParOf" srcId="{93505082-62AF-49D0-8D61-CE498AAAFF03}" destId="{CC87A809-DF71-460A-B5B2-FEE3B44A2C19}" srcOrd="2" destOrd="0" presId="urn:microsoft.com/office/officeart/2018/2/layout/IconVerticalSolidList"/>
    <dgm:cxn modelId="{8D42D333-1172-4DA2-9D48-E6BBF1CE5C43}" type="presParOf" srcId="{CC87A809-DF71-460A-B5B2-FEE3B44A2C19}" destId="{9EB7CD01-A3FC-4130-8309-E813AF91266D}" srcOrd="0" destOrd="0" presId="urn:microsoft.com/office/officeart/2018/2/layout/IconVerticalSolidList"/>
    <dgm:cxn modelId="{7CBA36CD-9119-4E5A-A414-EE41D8760BE5}" type="presParOf" srcId="{CC87A809-DF71-460A-B5B2-FEE3B44A2C19}" destId="{0EA58F39-5436-4158-B859-AD14B000A18D}" srcOrd="1" destOrd="0" presId="urn:microsoft.com/office/officeart/2018/2/layout/IconVerticalSolidList"/>
    <dgm:cxn modelId="{5BA4D0C1-6032-48B5-9D1A-BCCF59230ECC}" type="presParOf" srcId="{CC87A809-DF71-460A-B5B2-FEE3B44A2C19}" destId="{A70649E9-BBF5-480E-B76A-1F14910ACCC0}" srcOrd="2" destOrd="0" presId="urn:microsoft.com/office/officeart/2018/2/layout/IconVerticalSolidList"/>
    <dgm:cxn modelId="{4F1EF782-AF1B-42D8-8352-354017F1F597}" type="presParOf" srcId="{CC87A809-DF71-460A-B5B2-FEE3B44A2C19}" destId="{9D186E53-2808-4D31-8CC0-69A265407648}" srcOrd="3" destOrd="0" presId="urn:microsoft.com/office/officeart/2018/2/layout/IconVerticalSolidList"/>
    <dgm:cxn modelId="{8DC06389-AAA6-4EA5-B247-8B6C10A213F1}" type="presParOf" srcId="{93505082-62AF-49D0-8D61-CE498AAAFF03}" destId="{ABFFE06B-CB50-46BB-995C-004A73B7F91D}" srcOrd="3" destOrd="0" presId="urn:microsoft.com/office/officeart/2018/2/layout/IconVerticalSolidList"/>
    <dgm:cxn modelId="{DD2A4DCF-807D-4698-BD0D-6185CAB6B299}" type="presParOf" srcId="{93505082-62AF-49D0-8D61-CE498AAAFF03}" destId="{CD4F8B11-32A1-464B-AA4F-A8ADA7E6BB9F}" srcOrd="4" destOrd="0" presId="urn:microsoft.com/office/officeart/2018/2/layout/IconVerticalSolidList"/>
    <dgm:cxn modelId="{BC81B671-44F9-485D-BB8F-45A8D32CFCE7}" type="presParOf" srcId="{CD4F8B11-32A1-464B-AA4F-A8ADA7E6BB9F}" destId="{1969150E-DA25-48A6-A44D-73C5D8261EAA}" srcOrd="0" destOrd="0" presId="urn:microsoft.com/office/officeart/2018/2/layout/IconVerticalSolidList"/>
    <dgm:cxn modelId="{BCDE121E-E03A-4F3A-87A1-9A3F16BB63F2}" type="presParOf" srcId="{CD4F8B11-32A1-464B-AA4F-A8ADA7E6BB9F}" destId="{350C9993-B795-4A54-AB7D-D590DEEDD7D0}" srcOrd="1" destOrd="0" presId="urn:microsoft.com/office/officeart/2018/2/layout/IconVerticalSolidList"/>
    <dgm:cxn modelId="{FA03EF09-E17F-427B-9910-8B003F766F00}" type="presParOf" srcId="{CD4F8B11-32A1-464B-AA4F-A8ADA7E6BB9F}" destId="{7A24059A-314C-4D58-89EE-BEC39FDD0599}" srcOrd="2" destOrd="0" presId="urn:microsoft.com/office/officeart/2018/2/layout/IconVerticalSolidList"/>
    <dgm:cxn modelId="{7F9745A9-B206-4652-8FE8-39DAE214EA0D}" type="presParOf" srcId="{CD4F8B11-32A1-464B-AA4F-A8ADA7E6BB9F}" destId="{56B96928-8219-43C4-8917-D4BB987C25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CCB71-7851-48EB-9809-F37EF4329F3C}">
      <dsp:nvSpPr>
        <dsp:cNvPr id="0" name=""/>
        <dsp:cNvSpPr/>
      </dsp:nvSpPr>
      <dsp:spPr>
        <a:xfrm>
          <a:off x="0" y="659"/>
          <a:ext cx="6172199" cy="15435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9ACFA-2750-4C5C-AE67-1B8271A760CA}">
      <dsp:nvSpPr>
        <dsp:cNvPr id="0" name=""/>
        <dsp:cNvSpPr/>
      </dsp:nvSpPr>
      <dsp:spPr>
        <a:xfrm>
          <a:off x="466933" y="347965"/>
          <a:ext cx="848969" cy="8489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1CF0F-2367-4C1A-8D2C-4FD8726D2881}">
      <dsp:nvSpPr>
        <dsp:cNvPr id="0" name=""/>
        <dsp:cNvSpPr/>
      </dsp:nvSpPr>
      <dsp:spPr>
        <a:xfrm>
          <a:off x="1782835" y="659"/>
          <a:ext cx="4389364" cy="154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62" tIns="163362" rIns="163362" bIns="163362" numCol="1" spcCol="1270" anchor="ctr" anchorCtr="0">
          <a:noAutofit/>
        </a:bodyPr>
        <a:lstStyle/>
        <a:p>
          <a:pPr marL="0" lvl="0" indent="0" algn="l" defTabSz="1111250">
            <a:lnSpc>
              <a:spcPct val="90000"/>
            </a:lnSpc>
            <a:spcBef>
              <a:spcPct val="0"/>
            </a:spcBef>
            <a:spcAft>
              <a:spcPct val="35000"/>
            </a:spcAft>
            <a:buNone/>
          </a:pPr>
          <a:r>
            <a:rPr lang="en-US" sz="2500" kern="1200"/>
            <a:t>WHAT DOES THE AUTHORIZING AUTHORITY SAY?</a:t>
          </a:r>
        </a:p>
      </dsp:txBody>
      <dsp:txXfrm>
        <a:off x="1782835" y="659"/>
        <a:ext cx="4389364" cy="1543580"/>
      </dsp:txXfrm>
    </dsp:sp>
    <dsp:sp modelId="{1A03DC8A-81EE-448F-9CB2-5CBDBE9ACE99}">
      <dsp:nvSpPr>
        <dsp:cNvPr id="0" name=""/>
        <dsp:cNvSpPr/>
      </dsp:nvSpPr>
      <dsp:spPr>
        <a:xfrm>
          <a:off x="0" y="1930134"/>
          <a:ext cx="6172199" cy="15435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48E37-D48E-4C94-A57F-BC1AFBD929D6}">
      <dsp:nvSpPr>
        <dsp:cNvPr id="0" name=""/>
        <dsp:cNvSpPr/>
      </dsp:nvSpPr>
      <dsp:spPr>
        <a:xfrm>
          <a:off x="466933" y="2277440"/>
          <a:ext cx="848969" cy="8489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83757E-C85E-46E7-8CB7-5D2656E59E94}">
      <dsp:nvSpPr>
        <dsp:cNvPr id="0" name=""/>
        <dsp:cNvSpPr/>
      </dsp:nvSpPr>
      <dsp:spPr>
        <a:xfrm>
          <a:off x="1782835" y="1930134"/>
          <a:ext cx="4389364" cy="154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62" tIns="163362" rIns="163362" bIns="163362" numCol="1" spcCol="1270" anchor="ctr" anchorCtr="0">
          <a:noAutofit/>
        </a:bodyPr>
        <a:lstStyle/>
        <a:p>
          <a:pPr marL="0" lvl="0" indent="0" algn="l" defTabSz="1111250">
            <a:lnSpc>
              <a:spcPct val="90000"/>
            </a:lnSpc>
            <a:spcBef>
              <a:spcPct val="0"/>
            </a:spcBef>
            <a:spcAft>
              <a:spcPct val="35000"/>
            </a:spcAft>
            <a:buNone/>
          </a:pPr>
          <a:r>
            <a:rPr lang="en-US" sz="2500" kern="1200"/>
            <a:t>CHARTER</a:t>
          </a:r>
        </a:p>
      </dsp:txBody>
      <dsp:txXfrm>
        <a:off x="1782835" y="1930134"/>
        <a:ext cx="4389364" cy="1543580"/>
      </dsp:txXfrm>
    </dsp:sp>
    <dsp:sp modelId="{63EFD665-2E05-4BFE-8314-D36E87E431CD}">
      <dsp:nvSpPr>
        <dsp:cNvPr id="0" name=""/>
        <dsp:cNvSpPr/>
      </dsp:nvSpPr>
      <dsp:spPr>
        <a:xfrm>
          <a:off x="0" y="3859610"/>
          <a:ext cx="6172199" cy="15435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CE673-C305-4BD5-91D6-3826373E130F}">
      <dsp:nvSpPr>
        <dsp:cNvPr id="0" name=""/>
        <dsp:cNvSpPr/>
      </dsp:nvSpPr>
      <dsp:spPr>
        <a:xfrm>
          <a:off x="466933" y="4206915"/>
          <a:ext cx="848969" cy="8489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44DBF-4EFE-487B-9686-35C983FF68BA}">
      <dsp:nvSpPr>
        <dsp:cNvPr id="0" name=""/>
        <dsp:cNvSpPr/>
      </dsp:nvSpPr>
      <dsp:spPr>
        <a:xfrm>
          <a:off x="1782835" y="3859610"/>
          <a:ext cx="4389364" cy="154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362" tIns="163362" rIns="163362" bIns="163362" numCol="1" spcCol="1270" anchor="ctr" anchorCtr="0">
          <a:noAutofit/>
        </a:bodyPr>
        <a:lstStyle/>
        <a:p>
          <a:pPr marL="0" lvl="0" indent="0" algn="l" defTabSz="1111250">
            <a:lnSpc>
              <a:spcPct val="90000"/>
            </a:lnSpc>
            <a:spcBef>
              <a:spcPct val="0"/>
            </a:spcBef>
            <a:spcAft>
              <a:spcPct val="35000"/>
            </a:spcAft>
            <a:buNone/>
          </a:pPr>
          <a:r>
            <a:rPr lang="en-US" sz="2500" kern="1200"/>
            <a:t>PUBLIC ACT</a:t>
          </a:r>
        </a:p>
      </dsp:txBody>
      <dsp:txXfrm>
        <a:off x="1782835" y="3859610"/>
        <a:ext cx="4389364" cy="1543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2F07E-5B8C-4368-A810-065DFD3429B2}">
      <dsp:nvSpPr>
        <dsp:cNvPr id="0" name=""/>
        <dsp:cNvSpPr/>
      </dsp:nvSpPr>
      <dsp:spPr>
        <a:xfrm>
          <a:off x="0" y="0"/>
          <a:ext cx="687951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EABDA-301C-4490-9803-FD0341BFF608}">
      <dsp:nvSpPr>
        <dsp:cNvPr id="0" name=""/>
        <dsp:cNvSpPr/>
      </dsp:nvSpPr>
      <dsp:spPr>
        <a:xfrm>
          <a:off x="0" y="0"/>
          <a:ext cx="6879517" cy="298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b="1" kern="1200"/>
            <a:t>Proactive Management-Based Regulation   (PMBR)</a:t>
          </a:r>
          <a:endParaRPr lang="en-US" sz="5500" kern="1200"/>
        </a:p>
      </dsp:txBody>
      <dsp:txXfrm>
        <a:off x="0" y="0"/>
        <a:ext cx="6879517" cy="2986615"/>
      </dsp:txXfrm>
    </dsp:sp>
    <dsp:sp modelId="{921844E1-0160-42EA-AFD8-D78C5D1284B1}">
      <dsp:nvSpPr>
        <dsp:cNvPr id="0" name=""/>
        <dsp:cNvSpPr/>
      </dsp:nvSpPr>
      <dsp:spPr>
        <a:xfrm>
          <a:off x="0" y="2986615"/>
          <a:ext cx="687951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855A1-7CFA-4759-A859-452318F0254E}">
      <dsp:nvSpPr>
        <dsp:cNvPr id="0" name=""/>
        <dsp:cNvSpPr/>
      </dsp:nvSpPr>
      <dsp:spPr>
        <a:xfrm>
          <a:off x="0" y="2986615"/>
          <a:ext cx="6879517" cy="298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i="1" kern="1200"/>
            <a:t>THREE FREE ETHICS CREDITS</a:t>
          </a:r>
          <a:endParaRPr lang="en-US" sz="5500" kern="1200"/>
        </a:p>
      </dsp:txBody>
      <dsp:txXfrm>
        <a:off x="0" y="2986615"/>
        <a:ext cx="6879517" cy="29866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BD58C-6240-49AD-AC0A-68A7C113A48B}">
      <dsp:nvSpPr>
        <dsp:cNvPr id="0" name=""/>
        <dsp:cNvSpPr/>
      </dsp:nvSpPr>
      <dsp:spPr>
        <a:xfrm>
          <a:off x="3024" y="273464"/>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  Developing Competent Practices.</a:t>
          </a:r>
        </a:p>
      </dsp:txBody>
      <dsp:txXfrm>
        <a:off x="3024" y="273464"/>
        <a:ext cx="2399755" cy="1439853"/>
      </dsp:txXfrm>
    </dsp:sp>
    <dsp:sp modelId="{C8EAF848-F3BD-4FAA-A04F-19B52D45A151}">
      <dsp:nvSpPr>
        <dsp:cNvPr id="0" name=""/>
        <dsp:cNvSpPr/>
      </dsp:nvSpPr>
      <dsp:spPr>
        <a:xfrm>
          <a:off x="2642756" y="273464"/>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2.  Communicating in an Effective, Timely, Professional Manner</a:t>
          </a:r>
          <a:r>
            <a:rPr lang="en-US" sz="1800" kern="1200" dirty="0"/>
            <a:t>.</a:t>
          </a:r>
        </a:p>
      </dsp:txBody>
      <dsp:txXfrm>
        <a:off x="2642756" y="273464"/>
        <a:ext cx="2399755" cy="1439853"/>
      </dsp:txXfrm>
    </dsp:sp>
    <dsp:sp modelId="{DA3017CF-1292-40F3-8C09-389AE20C5535}">
      <dsp:nvSpPr>
        <dsp:cNvPr id="0" name=""/>
        <dsp:cNvSpPr/>
      </dsp:nvSpPr>
      <dsp:spPr>
        <a:xfrm>
          <a:off x="5282487" y="273464"/>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  Ensuring that Confidentiality Requirements are met.</a:t>
          </a:r>
        </a:p>
      </dsp:txBody>
      <dsp:txXfrm>
        <a:off x="5282487" y="273464"/>
        <a:ext cx="2399755" cy="1439853"/>
      </dsp:txXfrm>
    </dsp:sp>
    <dsp:sp modelId="{7B2142A7-47BB-4D04-B593-C77D3E44B163}">
      <dsp:nvSpPr>
        <dsp:cNvPr id="0" name=""/>
        <dsp:cNvSpPr/>
      </dsp:nvSpPr>
      <dsp:spPr>
        <a:xfrm>
          <a:off x="7922219" y="273464"/>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4.  Avoiding Conflicts of Interest.</a:t>
          </a:r>
        </a:p>
      </dsp:txBody>
      <dsp:txXfrm>
        <a:off x="7922219" y="273464"/>
        <a:ext cx="2399755" cy="1439853"/>
      </dsp:txXfrm>
    </dsp:sp>
    <dsp:sp modelId="{BDB3E6AF-ED1A-4907-B661-36983EAE77FC}">
      <dsp:nvSpPr>
        <dsp:cNvPr id="0" name=""/>
        <dsp:cNvSpPr/>
      </dsp:nvSpPr>
      <dsp:spPr>
        <a:xfrm>
          <a:off x="3024" y="1953293"/>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  Retaining and Managing Secure Files.</a:t>
          </a:r>
        </a:p>
      </dsp:txBody>
      <dsp:txXfrm>
        <a:off x="3024" y="1953293"/>
        <a:ext cx="2399755" cy="1439853"/>
      </dsp:txXfrm>
    </dsp:sp>
    <dsp:sp modelId="{719DBCFC-2E9F-41F6-A35E-A4C43552BA63}">
      <dsp:nvSpPr>
        <dsp:cNvPr id="0" name=""/>
        <dsp:cNvSpPr/>
      </dsp:nvSpPr>
      <dsp:spPr>
        <a:xfrm>
          <a:off x="2642756" y="1953293"/>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6.  Managing the Law Firm/Legal Entity and Staff.</a:t>
          </a:r>
        </a:p>
      </dsp:txBody>
      <dsp:txXfrm>
        <a:off x="2642756" y="1953293"/>
        <a:ext cx="2399755" cy="1439853"/>
      </dsp:txXfrm>
    </dsp:sp>
    <dsp:sp modelId="{13970FD2-C145-488E-80FD-B517564941AB}">
      <dsp:nvSpPr>
        <dsp:cNvPr id="0" name=""/>
        <dsp:cNvSpPr/>
      </dsp:nvSpPr>
      <dsp:spPr>
        <a:xfrm>
          <a:off x="5282487" y="1953293"/>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7.  Charging Appropriate Fees and Making appropriate Disbursements.</a:t>
          </a:r>
        </a:p>
      </dsp:txBody>
      <dsp:txXfrm>
        <a:off x="5282487" y="1953293"/>
        <a:ext cx="2399755" cy="1439853"/>
      </dsp:txXfrm>
    </dsp:sp>
    <dsp:sp modelId="{84E0E8C3-2243-469D-8286-2A4EA3A18C90}">
      <dsp:nvSpPr>
        <dsp:cNvPr id="0" name=""/>
        <dsp:cNvSpPr/>
      </dsp:nvSpPr>
      <dsp:spPr>
        <a:xfrm>
          <a:off x="7922219" y="1953293"/>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8.  Ensuring the Use of Reliable Trust Account Practices.</a:t>
          </a:r>
        </a:p>
      </dsp:txBody>
      <dsp:txXfrm>
        <a:off x="7922219" y="1953293"/>
        <a:ext cx="2399755" cy="1439853"/>
      </dsp:txXfrm>
    </dsp:sp>
    <dsp:sp modelId="{25F33FE1-3D39-4605-A5ED-829ED6D0D877}">
      <dsp:nvSpPr>
        <dsp:cNvPr id="0" name=""/>
        <dsp:cNvSpPr/>
      </dsp:nvSpPr>
      <dsp:spPr>
        <a:xfrm>
          <a:off x="2642756" y="3633122"/>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9.  Access to Justice and Client Development; and</a:t>
          </a:r>
        </a:p>
      </dsp:txBody>
      <dsp:txXfrm>
        <a:off x="2642756" y="3633122"/>
        <a:ext cx="2399755" cy="1439853"/>
      </dsp:txXfrm>
    </dsp:sp>
    <dsp:sp modelId="{72D34D33-BCA4-4CBD-A448-DF2ABC9D7927}">
      <dsp:nvSpPr>
        <dsp:cNvPr id="0" name=""/>
        <dsp:cNvSpPr/>
      </dsp:nvSpPr>
      <dsp:spPr>
        <a:xfrm>
          <a:off x="5282487" y="3633122"/>
          <a:ext cx="2399755" cy="143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10. Promoting Wellness.</a:t>
          </a:r>
        </a:p>
      </dsp:txBody>
      <dsp:txXfrm>
        <a:off x="5282487" y="3633122"/>
        <a:ext cx="2399755" cy="1439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B2760-F2F8-4144-B257-050A110AD583}">
      <dsp:nvSpPr>
        <dsp:cNvPr id="0" name=""/>
        <dsp:cNvSpPr/>
      </dsp:nvSpPr>
      <dsp:spPr>
        <a:xfrm>
          <a:off x="0" y="503986"/>
          <a:ext cx="6614965" cy="15240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THE LAWYER REASONABLY BELIEVES THAT THE LAWYER WILL BE ABLE TO PROVIDE COMPETENT AND DILIGENT REPRESENTATION TO EACH AFFECTED CLIENT;</a:t>
          </a:r>
        </a:p>
      </dsp:txBody>
      <dsp:txXfrm>
        <a:off x="74396" y="578382"/>
        <a:ext cx="6466173" cy="1375212"/>
      </dsp:txXfrm>
    </dsp:sp>
    <dsp:sp modelId="{46ED9714-B4CE-4C74-9978-7FD299C50670}">
      <dsp:nvSpPr>
        <dsp:cNvPr id="0" name=""/>
        <dsp:cNvSpPr/>
      </dsp:nvSpPr>
      <dsp:spPr>
        <a:xfrm>
          <a:off x="0" y="2079830"/>
          <a:ext cx="6614965" cy="146235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THE REPRESENTATION IS NOT PROHIBITED BY LAW;</a:t>
          </a:r>
        </a:p>
      </dsp:txBody>
      <dsp:txXfrm>
        <a:off x="71386" y="2151216"/>
        <a:ext cx="6472193" cy="1319584"/>
      </dsp:txXfrm>
    </dsp:sp>
    <dsp:sp modelId="{5CB83ED3-A00F-4CCF-8636-8DB6615D83B6}">
      <dsp:nvSpPr>
        <dsp:cNvPr id="0" name=""/>
        <dsp:cNvSpPr/>
      </dsp:nvSpPr>
      <dsp:spPr>
        <a:xfrm>
          <a:off x="0" y="3594027"/>
          <a:ext cx="6614965" cy="12682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	THE REPRESENTATION DOES NOT INVOLVE THE ASSERTION OF A CLAIM BY ONE CLIENT AGAINST THE OTHER CLIENT REPRESENTED BY THE LAWYER IN THE SAME LITIGATION OR 	PROCEEDING BEFORE A TRIBUNAL;</a:t>
          </a:r>
        </a:p>
      </dsp:txBody>
      <dsp:txXfrm>
        <a:off x="61909" y="3655936"/>
        <a:ext cx="6491147" cy="1144388"/>
      </dsp:txXfrm>
    </dsp:sp>
    <dsp:sp modelId="{F622CB32-2B24-4D0F-80E4-A549C6E7D321}">
      <dsp:nvSpPr>
        <dsp:cNvPr id="0" name=""/>
        <dsp:cNvSpPr/>
      </dsp:nvSpPr>
      <dsp:spPr>
        <a:xfrm>
          <a:off x="0" y="4914074"/>
          <a:ext cx="6614965"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a:t>
          </a:r>
          <a:r>
            <a:rPr lang="en-US" sz="1800" b="1" i="1" kern="1200" dirty="0"/>
            <a:t>EACH AFFECTED CLIENT GIVES INFORMED CONSENT, CONFIRMED </a:t>
          </a:r>
          <a:r>
            <a:rPr lang="en-US" sz="1800" b="1" i="1" kern="1200"/>
            <a:t>IN WRITING</a:t>
          </a:r>
          <a:r>
            <a:rPr lang="en-US" sz="1800" b="1" i="1" kern="1200" dirty="0"/>
            <a:t>.</a:t>
          </a:r>
          <a:endParaRPr lang="en-US" sz="1800" kern="1200" dirty="0"/>
        </a:p>
      </dsp:txBody>
      <dsp:txXfrm>
        <a:off x="61909" y="4975983"/>
        <a:ext cx="6491147" cy="114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AA933-9312-4797-9661-6687B1869168}">
      <dsp:nvSpPr>
        <dsp:cNvPr id="0" name=""/>
        <dsp:cNvSpPr/>
      </dsp:nvSpPr>
      <dsp:spPr>
        <a:xfrm>
          <a:off x="0" y="144366"/>
          <a:ext cx="5900363" cy="271673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  HAVE A SEPARATE VERBAL COMMUNICATION WITH EACH CLIENT AND CLEARLY IDENTIFY EACH CLIENT TO THE OTHER AND ADVISE EACH CLIENT OF YOUR RELATIONSHIPS WITH THE OTHER.</a:t>
          </a:r>
        </a:p>
      </dsp:txBody>
      <dsp:txXfrm>
        <a:off x="132620" y="276986"/>
        <a:ext cx="5635123" cy="2451499"/>
      </dsp:txXfrm>
    </dsp:sp>
    <dsp:sp modelId="{621DC8F9-88A7-470D-ADA5-C678C3DCB592}">
      <dsp:nvSpPr>
        <dsp:cNvPr id="0" name=""/>
        <dsp:cNvSpPr/>
      </dsp:nvSpPr>
      <dsp:spPr>
        <a:xfrm>
          <a:off x="0" y="2938866"/>
          <a:ext cx="5900363" cy="27167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INCLUDE IN YOUR COMMUNICATION A DISCUSSION THAT IS IN SIMPLE TERMS TO ASSURE THAT THE CLIENT UNDERSTANDS ALL OF THE ISSUES.</a:t>
          </a:r>
        </a:p>
      </dsp:txBody>
      <dsp:txXfrm>
        <a:off x="132620" y="3071486"/>
        <a:ext cx="5635123" cy="2451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95F62-283B-4CCB-A103-F4013556C32B}">
      <dsp:nvSpPr>
        <dsp:cNvPr id="0" name=""/>
        <dsp:cNvSpPr/>
      </dsp:nvSpPr>
      <dsp:spPr>
        <a:xfrm>
          <a:off x="0" y="11254"/>
          <a:ext cx="5912732" cy="2667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3.  ASK CLIENTS IF THEY HAVE ANY QUESTIONS ABOUT THESE MATTERS.</a:t>
          </a:r>
          <a:endParaRPr lang="en-US" sz="3800" kern="1200" dirty="0"/>
        </a:p>
      </dsp:txBody>
      <dsp:txXfrm>
        <a:off x="130221" y="141475"/>
        <a:ext cx="5652290" cy="2407157"/>
      </dsp:txXfrm>
    </dsp:sp>
    <dsp:sp modelId="{2A8E2245-6BBD-45DC-818E-83274329FF1B}">
      <dsp:nvSpPr>
        <dsp:cNvPr id="0" name=""/>
        <dsp:cNvSpPr/>
      </dsp:nvSpPr>
      <dsp:spPr>
        <a:xfrm>
          <a:off x="0" y="2788294"/>
          <a:ext cx="5912732" cy="26675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4.  ANSWER ALL OF THEIR QUESTIONS.</a:t>
          </a:r>
          <a:endParaRPr lang="en-US" sz="3800" kern="1200" dirty="0"/>
        </a:p>
      </dsp:txBody>
      <dsp:txXfrm>
        <a:off x="130221" y="2918515"/>
        <a:ext cx="5652290" cy="2407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D61D-C069-40C1-AB1F-8BEC18F629D1}">
      <dsp:nvSpPr>
        <dsp:cNvPr id="0" name=""/>
        <dsp:cNvSpPr/>
      </dsp:nvSpPr>
      <dsp:spPr>
        <a:xfrm>
          <a:off x="0" y="0"/>
          <a:ext cx="6321595" cy="35323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5.  ADVISE THE CLIENTS THAT YOU WILL BE SENDING THEM A LETTER CONTAINING ALL THE INFORMATION CONTAINED IN YOUR VERBAL EXPLANATION AND THAT YOU WILL NOT BE ABLE TO PROCEED WITHOUT RECEIVING THEIR VERBAL CONSENT, TO BE FOLLOWED UP BY THEIR INFORMED WRITTEN CONSENT.</a:t>
          </a:r>
        </a:p>
      </dsp:txBody>
      <dsp:txXfrm>
        <a:off x="172435" y="172435"/>
        <a:ext cx="5976725" cy="3187484"/>
      </dsp:txXfrm>
    </dsp:sp>
    <dsp:sp modelId="{E0170341-C467-4668-923A-33AAC6803E2F}">
      <dsp:nvSpPr>
        <dsp:cNvPr id="0" name=""/>
        <dsp:cNvSpPr/>
      </dsp:nvSpPr>
      <dsp:spPr>
        <a:xfrm>
          <a:off x="0" y="3545601"/>
          <a:ext cx="6321595" cy="25911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6.  DESCRIBE THE CIRCUMSTANCES THAT CREATE A CONFLICT.</a:t>
          </a:r>
        </a:p>
      </dsp:txBody>
      <dsp:txXfrm>
        <a:off x="126491" y="3672092"/>
        <a:ext cx="6068613" cy="23382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637D2-223D-4D74-940A-6A582A17830C}">
      <dsp:nvSpPr>
        <dsp:cNvPr id="0" name=""/>
        <dsp:cNvSpPr/>
      </dsp:nvSpPr>
      <dsp:spPr>
        <a:xfrm>
          <a:off x="0" y="91129"/>
          <a:ext cx="6135281" cy="28030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7.  ADVISE THE CLIENT OF THE SERIOUSNESS OF THE DECISION SO AS TO AVOID DISPUTES OR AMIBIGUITIES THAT MIGHT LATER OCCUR.</a:t>
          </a:r>
        </a:p>
      </dsp:txBody>
      <dsp:txXfrm>
        <a:off x="136832" y="227961"/>
        <a:ext cx="5861617" cy="2529363"/>
      </dsp:txXfrm>
    </dsp:sp>
    <dsp:sp modelId="{7F24E98C-62B1-4EFC-9DA6-CA6FEFCDBAA6}">
      <dsp:nvSpPr>
        <dsp:cNvPr id="0" name=""/>
        <dsp:cNvSpPr/>
      </dsp:nvSpPr>
      <dsp:spPr>
        <a:xfrm>
          <a:off x="0" y="2974796"/>
          <a:ext cx="6135281" cy="28030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8.  ADVISE EACH CLIENT THAT ONCE THEY GIVE THEIR CONSENT, THEY MAY LATER REVOKE IT, AND LIKE ANY OTHER CLIENT, TERMINATE YOUR REPRESENTATION AT ANYTIME</a:t>
          </a:r>
        </a:p>
      </dsp:txBody>
      <dsp:txXfrm>
        <a:off x="136832" y="3111628"/>
        <a:ext cx="5861617" cy="2529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63CBB-BFDC-4E61-B16E-57D18600E27B}">
      <dsp:nvSpPr>
        <dsp:cNvPr id="0" name=""/>
        <dsp:cNvSpPr/>
      </dsp:nvSpPr>
      <dsp:spPr>
        <a:xfrm>
          <a:off x="0" y="29816"/>
          <a:ext cx="6135281" cy="285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9.  SUGGEST THAT EACH CLIENT SEEK INDEPENDENT LEGAL ADVICE AND GIVE THE CLIENTS OPPORTUNITY TO SEEK SUCH ADVICE.</a:t>
          </a:r>
        </a:p>
      </dsp:txBody>
      <dsp:txXfrm>
        <a:off x="139474" y="169290"/>
        <a:ext cx="5856333" cy="2578192"/>
      </dsp:txXfrm>
    </dsp:sp>
    <dsp:sp modelId="{E0170341-C467-4668-923A-33AAC6803E2F}">
      <dsp:nvSpPr>
        <dsp:cNvPr id="0" name=""/>
        <dsp:cNvSpPr/>
      </dsp:nvSpPr>
      <dsp:spPr>
        <a:xfrm>
          <a:off x="0" y="2906245"/>
          <a:ext cx="6135281" cy="28571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0" kern="1200" dirty="0"/>
            <a:t>10</a:t>
          </a:r>
          <a:r>
            <a:rPr lang="en-US" sz="3600" i="1" kern="1200" dirty="0"/>
            <a:t>.  OBTAIN CLIENTS’ INFORMED CONSENT IN WRITING</a:t>
          </a:r>
          <a:r>
            <a:rPr lang="en-US" sz="3600" kern="1200" dirty="0"/>
            <a:t>.</a:t>
          </a:r>
        </a:p>
      </dsp:txBody>
      <dsp:txXfrm>
        <a:off x="139474" y="3045719"/>
        <a:ext cx="5856333" cy="25781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A3D9-9049-4784-B275-47F748AB8503}">
      <dsp:nvSpPr>
        <dsp:cNvPr id="0" name=""/>
        <dsp:cNvSpPr/>
      </dsp:nvSpPr>
      <dsp:spPr>
        <a:xfrm>
          <a:off x="0" y="970"/>
          <a:ext cx="687951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2B5D2-96F8-45A4-8F19-19B1FB9E57CB}">
      <dsp:nvSpPr>
        <dsp:cNvPr id="0" name=""/>
        <dsp:cNvSpPr/>
      </dsp:nvSpPr>
      <dsp:spPr>
        <a:xfrm>
          <a:off x="0" y="970"/>
          <a:ext cx="6879517" cy="13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1.  Notice must be posted in a location where a member of the community could become aware of the notice,</a:t>
          </a:r>
        </a:p>
      </dsp:txBody>
      <dsp:txXfrm>
        <a:off x="0" y="970"/>
        <a:ext cx="6879517" cy="1379922"/>
      </dsp:txXfrm>
    </dsp:sp>
    <dsp:sp modelId="{776B9A55-CBD8-4EE4-8C06-0950F79ED1DF}">
      <dsp:nvSpPr>
        <dsp:cNvPr id="0" name=""/>
        <dsp:cNvSpPr/>
      </dsp:nvSpPr>
      <dsp:spPr>
        <a:xfrm>
          <a:off x="0" y="1380892"/>
          <a:ext cx="6879517" cy="0"/>
        </a:xfrm>
        <a:prstGeom prst="line">
          <a:avLst/>
        </a:prstGeom>
        <a:solidFill>
          <a:schemeClr val="accent2">
            <a:hueOff val="498263"/>
            <a:satOff val="-139"/>
            <a:lumOff val="2353"/>
            <a:alphaOff val="0"/>
          </a:schemeClr>
        </a:solidFill>
        <a:ln w="12700" cap="flat" cmpd="sng" algn="ctr">
          <a:solidFill>
            <a:schemeClr val="accent2">
              <a:hueOff val="498263"/>
              <a:satOff val="-13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3AE1A-4CF9-40C4-AB2F-FD9DF1EB2E3E}">
      <dsp:nvSpPr>
        <dsp:cNvPr id="0" name=""/>
        <dsp:cNvSpPr/>
      </dsp:nvSpPr>
      <dsp:spPr>
        <a:xfrm>
          <a:off x="0" y="1380892"/>
          <a:ext cx="6879517" cy="13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2.  The contents of the notice must reasonably describe the purpose of the meeting or the action to be taken, and</a:t>
          </a:r>
        </a:p>
      </dsp:txBody>
      <dsp:txXfrm>
        <a:off x="0" y="1380892"/>
        <a:ext cx="6879517" cy="1379922"/>
      </dsp:txXfrm>
    </dsp:sp>
    <dsp:sp modelId="{D630CDCA-CF19-431E-B2DF-90B889693956}">
      <dsp:nvSpPr>
        <dsp:cNvPr id="0" name=""/>
        <dsp:cNvSpPr/>
      </dsp:nvSpPr>
      <dsp:spPr>
        <a:xfrm>
          <a:off x="0" y="2760814"/>
          <a:ext cx="6879517" cy="0"/>
        </a:xfrm>
        <a:prstGeom prst="line">
          <a:avLst/>
        </a:prstGeom>
        <a:solidFill>
          <a:schemeClr val="accent2">
            <a:hueOff val="996526"/>
            <a:satOff val="-279"/>
            <a:lumOff val="4705"/>
            <a:alphaOff val="0"/>
          </a:schemeClr>
        </a:solidFill>
        <a:ln w="12700" cap="flat" cmpd="sng" algn="ctr">
          <a:solidFill>
            <a:schemeClr val="accent2">
              <a:hueOff val="996526"/>
              <a:satOff val="-27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08736-B19C-4A8E-80EB-948D8315C854}">
      <dsp:nvSpPr>
        <dsp:cNvPr id="0" name=""/>
        <dsp:cNvSpPr/>
      </dsp:nvSpPr>
      <dsp:spPr>
        <a:xfrm>
          <a:off x="0" y="2760814"/>
          <a:ext cx="6879517" cy="13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3.  The notice must be posted at a time sufficiently in advance of the meeting to give citizens an opportunity to become aware of the meeting and to attend.</a:t>
          </a:r>
        </a:p>
      </dsp:txBody>
      <dsp:txXfrm>
        <a:off x="0" y="2760814"/>
        <a:ext cx="6879517" cy="1379922"/>
      </dsp:txXfrm>
    </dsp:sp>
    <dsp:sp modelId="{DF5F5A5C-D3E3-493C-8C24-F0B9EC92B9AE}">
      <dsp:nvSpPr>
        <dsp:cNvPr id="0" name=""/>
        <dsp:cNvSpPr/>
      </dsp:nvSpPr>
      <dsp:spPr>
        <a:xfrm>
          <a:off x="0" y="4140737"/>
          <a:ext cx="6879517" cy="0"/>
        </a:xfrm>
        <a:prstGeom prst="line">
          <a:avLst/>
        </a:prstGeom>
        <a:solidFill>
          <a:schemeClr val="accent2">
            <a:hueOff val="1494789"/>
            <a:satOff val="-418"/>
            <a:lumOff val="7058"/>
            <a:alphaOff val="0"/>
          </a:schemeClr>
        </a:solidFill>
        <a:ln w="12700" cap="flat" cmpd="sng" algn="ctr">
          <a:solidFill>
            <a:schemeClr val="accent2">
              <a:hueOff val="1494789"/>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B48DE-B14A-414C-895F-392FA2F62460}">
      <dsp:nvSpPr>
        <dsp:cNvPr id="0" name=""/>
        <dsp:cNvSpPr/>
      </dsp:nvSpPr>
      <dsp:spPr>
        <a:xfrm>
          <a:off x="0" y="4140737"/>
          <a:ext cx="6872798" cy="2377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i="1" kern="1200" dirty="0"/>
        </a:p>
        <a:p>
          <a:pPr marL="0" lvl="0" indent="0" algn="l" defTabSz="933450">
            <a:lnSpc>
              <a:spcPct val="90000"/>
            </a:lnSpc>
            <a:spcBef>
              <a:spcPct val="0"/>
            </a:spcBef>
            <a:spcAft>
              <a:spcPct val="35000"/>
            </a:spcAft>
            <a:buNone/>
          </a:pPr>
          <a:endParaRPr lang="en-US" sz="2100" i="1" kern="1200" dirty="0"/>
        </a:p>
        <a:p>
          <a:pPr marL="0" lvl="0" indent="0" algn="l" defTabSz="933450">
            <a:lnSpc>
              <a:spcPct val="90000"/>
            </a:lnSpc>
            <a:spcBef>
              <a:spcPct val="0"/>
            </a:spcBef>
            <a:spcAft>
              <a:spcPct val="35000"/>
            </a:spcAft>
            <a:buNone/>
          </a:pPr>
          <a:endParaRPr lang="en-US" sz="2100" i="1" kern="1200" dirty="0"/>
        </a:p>
        <a:p>
          <a:pPr marL="0" lvl="0" indent="0" algn="l" defTabSz="933450">
            <a:lnSpc>
              <a:spcPct val="90000"/>
            </a:lnSpc>
            <a:spcBef>
              <a:spcPct val="0"/>
            </a:spcBef>
            <a:spcAft>
              <a:spcPct val="35000"/>
            </a:spcAft>
            <a:buNone/>
          </a:pPr>
          <a:endParaRPr lang="en-US" sz="2100" i="1" kern="1200" dirty="0"/>
        </a:p>
        <a:p>
          <a:pPr marL="0" lvl="0" indent="0" algn="l" defTabSz="933450">
            <a:lnSpc>
              <a:spcPct val="90000"/>
            </a:lnSpc>
            <a:spcBef>
              <a:spcPct val="0"/>
            </a:spcBef>
            <a:spcAft>
              <a:spcPct val="35000"/>
            </a:spcAft>
            <a:buNone/>
          </a:pPr>
          <a:r>
            <a:rPr lang="en-US" sz="2100" i="1" kern="1200" dirty="0"/>
            <a:t>Englewood Citizens for Alternate B v. Town of Englewood, 199 WL 419710 (</a:t>
          </a:r>
          <a:r>
            <a:rPr lang="en-US" sz="2100" i="1" kern="1200" dirty="0" err="1"/>
            <a:t>Tenn</a:t>
          </a:r>
          <a:r>
            <a:rPr lang="en-US" sz="2100" i="1" kern="1200" dirty="0"/>
            <a:t>, Ct. App. 1999).</a:t>
          </a:r>
          <a:endParaRPr lang="en-US" sz="2100" kern="1200" dirty="0"/>
        </a:p>
      </dsp:txBody>
      <dsp:txXfrm>
        <a:off x="0" y="4140737"/>
        <a:ext cx="6872798" cy="2377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732B0-B50B-47AF-BD08-8DCC3E822BBA}">
      <dsp:nvSpPr>
        <dsp:cNvPr id="0" name=""/>
        <dsp:cNvSpPr/>
      </dsp:nvSpPr>
      <dsp:spPr>
        <a:xfrm>
          <a:off x="0" y="815"/>
          <a:ext cx="7082503" cy="1908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C4ECB-1456-4D06-B856-7FF91CD91820}">
      <dsp:nvSpPr>
        <dsp:cNvPr id="0" name=""/>
        <dsp:cNvSpPr/>
      </dsp:nvSpPr>
      <dsp:spPr>
        <a:xfrm>
          <a:off x="577342" y="430244"/>
          <a:ext cx="1049714" cy="1049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2432C-C5D3-4626-A8E0-6A647354D23D}">
      <dsp:nvSpPr>
        <dsp:cNvPr id="0" name=""/>
        <dsp:cNvSpPr/>
      </dsp:nvSpPr>
      <dsp:spPr>
        <a:xfrm>
          <a:off x="2204399" y="815"/>
          <a:ext cx="4878103" cy="190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90" tIns="201990" rIns="201990" bIns="201990" numCol="1" spcCol="1270" anchor="ctr" anchorCtr="0">
          <a:noAutofit/>
        </a:bodyPr>
        <a:lstStyle/>
        <a:p>
          <a:pPr marL="0" lvl="0" indent="0" algn="l" defTabSz="800100">
            <a:lnSpc>
              <a:spcPct val="90000"/>
            </a:lnSpc>
            <a:spcBef>
              <a:spcPct val="0"/>
            </a:spcBef>
            <a:spcAft>
              <a:spcPct val="35000"/>
            </a:spcAft>
            <a:buNone/>
          </a:pPr>
          <a:r>
            <a:rPr lang="en-US" sz="1800" kern="1200" dirty="0"/>
            <a:t>A governing body that violates the Open Meetings Act can “cure” that violation by “new and substantial” reconsideration of their actions, essentially doing it over by following the law.   </a:t>
          </a:r>
          <a:r>
            <a:rPr lang="en-US" sz="1800" i="1" kern="1200" dirty="0"/>
            <a:t>Neese v. Paris Special School District (Ct. App. 1990).</a:t>
          </a:r>
          <a:endParaRPr lang="en-US" sz="1800" kern="1200" dirty="0"/>
        </a:p>
      </dsp:txBody>
      <dsp:txXfrm>
        <a:off x="2204399" y="815"/>
        <a:ext cx="4878103" cy="1908571"/>
      </dsp:txXfrm>
    </dsp:sp>
    <dsp:sp modelId="{9EB7CD01-A3FC-4130-8309-E813AF91266D}">
      <dsp:nvSpPr>
        <dsp:cNvPr id="0" name=""/>
        <dsp:cNvSpPr/>
      </dsp:nvSpPr>
      <dsp:spPr>
        <a:xfrm>
          <a:off x="0" y="2386529"/>
          <a:ext cx="7082503" cy="1908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58F39-5436-4158-B859-AD14B000A18D}">
      <dsp:nvSpPr>
        <dsp:cNvPr id="0" name=""/>
        <dsp:cNvSpPr/>
      </dsp:nvSpPr>
      <dsp:spPr>
        <a:xfrm>
          <a:off x="577342" y="2815957"/>
          <a:ext cx="1049714" cy="1049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186E53-2808-4D31-8CC0-69A265407648}">
      <dsp:nvSpPr>
        <dsp:cNvPr id="0" name=""/>
        <dsp:cNvSpPr/>
      </dsp:nvSpPr>
      <dsp:spPr>
        <a:xfrm>
          <a:off x="2204399" y="2386529"/>
          <a:ext cx="4878103" cy="190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90" tIns="201990" rIns="201990" bIns="201990" numCol="1" spcCol="1270" anchor="ctr" anchorCtr="0">
          <a:noAutofit/>
        </a:bodyPr>
        <a:lstStyle/>
        <a:p>
          <a:pPr marL="0" lvl="0" indent="0" algn="l" defTabSz="800100">
            <a:lnSpc>
              <a:spcPct val="90000"/>
            </a:lnSpc>
            <a:spcBef>
              <a:spcPct val="0"/>
            </a:spcBef>
            <a:spcAft>
              <a:spcPct val="35000"/>
            </a:spcAft>
            <a:buNone/>
          </a:pPr>
          <a:r>
            <a:rPr lang="en-US" sz="1800" kern="1200"/>
            <a:t>The Court found that the school board deliberated on a rezoning plan in violation of the Open Meetings Act (at a retreat), but that the school board’s eventual vote in public was legal.</a:t>
          </a:r>
        </a:p>
      </dsp:txBody>
      <dsp:txXfrm>
        <a:off x="2204399" y="2386529"/>
        <a:ext cx="4878103" cy="1908571"/>
      </dsp:txXfrm>
    </dsp:sp>
    <dsp:sp modelId="{1969150E-DA25-48A6-A44D-73C5D8261EAA}">
      <dsp:nvSpPr>
        <dsp:cNvPr id="0" name=""/>
        <dsp:cNvSpPr/>
      </dsp:nvSpPr>
      <dsp:spPr>
        <a:xfrm>
          <a:off x="0" y="4772243"/>
          <a:ext cx="7082503" cy="19085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C9993-B795-4A54-AB7D-D590DEEDD7D0}">
      <dsp:nvSpPr>
        <dsp:cNvPr id="0" name=""/>
        <dsp:cNvSpPr/>
      </dsp:nvSpPr>
      <dsp:spPr>
        <a:xfrm>
          <a:off x="577342" y="5201671"/>
          <a:ext cx="1049714" cy="1049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B96928-8219-43C4-8917-D4BB987C2596}">
      <dsp:nvSpPr>
        <dsp:cNvPr id="0" name=""/>
        <dsp:cNvSpPr/>
      </dsp:nvSpPr>
      <dsp:spPr>
        <a:xfrm>
          <a:off x="2204399" y="4772243"/>
          <a:ext cx="4878103" cy="190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90" tIns="201990" rIns="201990" bIns="201990" numCol="1" spcCol="1270" anchor="ctr" anchorCtr="0">
          <a:noAutofit/>
        </a:bodyPr>
        <a:lstStyle/>
        <a:p>
          <a:pPr marL="0" lvl="0" indent="0" algn="l" defTabSz="800100">
            <a:lnSpc>
              <a:spcPct val="90000"/>
            </a:lnSpc>
            <a:spcBef>
              <a:spcPct val="0"/>
            </a:spcBef>
            <a:spcAft>
              <a:spcPct val="35000"/>
            </a:spcAft>
            <a:buNone/>
          </a:pPr>
          <a:r>
            <a:rPr lang="en-US" sz="1800" kern="1200"/>
            <a:t>The school board scheduled a public meeting, gave adequate notice and then allowed a three-hour public question and answer session on the issue.  The Court found that these actions fixed the violation.</a:t>
          </a:r>
        </a:p>
      </dsp:txBody>
      <dsp:txXfrm>
        <a:off x="2204399" y="4772243"/>
        <a:ext cx="4878103" cy="19085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4/25/2022</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4/25/2022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3FCA9-AC50-48B9-9F19-DC9DC2D45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103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0736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32784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93790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50595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4/25/2022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16520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39743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21664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87943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96891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15140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4/25/2022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4281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95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843077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36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6627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15453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9252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73732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4/25/2022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8482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04314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446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190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4/25/2022</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4/25/2022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17867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4/25/2022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7368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osceola.org/about-osceola-county/" TargetMode="External"/><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hyperlink" Target="https://scrippsmediaethics.blogspot.com/2019/10/conflict-of-interes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bbalectures.com/ethical-but-not-legal-and-legal-but-not-ethical-conducts/" TargetMode="External"/><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BXQHDCWSt-Q" TargetMode="External"/><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openmeetingslawtn.blogspot.com/2007/12/sunshine-laws-open-meetings-law.html" TargetMode="External"/><Relationship Id="rId2" Type="http://schemas.openxmlformats.org/officeDocument/2006/relationships/image" Target="../media/image25.bmp"/><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coolcatteacher.blogspot.com/2012/06/we-need-education-victory-garden-iste12.html" TargetMode="External"/><Relationship Id="rId2" Type="http://schemas.openxmlformats.org/officeDocument/2006/relationships/image" Target="../media/image12.JPG"/><Relationship Id="rId1" Type="http://schemas.openxmlformats.org/officeDocument/2006/relationships/slideLayout" Target="../slideLayouts/slideLayout24.xml"/><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hyperlink" Target="http://www.thebluediamondgallery.com/handwriting/a/advertising.html" TargetMode="External"/><Relationship Id="rId2" Type="http://schemas.openxmlformats.org/officeDocument/2006/relationships/image" Target="../media/image35.jpg"/><Relationship Id="rId1" Type="http://schemas.openxmlformats.org/officeDocument/2006/relationships/slideLayout" Target="../slideLayouts/slideLayout20.xml"/><Relationship Id="rId4"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hyperlink" Target="https://www.karvyonline.com/corporate-services/trust-account" TargetMode="External"/><Relationship Id="rId2" Type="http://schemas.openxmlformats.org/officeDocument/2006/relationships/image" Target="../media/image37.jp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hyperlink" Target="http://www.thebluediamondgallery.com/handwriting/c/complaints.html" TargetMode="External"/><Relationship Id="rId2" Type="http://schemas.openxmlformats.org/officeDocument/2006/relationships/image" Target="../media/image39.jpg"/><Relationship Id="rId1" Type="http://schemas.openxmlformats.org/officeDocument/2006/relationships/slideLayout" Target="../slideLayouts/slideLayout20.xml"/><Relationship Id="rId4" Type="http://schemas.openxmlformats.org/officeDocument/2006/relationships/hyperlink" Target="https://creativecommons.org/licenses/by-sa/3.0/"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hyperlink" Target="http://www.wgal.com/article/disciplinary-actions/8466227" TargetMode="External"/><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hyperlink" Target="https://www.vista-employer.co.uk/dealing-with-a-disciplinary-appeal-tips-for-your-managers/" TargetMode="External"/><Relationship Id="rId2" Type="http://schemas.openxmlformats.org/officeDocument/2006/relationships/image" Target="../media/image43.jp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0.xml"/><Relationship Id="rId5" Type="http://schemas.openxmlformats.org/officeDocument/2006/relationships/hyperlink" Target="https://creativecommons.org/licenses/by-nd/3.0/" TargetMode="External"/><Relationship Id="rId4" Type="http://schemas.openxmlformats.org/officeDocument/2006/relationships/hyperlink" Target="http://www.campbellpropertymanagement.com/blog/2014/09/22/appellate-court-decision-alters-23-years-collection-practices-condominium-association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0.xml"/><Relationship Id="rId4" Type="http://schemas.openxmlformats.org/officeDocument/2006/relationships/hyperlink" Target="https://www.wikihow.com/Write-a-Legal-Brief"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pluspng.com/self-assessment-png-9239.html" TargetMode="External"/><Relationship Id="rId3" Type="http://schemas.openxmlformats.org/officeDocument/2006/relationships/diagramLayout" Target="../diagrams/layout10.xml"/><Relationship Id="rId7" Type="http://schemas.openxmlformats.org/officeDocument/2006/relationships/image" Target="../media/image48.png"/><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hyperlink" Target="https://askleo.com/what-is-facebook-fan-friday/" TargetMode="External"/><Relationship Id="rId2" Type="http://schemas.openxmlformats.org/officeDocument/2006/relationships/image" Target="../media/image52.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7DA5-8F15-403D-88F4-C5A00AEF81E2}"/>
              </a:ext>
            </a:extLst>
          </p:cNvPr>
          <p:cNvSpPr>
            <a:spLocks noGrp="1"/>
          </p:cNvSpPr>
          <p:nvPr>
            <p:ph type="title"/>
          </p:nvPr>
        </p:nvSpPr>
        <p:spPr>
          <a:xfrm>
            <a:off x="7180162" y="373225"/>
            <a:ext cx="4757195" cy="8820735"/>
          </a:xfrm>
        </p:spPr>
        <p:txBody>
          <a:bodyPr>
            <a:normAutofit fontScale="90000"/>
          </a:bodyPr>
          <a:lstStyle/>
          <a:p>
            <a:r>
              <a:rPr lang="en-US" sz="4900" dirty="0"/>
              <a:t>TENNESSEE COUNTY ATTORNEY ASSOCIATION SPRING CONFERENCE</a:t>
            </a:r>
            <a:br>
              <a:rPr lang="en-US" sz="4900" dirty="0"/>
            </a:br>
            <a:br>
              <a:rPr lang="en-US" dirty="0"/>
            </a:br>
            <a:r>
              <a:rPr lang="en-US" sz="2200" i="1" dirty="0"/>
              <a:t>Presented by Laura Chastain</a:t>
            </a:r>
            <a:br>
              <a:rPr lang="en-US" sz="2200" i="1" dirty="0"/>
            </a:br>
            <a:r>
              <a:rPr lang="en-US" sz="2200" i="1" dirty="0"/>
              <a:t>Ethics Counsel</a:t>
            </a:r>
            <a:br>
              <a:rPr lang="en-US" sz="2200" i="1" dirty="0"/>
            </a:br>
            <a:r>
              <a:rPr lang="en-US" sz="2200" i="1" dirty="0"/>
              <a:t>Board of Professional Responsibility</a:t>
            </a:r>
            <a:br>
              <a:rPr lang="en-US" sz="2200" i="1" dirty="0"/>
            </a:br>
            <a:r>
              <a:rPr lang="en-US" sz="2200" i="1" dirty="0"/>
              <a:t>April 29, 2022</a:t>
            </a:r>
            <a:br>
              <a:rPr lang="en-US" sz="2200" i="1" dirty="0"/>
            </a:br>
            <a:br>
              <a:rPr lang="en-US" dirty="0"/>
            </a:br>
            <a:br>
              <a:rPr lang="en-US" dirty="0"/>
            </a:br>
            <a:br>
              <a:rPr lang="en-US" dirty="0"/>
            </a:br>
            <a:br>
              <a:rPr lang="en-US" dirty="0"/>
            </a:br>
            <a:endParaRPr lang="en-US" dirty="0"/>
          </a:p>
        </p:txBody>
      </p:sp>
      <p:pic>
        <p:nvPicPr>
          <p:cNvPr id="4" name="Picture Placeholder 9" descr="city scape">
            <a:extLst>
              <a:ext uri="{FF2B5EF4-FFF2-40B4-BE49-F238E27FC236}">
                <a16:creationId xmlns:a16="http://schemas.microsoft.com/office/drawing/2014/main" id="{4223725B-07CB-4373-BA5D-FDFDDFD0637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54643" y="439838"/>
            <a:ext cx="6620719" cy="6308203"/>
          </a:xfrm>
          <a:prstGeom prst="ellipse">
            <a:avLst/>
          </a:prstGeom>
          <a:solidFill>
            <a:schemeClr val="accent1">
              <a:lumMod val="50000"/>
            </a:schemeClr>
          </a:solidFill>
        </p:spPr>
      </p:pic>
    </p:spTree>
    <p:extLst>
      <p:ext uri="{BB962C8B-B14F-4D97-AF65-F5344CB8AC3E}">
        <p14:creationId xmlns:p14="http://schemas.microsoft.com/office/powerpoint/2010/main" val="78442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01CC-3B0D-4E07-8C02-ACABA3FCD1DD}"/>
              </a:ext>
            </a:extLst>
          </p:cNvPr>
          <p:cNvSpPr>
            <a:spLocks noGrp="1"/>
          </p:cNvSpPr>
          <p:nvPr>
            <p:ph type="title"/>
          </p:nvPr>
        </p:nvSpPr>
        <p:spPr/>
        <p:txBody>
          <a:bodyPr/>
          <a:lstStyle/>
          <a:p>
            <a:pPr algn="ctr"/>
            <a:r>
              <a:rPr lang="en-US" dirty="0"/>
              <a:t>SCOPE OF REPRESENTATION</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98FBB962-BF82-496A-86A1-535B673D199B}"/>
              </a:ext>
            </a:extLst>
          </p:cNvPr>
          <p:cNvSpPr>
            <a:spLocks noGrp="1"/>
          </p:cNvSpPr>
          <p:nvPr>
            <p:ph idx="1"/>
          </p:nvPr>
        </p:nvSpPr>
        <p:spPr/>
        <p:txBody>
          <a:bodyPr/>
          <a:lstStyle/>
          <a:p>
            <a:r>
              <a:rPr lang="en-US" dirty="0"/>
              <a:t>FOR MOST COUNTY ATTORNEYS, THE SCOPE OF REPRESENTATION IS SET OUT IN THE COUNTY CHARTER.</a:t>
            </a:r>
          </a:p>
        </p:txBody>
      </p:sp>
      <p:sp>
        <p:nvSpPr>
          <p:cNvPr id="4" name="Text Placeholder 3">
            <a:extLst>
              <a:ext uri="{FF2B5EF4-FFF2-40B4-BE49-F238E27FC236}">
                <a16:creationId xmlns:a16="http://schemas.microsoft.com/office/drawing/2014/main" id="{C8ED1D67-3829-43C1-9E08-54CA1B108BE5}"/>
              </a:ext>
            </a:extLst>
          </p:cNvPr>
          <p:cNvSpPr>
            <a:spLocks noGrp="1"/>
          </p:cNvSpPr>
          <p:nvPr>
            <p:ph type="body" sz="half" idx="2"/>
          </p:nvPr>
        </p:nvSpPr>
        <p:spPr/>
        <p:txBody>
          <a:bodyPr/>
          <a:lstStyle/>
          <a:p>
            <a:endParaRPr lang="en-US" dirty="0"/>
          </a:p>
        </p:txBody>
      </p:sp>
      <p:pic>
        <p:nvPicPr>
          <p:cNvPr id="6" name="Picture 5" descr="Graphical user interface&#10;&#10;Description automatically generated">
            <a:extLst>
              <a:ext uri="{FF2B5EF4-FFF2-40B4-BE49-F238E27FC236}">
                <a16:creationId xmlns:a16="http://schemas.microsoft.com/office/drawing/2014/main" id="{69649718-458D-4105-B254-8956AFA7AB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3587" y="2453951"/>
            <a:ext cx="4499914" cy="3684793"/>
          </a:xfrm>
          <a:prstGeom prst="rect">
            <a:avLst/>
          </a:prstGeom>
        </p:spPr>
      </p:pic>
    </p:spTree>
    <p:extLst>
      <p:ext uri="{BB962C8B-B14F-4D97-AF65-F5344CB8AC3E}">
        <p14:creationId xmlns:p14="http://schemas.microsoft.com/office/powerpoint/2010/main" val="139965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4C64E-94F1-4397-B4A1-A5070568119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sp>
        <p:nvSpPr>
          <p:cNvPr id="4" name="Title 3">
            <a:extLst>
              <a:ext uri="{FF2B5EF4-FFF2-40B4-BE49-F238E27FC236}">
                <a16:creationId xmlns:a16="http://schemas.microsoft.com/office/drawing/2014/main" id="{436A133A-1BA5-444B-9585-B68FF57144B8}"/>
              </a:ext>
            </a:extLst>
          </p:cNvPr>
          <p:cNvSpPr>
            <a:spLocks noGrp="1"/>
          </p:cNvSpPr>
          <p:nvPr>
            <p:ph type="title"/>
          </p:nvPr>
        </p:nvSpPr>
        <p:spPr>
          <a:xfrm>
            <a:off x="104172" y="854562"/>
            <a:ext cx="4667853" cy="5823268"/>
          </a:xfrm>
        </p:spPr>
        <p:txBody>
          <a:bodyPr anchor="b">
            <a:normAutofit fontScale="90000"/>
          </a:bodyPr>
          <a:lstStyle/>
          <a:p>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br>
              <a:rPr lang="en-US" sz="2200" dirty="0"/>
            </a:br>
            <a:r>
              <a:rPr lang="en-US" sz="3600" dirty="0"/>
              <a:t>THE FIRST QUESTION TO ASK WHEN TRYING TO DECIDE IF YOU HAVE A CONFLICT IS:  </a:t>
            </a:r>
            <a:br>
              <a:rPr lang="en-US" sz="3600" dirty="0"/>
            </a:br>
            <a:r>
              <a:rPr lang="en-US" sz="3600" i="1" dirty="0"/>
              <a:t>WHO IS MY CLIENT ?</a:t>
            </a:r>
            <a:br>
              <a:rPr lang="en-US" sz="36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br>
              <a:rPr lang="en-US" sz="2200" i="1" dirty="0"/>
            </a:br>
            <a:endParaRPr lang="en-US" sz="2200" i="1" dirty="0"/>
          </a:p>
        </p:txBody>
      </p:sp>
      <p:sp>
        <p:nvSpPr>
          <p:cNvPr id="10" name="Text Placeholder 3">
            <a:extLst>
              <a:ext uri="{FF2B5EF4-FFF2-40B4-BE49-F238E27FC236}">
                <a16:creationId xmlns:a16="http://schemas.microsoft.com/office/drawing/2014/main" id="{6010E522-2B13-3055-544B-25E195E92805}"/>
              </a:ext>
            </a:extLst>
          </p:cNvPr>
          <p:cNvSpPr>
            <a:spLocks noGrp="1"/>
          </p:cNvSpPr>
          <p:nvPr>
            <p:ph type="body" sz="half" idx="2"/>
          </p:nvPr>
        </p:nvSpPr>
        <p:spPr>
          <a:xfrm>
            <a:off x="839788" y="5823268"/>
            <a:ext cx="3932237" cy="45719"/>
          </a:xfrm>
        </p:spPr>
        <p:txBody>
          <a:bodyPr>
            <a:normAutofit fontScale="25000" lnSpcReduction="20000"/>
          </a:bodyPr>
          <a:lstStyle/>
          <a:p>
            <a:endParaRPr lang="en-US" dirty="0"/>
          </a:p>
        </p:txBody>
      </p:sp>
      <p:graphicFrame>
        <p:nvGraphicFramePr>
          <p:cNvPr id="6" name="Content Placeholder 2">
            <a:extLst>
              <a:ext uri="{FF2B5EF4-FFF2-40B4-BE49-F238E27FC236}">
                <a16:creationId xmlns:a16="http://schemas.microsoft.com/office/drawing/2014/main" id="{E8125009-3666-7B31-7E55-EE76CF87988A}"/>
              </a:ext>
            </a:extLst>
          </p:cNvPr>
          <p:cNvGraphicFramePr>
            <a:graphicFrameLocks noGrp="1"/>
          </p:cNvGraphicFramePr>
          <p:nvPr>
            <p:ph idx="1"/>
            <p:extLst>
              <p:ext uri="{D42A27DB-BD31-4B8C-83A1-F6EECF244321}">
                <p14:modId xmlns:p14="http://schemas.microsoft.com/office/powerpoint/2010/main" val="3240172473"/>
              </p:ext>
            </p:extLst>
          </p:nvPr>
        </p:nvGraphicFramePr>
        <p:xfrm>
          <a:off x="5183188" y="457201"/>
          <a:ext cx="6172200"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91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6A66-33BC-4E14-8BDB-35FB48F83BB5}"/>
              </a:ext>
            </a:extLst>
          </p:cNvPr>
          <p:cNvSpPr>
            <a:spLocks noGrp="1"/>
          </p:cNvSpPr>
          <p:nvPr>
            <p:ph type="title"/>
          </p:nvPr>
        </p:nvSpPr>
        <p:spPr>
          <a:xfrm>
            <a:off x="775054" y="130630"/>
            <a:ext cx="10325000" cy="4954554"/>
          </a:xfrm>
        </p:spPr>
        <p:txBody>
          <a:bodyPr>
            <a:normAutofit fontScale="90000"/>
          </a:bodyPr>
          <a:lstStyle/>
          <a:p>
            <a:r>
              <a:rPr lang="en-US" dirty="0"/>
              <a:t>“THE IDENTITY OF THE CLIENT IS A CRITICAL THRESHOLD ISSUE, SINCE, AS A CORE PROFESSIONAL PRINCIPLE, THE LAWYER’S PROFESSIONAL DUTIES TO SAFEGUARD HIS OR HER CLIENT’S CONFIDENCES AND TO AVOID CONFLICTS OF INTEREST ARE OWED ONLY TO CLIENTS.”</a:t>
            </a:r>
          </a:p>
        </p:txBody>
      </p:sp>
      <p:sp>
        <p:nvSpPr>
          <p:cNvPr id="3" name="Content Placeholder 2">
            <a:extLst>
              <a:ext uri="{FF2B5EF4-FFF2-40B4-BE49-F238E27FC236}">
                <a16:creationId xmlns:a16="http://schemas.microsoft.com/office/drawing/2014/main" id="{F463032B-2282-4C4C-AA97-CCAB50CA65F3}"/>
              </a:ext>
            </a:extLst>
          </p:cNvPr>
          <p:cNvSpPr>
            <a:spLocks noGrp="1"/>
          </p:cNvSpPr>
          <p:nvPr>
            <p:ph idx="1"/>
          </p:nvPr>
        </p:nvSpPr>
        <p:spPr>
          <a:xfrm>
            <a:off x="691079" y="5822302"/>
            <a:ext cx="10325000" cy="838044"/>
          </a:xfrm>
        </p:spPr>
        <p:txBody>
          <a:bodyPr/>
          <a:lstStyle/>
          <a:p>
            <a:r>
              <a:rPr lang="en-US" i="1" dirty="0"/>
              <a:t>Richard C. Solomon, Wearing Many Hats:  Confidentiality and Conflicts of Interest Issue for the California Public Lawyer, 25 Sw. U.L. REV. 265, 270 (1996)</a:t>
            </a:r>
          </a:p>
        </p:txBody>
      </p:sp>
    </p:spTree>
    <p:extLst>
      <p:ext uri="{BB962C8B-B14F-4D97-AF65-F5344CB8AC3E}">
        <p14:creationId xmlns:p14="http://schemas.microsoft.com/office/powerpoint/2010/main" val="210541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02B0-F324-4958-B63B-D6B2116CDA2C}"/>
              </a:ext>
            </a:extLst>
          </p:cNvPr>
          <p:cNvSpPr>
            <a:spLocks noGrp="1"/>
          </p:cNvSpPr>
          <p:nvPr>
            <p:ph type="title"/>
          </p:nvPr>
        </p:nvSpPr>
        <p:spPr>
          <a:xfrm>
            <a:off x="691079" y="149290"/>
            <a:ext cx="10325000" cy="4152121"/>
          </a:xfrm>
        </p:spPr>
        <p:txBody>
          <a:bodyPr>
            <a:normAutofit fontScale="90000"/>
          </a:bodyPr>
          <a:lstStyle/>
          <a:p>
            <a:r>
              <a:rPr lang="en-US" dirty="0"/>
              <a:t>“INDEED, THE ABA’S MODEL RULES OF PROFESSIONAL CONDUCT FOR LAWYERS RECOGNIZE THAT, IN THE GOVERNMENT CONTEXT, CLIENT IDENTIFICATION AND THE RESULTING OBLIGATIONS CAN BE QUITE DIFFICULT TO GAUGE.”</a:t>
            </a:r>
          </a:p>
        </p:txBody>
      </p:sp>
      <p:sp>
        <p:nvSpPr>
          <p:cNvPr id="3" name="Content Placeholder 2">
            <a:extLst>
              <a:ext uri="{FF2B5EF4-FFF2-40B4-BE49-F238E27FC236}">
                <a16:creationId xmlns:a16="http://schemas.microsoft.com/office/drawing/2014/main" id="{D23CB8EA-ACD0-4F43-AB7D-0D8F314052DD}"/>
              </a:ext>
            </a:extLst>
          </p:cNvPr>
          <p:cNvSpPr>
            <a:spLocks noGrp="1"/>
          </p:cNvSpPr>
          <p:nvPr>
            <p:ph idx="1"/>
          </p:nvPr>
        </p:nvSpPr>
        <p:spPr>
          <a:xfrm>
            <a:off x="691079" y="5458408"/>
            <a:ext cx="10325000" cy="1399591"/>
          </a:xfrm>
        </p:spPr>
        <p:txBody>
          <a:bodyPr/>
          <a:lstStyle/>
          <a:p>
            <a:r>
              <a:rPr lang="en-US" i="1" dirty="0"/>
              <a:t>ABA MODEL RULE 1.13 ORGANIZATION AS A CLIENT</a:t>
            </a:r>
            <a:r>
              <a:rPr lang="en-US" dirty="0"/>
              <a:t>.</a:t>
            </a:r>
          </a:p>
          <a:p>
            <a:r>
              <a:rPr lang="en-US" i="1" dirty="0"/>
              <a:t>Some Ethical Conundrums for City and County Attorneys</a:t>
            </a:r>
            <a:r>
              <a:rPr lang="en-US" dirty="0"/>
              <a:t>, Charles W. Thompson, Jr.  Executive Director/General Counsel International Municipal Lawyers Association.</a:t>
            </a:r>
          </a:p>
          <a:p>
            <a:endParaRPr lang="en-US" dirty="0"/>
          </a:p>
        </p:txBody>
      </p:sp>
    </p:spTree>
    <p:extLst>
      <p:ext uri="{BB962C8B-B14F-4D97-AF65-F5344CB8AC3E}">
        <p14:creationId xmlns:p14="http://schemas.microsoft.com/office/powerpoint/2010/main" val="294155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useBgFill="1">
        <p:nvSpPr>
          <p:cNvPr id="10" name="Freeform: Shape 9">
            <a:extLst>
              <a:ext uri="{FF2B5EF4-FFF2-40B4-BE49-F238E27FC236}">
                <a16:creationId xmlns:a16="http://schemas.microsoft.com/office/drawing/2014/main" id="{A522AC37-2BE3-4ECF-A007-1DE6CB354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94387" y="266591"/>
            <a:ext cx="6857996" cy="6324809"/>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56AD88-D132-441B-89F0-1D3973F9594C}"/>
              </a:ext>
            </a:extLst>
          </p:cNvPr>
          <p:cNvSpPr>
            <a:spLocks noGrp="1"/>
          </p:cNvSpPr>
          <p:nvPr>
            <p:ph type="title"/>
          </p:nvPr>
        </p:nvSpPr>
        <p:spPr>
          <a:xfrm>
            <a:off x="691079" y="725951"/>
            <a:ext cx="4923187" cy="5417452"/>
          </a:xfrm>
        </p:spPr>
        <p:txBody>
          <a:bodyPr anchor="ctr">
            <a:normAutofit/>
          </a:bodyPr>
          <a:lstStyle/>
          <a:p>
            <a:pPr>
              <a:lnSpc>
                <a:spcPct val="90000"/>
              </a:lnSpc>
            </a:pPr>
            <a:r>
              <a:rPr lang="en-US" dirty="0"/>
              <a:t>RPC 1.13 ORGANIZATIONAL CLIENTS</a:t>
            </a:r>
            <a:br>
              <a:rPr lang="en-US" dirty="0"/>
            </a:br>
            <a:r>
              <a:rPr lang="en-US" dirty="0"/>
              <a:t>SETS FORTH GUIDANCE FOR REPRESENTATION OF THE COUNTY/ENTITY.</a:t>
            </a:r>
          </a:p>
        </p:txBody>
      </p:sp>
      <p:sp>
        <p:nvSpPr>
          <p:cNvPr id="3" name="Content Placeholder 2">
            <a:extLst>
              <a:ext uri="{FF2B5EF4-FFF2-40B4-BE49-F238E27FC236}">
                <a16:creationId xmlns:a16="http://schemas.microsoft.com/office/drawing/2014/main" id="{DA26B8A6-0145-4A6D-B168-C7D26E4400C4}"/>
              </a:ext>
            </a:extLst>
          </p:cNvPr>
          <p:cNvSpPr>
            <a:spLocks noGrp="1"/>
          </p:cNvSpPr>
          <p:nvPr>
            <p:ph idx="1"/>
          </p:nvPr>
        </p:nvSpPr>
        <p:spPr>
          <a:xfrm>
            <a:off x="7086745" y="713048"/>
            <a:ext cx="4414176" cy="5449532"/>
          </a:xfrm>
          <a:ln>
            <a:solidFill>
              <a:schemeClr val="accent1">
                <a:lumMod val="50000"/>
              </a:schemeClr>
            </a:solidFill>
          </a:ln>
          <a:effectLst>
            <a:glow rad="63500">
              <a:schemeClr val="accent1">
                <a:satMod val="175000"/>
                <a:alpha val="40000"/>
              </a:schemeClr>
            </a:glow>
          </a:effectLst>
        </p:spPr>
        <p:txBody>
          <a:bodyPr anchor="ctr">
            <a:normAutofit/>
          </a:bodyPr>
          <a:lstStyle/>
          <a:p>
            <a:r>
              <a:rPr lang="en-US" sz="3200" dirty="0"/>
              <a:t>“A LAWYER EMPLOYED OR RETAINED BY AN ORGANIZATION REPRESENTS THE ORGANIZATION ACTING THROUGH ITS DULY AUTHORIZED CONSTITUENTS.”</a:t>
            </a:r>
          </a:p>
        </p:txBody>
      </p:sp>
    </p:spTree>
    <p:extLst>
      <p:ext uri="{BB962C8B-B14F-4D97-AF65-F5344CB8AC3E}">
        <p14:creationId xmlns:p14="http://schemas.microsoft.com/office/powerpoint/2010/main" val="86128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02DA-E0B9-4A4A-AA43-7539B6B208E7}"/>
              </a:ext>
            </a:extLst>
          </p:cNvPr>
          <p:cNvSpPr>
            <a:spLocks noGrp="1"/>
          </p:cNvSpPr>
          <p:nvPr>
            <p:ph type="title"/>
          </p:nvPr>
        </p:nvSpPr>
        <p:spPr/>
        <p:txBody>
          <a:bodyPr/>
          <a:lstStyle/>
          <a:p>
            <a:r>
              <a:rPr lang="en-US"/>
              <a:t>RPC 1.7(a)  CONFLICT OF INTEREST CURRENT CLIENTS</a:t>
            </a:r>
            <a:endParaRPr lang="en-US" dirty="0"/>
          </a:p>
        </p:txBody>
      </p:sp>
      <p:sp>
        <p:nvSpPr>
          <p:cNvPr id="3" name="Content Placeholder 2">
            <a:extLst>
              <a:ext uri="{FF2B5EF4-FFF2-40B4-BE49-F238E27FC236}">
                <a16:creationId xmlns:a16="http://schemas.microsoft.com/office/drawing/2014/main" id="{09658530-AAF9-418B-8D3A-965F2382C690}"/>
              </a:ext>
            </a:extLst>
          </p:cNvPr>
          <p:cNvSpPr>
            <a:spLocks noGrp="1"/>
          </p:cNvSpPr>
          <p:nvPr>
            <p:ph idx="1"/>
          </p:nvPr>
        </p:nvSpPr>
        <p:spPr>
          <a:xfrm>
            <a:off x="186612" y="2168414"/>
            <a:ext cx="11737910" cy="4689586"/>
          </a:xfrm>
        </p:spPr>
        <p:txBody>
          <a:bodyPr>
            <a:normAutofit/>
          </a:bodyPr>
          <a:lstStyle/>
          <a:p>
            <a:r>
              <a:rPr lang="en-US" dirty="0"/>
              <a:t>“</a:t>
            </a:r>
            <a:r>
              <a:rPr lang="en-US" sz="2400" dirty="0"/>
              <a:t>EXCEPT AS PROVIDED IN PARAGRAPH (b), A LAWYER SHALL NOT REPRESENT A CLIENT IF THE REPRESENTATION INVOLVES A CONCURRENT CONFLICT OF INTEREST.  A CONCURRENT CONFLICT OF INTEREST EXISTS IF:</a:t>
            </a:r>
          </a:p>
          <a:p>
            <a:r>
              <a:rPr lang="en-US" sz="2400" dirty="0"/>
              <a:t>(1)  THE REPRESENTATION OF ONE CLIENT WILL BE DIRECTLY ADVERSE TO ANOTHER CLIENT; OR</a:t>
            </a:r>
          </a:p>
          <a:p>
            <a:r>
              <a:rPr lang="en-US" sz="2400" dirty="0"/>
              <a:t>(2)  THERE IS A SIGNIFICANT RISK THAT THE REPRESENTATION OF ONE OR MORE CLIENTS WILL BE MATERIALLY LIMITED BY THE LAWYER’S RESPONSIBILITIES TO ANOTHER CLIENT, A FORMER CLIENT OR A THIRD PERSON OR BY A PERSONAL INTEREST OF THE LAWYER.</a:t>
            </a:r>
            <a:endParaRPr lang="en-US" dirty="0"/>
          </a:p>
        </p:txBody>
      </p:sp>
    </p:spTree>
    <p:extLst>
      <p:ext uri="{BB962C8B-B14F-4D97-AF65-F5344CB8AC3E}">
        <p14:creationId xmlns:p14="http://schemas.microsoft.com/office/powerpoint/2010/main" val="54115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6F8820-035D-4FEF-9251-D769F52DB321}"/>
              </a:ext>
            </a:extLst>
          </p:cNvPr>
          <p:cNvSpPr>
            <a:spLocks noGrp="1"/>
          </p:cNvSpPr>
          <p:nvPr>
            <p:ph type="title"/>
          </p:nvPr>
        </p:nvSpPr>
        <p:spPr>
          <a:xfrm>
            <a:off x="691078" y="164730"/>
            <a:ext cx="4534063" cy="1776666"/>
          </a:xfrm>
        </p:spPr>
        <p:txBody>
          <a:bodyPr>
            <a:normAutofit fontScale="90000"/>
          </a:bodyPr>
          <a:lstStyle/>
          <a:p>
            <a:r>
              <a:rPr lang="en-US" dirty="0"/>
              <a:t>FORMAL ETHICS OPINION 84-F-59</a:t>
            </a:r>
          </a:p>
        </p:txBody>
      </p:sp>
      <p:pic>
        <p:nvPicPr>
          <p:cNvPr id="5" name="Content Placeholder 4" descr="Graphical user interface, text&#10;&#10;Description automatically generated">
            <a:extLst>
              <a:ext uri="{FF2B5EF4-FFF2-40B4-BE49-F238E27FC236}">
                <a16:creationId xmlns:a16="http://schemas.microsoft.com/office/drawing/2014/main" id="{91AC74D4-CFF8-4D53-AF17-A3738E5CC98C}"/>
              </a:ext>
            </a:extLst>
          </p:cNvPr>
          <p:cNvPicPr>
            <a:picLocks noChangeAspect="1"/>
          </p:cNvPicPr>
          <p:nvPr/>
        </p:nvPicPr>
        <p:blipFill>
          <a:blip r:embed="rId2"/>
          <a:stretch>
            <a:fillRect/>
          </a:stretch>
        </p:blipFill>
        <p:spPr>
          <a:xfrm>
            <a:off x="4922258" y="81024"/>
            <a:ext cx="7286353" cy="6690166"/>
          </a:xfrm>
          <a:prstGeom prst="rect">
            <a:avLst/>
          </a:prstGeom>
        </p:spPr>
      </p:pic>
      <p:pic>
        <p:nvPicPr>
          <p:cNvPr id="13" name="Content Placeholder 12" descr="A picture containing graphical user interface&#10;&#10;Description automatically generated">
            <a:extLst>
              <a:ext uri="{FF2B5EF4-FFF2-40B4-BE49-F238E27FC236}">
                <a16:creationId xmlns:a16="http://schemas.microsoft.com/office/drawing/2014/main" id="{5EAD9CF2-6992-4CA4-A9FA-C3D42EB5398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92529" y="2343239"/>
            <a:ext cx="4933582" cy="4518643"/>
          </a:xfrm>
        </p:spPr>
      </p:pic>
    </p:spTree>
    <p:extLst>
      <p:ext uri="{BB962C8B-B14F-4D97-AF65-F5344CB8AC3E}">
        <p14:creationId xmlns:p14="http://schemas.microsoft.com/office/powerpoint/2010/main" val="312970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D10AE-41A9-470B-865B-52C00CD0C33C}"/>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17</a:t>
            </a:fld>
            <a:endParaRPr lang="en-US" noProof="0"/>
          </a:p>
        </p:txBody>
      </p:sp>
      <p:sp>
        <p:nvSpPr>
          <p:cNvPr id="4" name="Title 3">
            <a:extLst>
              <a:ext uri="{FF2B5EF4-FFF2-40B4-BE49-F238E27FC236}">
                <a16:creationId xmlns:a16="http://schemas.microsoft.com/office/drawing/2014/main" id="{42C868FB-2A0E-444B-9C2F-3B8AC7C16456}"/>
              </a:ext>
            </a:extLst>
          </p:cNvPr>
          <p:cNvSpPr>
            <a:spLocks noGrp="1"/>
          </p:cNvSpPr>
          <p:nvPr>
            <p:ph type="title"/>
          </p:nvPr>
        </p:nvSpPr>
        <p:spPr>
          <a:xfrm>
            <a:off x="65314" y="1"/>
            <a:ext cx="4706711" cy="6759614"/>
          </a:xfrm>
          <a:solidFill>
            <a:schemeClr val="accent1">
              <a:lumMod val="75000"/>
            </a:schemeClr>
          </a:solidFill>
        </p:spPr>
        <p:txBody>
          <a:bodyPr anchor="b">
            <a:normAutofit/>
          </a:bodyPr>
          <a:lstStyle/>
          <a:p>
            <a:r>
              <a:rPr lang="en-US" sz="3600" b="1" dirty="0">
                <a:solidFill>
                  <a:schemeClr val="bg1"/>
                </a:solidFill>
              </a:rPr>
              <a:t>HOW DO YOU RESOLVE THE QUESTION OF  WHETHER YOU HAVE A CONFLICT OF INTEREST ?</a:t>
            </a:r>
            <a:br>
              <a:rPr lang="en-US" sz="3600" b="1" dirty="0">
                <a:solidFill>
                  <a:schemeClr val="bg1"/>
                </a:solidFill>
              </a:rPr>
            </a:br>
            <a:br>
              <a:rPr lang="en-US" sz="2700" b="1" dirty="0"/>
            </a:br>
            <a:br>
              <a:rPr lang="en-US" sz="2700" b="1" dirty="0"/>
            </a:br>
            <a:br>
              <a:rPr lang="en-US" sz="2700" b="1" dirty="0"/>
            </a:br>
            <a:br>
              <a:rPr lang="en-US" sz="2700" b="1" dirty="0"/>
            </a:br>
            <a:br>
              <a:rPr lang="en-US" sz="2700" b="1" dirty="0"/>
            </a:br>
            <a:br>
              <a:rPr lang="en-US" sz="2700" b="1" dirty="0"/>
            </a:br>
            <a:br>
              <a:rPr lang="en-US" sz="2700" b="1" dirty="0"/>
            </a:br>
            <a:br>
              <a:rPr lang="en-US" sz="2700" b="1" dirty="0"/>
            </a:br>
            <a:endParaRPr lang="en-US" sz="2700" dirty="0"/>
          </a:p>
        </p:txBody>
      </p:sp>
      <p:sp>
        <p:nvSpPr>
          <p:cNvPr id="9" name="Text Placeholder 3">
            <a:extLst>
              <a:ext uri="{FF2B5EF4-FFF2-40B4-BE49-F238E27FC236}">
                <a16:creationId xmlns:a16="http://schemas.microsoft.com/office/drawing/2014/main" id="{F0B5CDED-0D27-B0CB-6BB8-3F4DAF959D59}"/>
              </a:ext>
            </a:extLst>
          </p:cNvPr>
          <p:cNvSpPr>
            <a:spLocks noGrp="1"/>
          </p:cNvSpPr>
          <p:nvPr>
            <p:ph type="body" sz="half" idx="2"/>
          </p:nvPr>
        </p:nvSpPr>
        <p:spPr>
          <a:xfrm flipV="1">
            <a:off x="0" y="6759614"/>
            <a:ext cx="4772025" cy="98386"/>
          </a:xfrm>
        </p:spPr>
        <p:txBody>
          <a:bodyPr>
            <a:normAutofit fontScale="25000" lnSpcReduction="20000"/>
          </a:bodyPr>
          <a:lstStyle/>
          <a:p>
            <a:endParaRPr lang="en-US" dirty="0"/>
          </a:p>
        </p:txBody>
      </p:sp>
      <p:sp>
        <p:nvSpPr>
          <p:cNvPr id="3" name="Content Placeholder 2">
            <a:extLst>
              <a:ext uri="{FF2B5EF4-FFF2-40B4-BE49-F238E27FC236}">
                <a16:creationId xmlns:a16="http://schemas.microsoft.com/office/drawing/2014/main" id="{4DA909D1-C601-4900-B951-923F168A1431}"/>
              </a:ext>
            </a:extLst>
          </p:cNvPr>
          <p:cNvSpPr>
            <a:spLocks noGrp="1"/>
          </p:cNvSpPr>
          <p:nvPr>
            <p:ph idx="1"/>
          </p:nvPr>
        </p:nvSpPr>
        <p:spPr>
          <a:xfrm>
            <a:off x="5183188" y="457201"/>
            <a:ext cx="6172200" cy="5403850"/>
          </a:xfrm>
        </p:spPr>
        <p:txBody>
          <a:bodyPr>
            <a:normAutofit/>
          </a:bodyPr>
          <a:lstStyle/>
          <a:p>
            <a:r>
              <a:rPr lang="en-US" sz="2700"/>
              <a:t>1.  Clearly identify the client or clients;</a:t>
            </a:r>
          </a:p>
          <a:p>
            <a:r>
              <a:rPr lang="en-US" sz="2700"/>
              <a:t>2.  determine whether a conflict of interest exists;</a:t>
            </a:r>
          </a:p>
          <a:p>
            <a:r>
              <a:rPr lang="en-US" sz="2700"/>
              <a:t>3.  decide whether the representation may be undertaken despite the existence of a conflict, i.e.  whether the conflict is </a:t>
            </a:r>
            <a:r>
              <a:rPr lang="en-US" sz="2700" err="1"/>
              <a:t>consentable</a:t>
            </a:r>
            <a:r>
              <a:rPr lang="en-US" sz="2700"/>
              <a:t>; and</a:t>
            </a:r>
          </a:p>
          <a:p>
            <a:r>
              <a:rPr lang="en-US" sz="2700"/>
              <a:t>4.  if so, consult with the clients affected under paragraph (a) and obtain their informed consent, confirmed in writing.</a:t>
            </a:r>
          </a:p>
          <a:p>
            <a:pPr marL="0" indent="0">
              <a:buNone/>
            </a:pPr>
            <a:r>
              <a:rPr lang="en-US" sz="2700" i="1"/>
              <a:t>RPC 1.7 Comment [2] </a:t>
            </a:r>
          </a:p>
        </p:txBody>
      </p:sp>
    </p:spTree>
    <p:extLst>
      <p:ext uri="{BB962C8B-B14F-4D97-AF65-F5344CB8AC3E}">
        <p14:creationId xmlns:p14="http://schemas.microsoft.com/office/powerpoint/2010/main" val="128768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C2650-35A8-4834-A89E-CB4ECC163B40}"/>
              </a:ext>
            </a:extLst>
          </p:cNvPr>
          <p:cNvSpPr>
            <a:spLocks noGrp="1"/>
          </p:cNvSpPr>
          <p:nvPr>
            <p:ph type="sldNum" sz="quarter" idx="12"/>
          </p:nvPr>
        </p:nvSpPr>
        <p:spPr/>
        <p:txBody>
          <a:bodyPr/>
          <a:lstStyle/>
          <a:p>
            <a:fld id="{9EC71654-96A5-4280-94F3-931C61A9F92C}" type="slidenum">
              <a:rPr lang="en-US" noProof="0" smtClean="0"/>
              <a:pPr/>
              <a:t>18</a:t>
            </a:fld>
            <a:endParaRPr lang="en-US" noProof="0" dirty="0"/>
          </a:p>
        </p:txBody>
      </p:sp>
      <p:sp>
        <p:nvSpPr>
          <p:cNvPr id="3" name="Content Placeholder 2">
            <a:extLst>
              <a:ext uri="{FF2B5EF4-FFF2-40B4-BE49-F238E27FC236}">
                <a16:creationId xmlns:a16="http://schemas.microsoft.com/office/drawing/2014/main" id="{F2E2ECFA-42A5-463F-B526-FF8C7FC81490}"/>
              </a:ext>
            </a:extLst>
          </p:cNvPr>
          <p:cNvSpPr>
            <a:spLocks noGrp="1"/>
          </p:cNvSpPr>
          <p:nvPr>
            <p:ph idx="1"/>
          </p:nvPr>
        </p:nvSpPr>
        <p:spPr>
          <a:xfrm>
            <a:off x="515938" y="1166958"/>
            <a:ext cx="10837862" cy="5691042"/>
          </a:xfrm>
        </p:spPr>
        <p:txBody>
          <a:bodyPr>
            <a:noAutofit/>
          </a:bodyPr>
          <a:lstStyle/>
          <a:p>
            <a:r>
              <a:rPr lang="en-US" sz="3200" i="1" dirty="0"/>
              <a:t>COMMENT [2] TO RPC 1.7 STATES</a:t>
            </a:r>
            <a:r>
              <a:rPr lang="en-US" sz="3200" dirty="0"/>
              <a:t>:</a:t>
            </a:r>
          </a:p>
          <a:p>
            <a:r>
              <a:rPr lang="en-US" sz="3200" dirty="0"/>
              <a:t>“Resolution of a conflict of interest problem under this Rule requires the lawyer to:  1) clearly identify the client or clients;  2) determine whether a conflict of interest exists;  3) decide whether the representation may be undertaken despite the existence of a conflict, i.e. whether the conflict is </a:t>
            </a:r>
            <a:r>
              <a:rPr lang="en-US" sz="3200" dirty="0" err="1"/>
              <a:t>consentable</a:t>
            </a:r>
            <a:r>
              <a:rPr lang="en-US" sz="3200" dirty="0"/>
              <a:t>; and 4) if so, consult with the clients affected under paragraph (a) and obtain their informed consent, confirmed in writing.  The clients affected under paragraph (a) include both of the clients referred to in paragraph (a)(1) and the one or more clients whose representation might be materially limited under paragraph (a)(2).</a:t>
            </a:r>
          </a:p>
        </p:txBody>
      </p:sp>
      <p:sp>
        <p:nvSpPr>
          <p:cNvPr id="4" name="Title 3">
            <a:extLst>
              <a:ext uri="{FF2B5EF4-FFF2-40B4-BE49-F238E27FC236}">
                <a16:creationId xmlns:a16="http://schemas.microsoft.com/office/drawing/2014/main" id="{204E9F2C-BCC9-407E-ABA3-63EBB4FED0F0}"/>
              </a:ext>
            </a:extLst>
          </p:cNvPr>
          <p:cNvSpPr>
            <a:spLocks noGrp="1"/>
          </p:cNvSpPr>
          <p:nvPr>
            <p:ph type="title"/>
          </p:nvPr>
        </p:nvSpPr>
        <p:spPr/>
        <p:txBody>
          <a:bodyPr/>
          <a:lstStyle/>
          <a:p>
            <a:r>
              <a:rPr lang="en-US" dirty="0"/>
              <a:t>RESOLUTION OF A CONFLICT OF INTEREST</a:t>
            </a:r>
          </a:p>
        </p:txBody>
      </p:sp>
    </p:spTree>
    <p:extLst>
      <p:ext uri="{BB962C8B-B14F-4D97-AF65-F5344CB8AC3E}">
        <p14:creationId xmlns:p14="http://schemas.microsoft.com/office/powerpoint/2010/main" val="274097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E4B4A3-A555-4B5A-9EFB-2E95EE8E8930}"/>
              </a:ext>
            </a:extLst>
          </p:cNvPr>
          <p:cNvSpPr>
            <a:spLocks noGrp="1"/>
          </p:cNvSpPr>
          <p:nvPr>
            <p:ph type="title"/>
          </p:nvPr>
        </p:nvSpPr>
        <p:spPr>
          <a:xfrm>
            <a:off x="172861" y="170165"/>
            <a:ext cx="4949065" cy="6519221"/>
          </a:xfrm>
          <a:solidFill>
            <a:schemeClr val="accent1">
              <a:lumMod val="50000"/>
            </a:schemeClr>
          </a:solidFill>
        </p:spPr>
        <p:txBody>
          <a:bodyPr>
            <a:normAutofit/>
          </a:bodyPr>
          <a:lstStyle/>
          <a:p>
            <a:r>
              <a:rPr lang="en-US" dirty="0">
                <a:solidFill>
                  <a:schemeClr val="bg1"/>
                </a:solidFill>
              </a:rPr>
              <a:t>CAN A MUNICIPALITY GIVE INFORMED CONSENT ? </a:t>
            </a:r>
            <a:br>
              <a:rPr lang="en-US" dirty="0">
                <a:solidFill>
                  <a:schemeClr val="bg1"/>
                </a:solidFill>
              </a:rPr>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7C63B34-08F2-404A-BE69-58EF1D9A4B66}"/>
              </a:ext>
            </a:extLst>
          </p:cNvPr>
          <p:cNvSpPr>
            <a:spLocks noGrp="1"/>
          </p:cNvSpPr>
          <p:nvPr>
            <p:ph idx="1"/>
          </p:nvPr>
        </p:nvSpPr>
        <p:spPr>
          <a:xfrm>
            <a:off x="5302026" y="171716"/>
            <a:ext cx="6671565" cy="6511461"/>
          </a:xfrm>
        </p:spPr>
        <p:txBody>
          <a:bodyPr>
            <a:normAutofit/>
          </a:bodyPr>
          <a:lstStyle/>
          <a:p>
            <a:pPr>
              <a:lnSpc>
                <a:spcPct val="100000"/>
              </a:lnSpc>
            </a:pPr>
            <a:r>
              <a:rPr lang="en-US" sz="2800" dirty="0"/>
              <a:t>ALTHOUGH SOME STATES HOLD THAT A GOVERNMENTAL ENTITY CANNOT GIVE INFORMED CONSENT, TENNESSEE HOLDS THAT A “GOVERNMENT OFFICIAL OR ENTITY, LIKE ANY OTHER CLIENT, MAY WAIVE A CONFLICT OF INTEREST UNDER THIS RULE.”</a:t>
            </a:r>
          </a:p>
          <a:p>
            <a:pPr>
              <a:lnSpc>
                <a:spcPct val="100000"/>
              </a:lnSpc>
            </a:pPr>
            <a:r>
              <a:rPr lang="en-US" sz="2800" dirty="0"/>
              <a:t>Tenn. Sup. Ct. Rule 8 RPC 1.7 </a:t>
            </a:r>
            <a:r>
              <a:rPr lang="en-US" sz="2800" dirty="0" err="1"/>
              <a:t>cmt</a:t>
            </a:r>
            <a:r>
              <a:rPr lang="en-US" sz="2800" dirty="0"/>
              <a:t>. (19a).”</a:t>
            </a:r>
          </a:p>
          <a:p>
            <a:pPr>
              <a:lnSpc>
                <a:spcPct val="100000"/>
              </a:lnSpc>
            </a:pPr>
            <a:r>
              <a:rPr lang="en-US" sz="2800" dirty="0"/>
              <a:t> </a:t>
            </a:r>
            <a:r>
              <a:rPr lang="en-US" sz="2800" i="1" dirty="0"/>
              <a:t>PFIZER, INC. and Pharmacia Corp v. Reagan FARR</a:t>
            </a:r>
            <a:r>
              <a:rPr lang="en-US" sz="2800" i="1"/>
              <a:t>, Commissioner </a:t>
            </a:r>
            <a:r>
              <a:rPr lang="en-US" sz="2800" i="1" dirty="0"/>
              <a:t>of Revenue, State of Tennessee, 2012 WL 2370619 (Tenn. Ct. App. 2012).</a:t>
            </a:r>
          </a:p>
        </p:txBody>
      </p:sp>
    </p:spTree>
    <p:extLst>
      <p:ext uri="{BB962C8B-B14F-4D97-AF65-F5344CB8AC3E}">
        <p14:creationId xmlns:p14="http://schemas.microsoft.com/office/powerpoint/2010/main" val="391858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3B40-B99C-4693-BB81-3C3CF692E2AB}"/>
              </a:ext>
            </a:extLst>
          </p:cNvPr>
          <p:cNvSpPr>
            <a:spLocks noGrp="1"/>
          </p:cNvSpPr>
          <p:nvPr>
            <p:ph type="title"/>
          </p:nvPr>
        </p:nvSpPr>
        <p:spPr>
          <a:xfrm>
            <a:off x="492370" y="516835"/>
            <a:ext cx="3084844" cy="2103875"/>
          </a:xfrm>
        </p:spPr>
        <p:txBody>
          <a:bodyPr>
            <a:normAutofit/>
          </a:bodyPr>
          <a:lstStyle/>
          <a:p>
            <a:r>
              <a:rPr lang="en-US" sz="4000" dirty="0">
                <a:solidFill>
                  <a:srgbClr val="FFFFFF"/>
                </a:solidFill>
              </a:rPr>
              <a:t>WORKING REMOTELY</a:t>
            </a:r>
          </a:p>
        </p:txBody>
      </p:sp>
      <p:sp>
        <p:nvSpPr>
          <p:cNvPr id="20" name="Content Placeholder 8">
            <a:extLst>
              <a:ext uri="{FF2B5EF4-FFF2-40B4-BE49-F238E27FC236}">
                <a16:creationId xmlns:a16="http://schemas.microsoft.com/office/drawing/2014/main" id="{B5DE790A-01E3-43FA-9F5B-B54DC8FE957F}"/>
              </a:ext>
            </a:extLst>
          </p:cNvPr>
          <p:cNvSpPr>
            <a:spLocks noGrp="1"/>
          </p:cNvSpPr>
          <p:nvPr>
            <p:ph idx="1"/>
          </p:nvPr>
        </p:nvSpPr>
        <p:spPr>
          <a:xfrm>
            <a:off x="0" y="0"/>
            <a:ext cx="4655976" cy="6979534"/>
          </a:xfrm>
          <a:solidFill>
            <a:schemeClr val="accent1"/>
          </a:solidFill>
        </p:spPr>
        <p:txBody>
          <a:bodyPr>
            <a:normAutofit/>
          </a:bodyPr>
          <a:lstStyle/>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r>
              <a:rPr lang="en-US" sz="4000" dirty="0">
                <a:solidFill>
                  <a:srgbClr val="FFFFFF"/>
                </a:solidFill>
              </a:rPr>
              <a:t>ETHICAL ISSUES FACING COUNTY ATTORNEYS</a:t>
            </a:r>
          </a:p>
        </p:txBody>
      </p:sp>
      <p:pic>
        <p:nvPicPr>
          <p:cNvPr id="6" name="Picture 5" descr="Graphical user interface, application&#10;&#10;Description automatically generated">
            <a:extLst>
              <a:ext uri="{FF2B5EF4-FFF2-40B4-BE49-F238E27FC236}">
                <a16:creationId xmlns:a16="http://schemas.microsoft.com/office/drawing/2014/main" id="{F787FF61-0BE2-407D-882A-1B5DFDEDC8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5977" y="0"/>
            <a:ext cx="7536024" cy="6979534"/>
          </a:xfrm>
          <a:prstGeom prst="rect">
            <a:avLst/>
          </a:prstGeom>
        </p:spPr>
      </p:pic>
    </p:spTree>
    <p:extLst>
      <p:ext uri="{BB962C8B-B14F-4D97-AF65-F5344CB8AC3E}">
        <p14:creationId xmlns:p14="http://schemas.microsoft.com/office/powerpoint/2010/main" val="405616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47"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3713E054-B2E6-43B7-8C9F-55675D033CC6}"/>
              </a:ext>
            </a:extLst>
          </p:cNvPr>
          <p:cNvSpPr>
            <a:spLocks noGrp="1"/>
          </p:cNvSpPr>
          <p:nvPr>
            <p:ph type="title"/>
          </p:nvPr>
        </p:nvSpPr>
        <p:spPr>
          <a:xfrm>
            <a:off x="638219" y="-37480"/>
            <a:ext cx="5412263" cy="5436630"/>
          </a:xfrm>
        </p:spPr>
        <p:txBody>
          <a:bodyPr anchor="ctr">
            <a:normAutofit/>
          </a:bodyPr>
          <a:lstStyle/>
          <a:p>
            <a:r>
              <a:rPr lang="en-US" dirty="0"/>
              <a:t>REQUIREMENTS FOR WAIVER OF CONFLICT OR INFORMED CONSENT </a:t>
            </a:r>
            <a:br>
              <a:rPr lang="en-US" dirty="0"/>
            </a:br>
            <a:r>
              <a:rPr lang="en-US" dirty="0"/>
              <a:t>RPC 1.7(b)</a:t>
            </a:r>
          </a:p>
        </p:txBody>
      </p:sp>
      <p:graphicFrame>
        <p:nvGraphicFramePr>
          <p:cNvPr id="49" name="Content Placeholder 2">
            <a:extLst>
              <a:ext uri="{FF2B5EF4-FFF2-40B4-BE49-F238E27FC236}">
                <a16:creationId xmlns:a16="http://schemas.microsoft.com/office/drawing/2014/main" id="{D5EC4FB5-935C-4ED5-8B81-A002F24400E1}"/>
              </a:ext>
            </a:extLst>
          </p:cNvPr>
          <p:cNvGraphicFramePr>
            <a:graphicFrameLocks noGrp="1"/>
          </p:cNvGraphicFramePr>
          <p:nvPr>
            <p:ph idx="1"/>
          </p:nvPr>
        </p:nvGraphicFramePr>
        <p:xfrm>
          <a:off x="5477507" y="171732"/>
          <a:ext cx="6614966" cy="668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26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47" name="Group 46">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7D48A89A-9707-45D8-AC23-E6A4E0BBA393}"/>
              </a:ext>
            </a:extLst>
          </p:cNvPr>
          <p:cNvSpPr>
            <a:spLocks noGrp="1"/>
          </p:cNvSpPr>
          <p:nvPr>
            <p:ph type="title"/>
          </p:nvPr>
        </p:nvSpPr>
        <p:spPr>
          <a:xfrm>
            <a:off x="691078" y="722903"/>
            <a:ext cx="3930417" cy="2479772"/>
          </a:xfrm>
        </p:spPr>
        <p:txBody>
          <a:bodyPr vert="horz" lIns="91440" tIns="45720" rIns="91440" bIns="45720" rtlCol="0" anchor="b">
            <a:normAutofit/>
          </a:bodyPr>
          <a:lstStyle/>
          <a:p>
            <a:r>
              <a:rPr lang="en-US" sz="5000" dirty="0"/>
              <a:t>WHAT IS “INFORMED CONSENT” ?</a:t>
            </a:r>
          </a:p>
        </p:txBody>
      </p:sp>
      <p:pic>
        <p:nvPicPr>
          <p:cNvPr id="5" name="Content Placeholder 4" descr="A picture containing diagram&#10;&#10;Description automatically generated">
            <a:extLst>
              <a:ext uri="{FF2B5EF4-FFF2-40B4-BE49-F238E27FC236}">
                <a16:creationId xmlns:a16="http://schemas.microsoft.com/office/drawing/2014/main" id="{B9E9F2EA-55E4-4712-8D82-34077D62D03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06340" y="1629790"/>
            <a:ext cx="6382411" cy="3590106"/>
          </a:xfrm>
          <a:prstGeom prst="rect">
            <a:avLst/>
          </a:prstGeom>
        </p:spPr>
      </p:pic>
    </p:spTree>
    <p:extLst>
      <p:ext uri="{BB962C8B-B14F-4D97-AF65-F5344CB8AC3E}">
        <p14:creationId xmlns:p14="http://schemas.microsoft.com/office/powerpoint/2010/main" val="4505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B473-B8FE-4CFA-9DA1-F0ED53793F11}"/>
              </a:ext>
            </a:extLst>
          </p:cNvPr>
          <p:cNvSpPr>
            <a:spLocks noGrp="1"/>
          </p:cNvSpPr>
          <p:nvPr>
            <p:ph type="title"/>
          </p:nvPr>
        </p:nvSpPr>
        <p:spPr>
          <a:xfrm>
            <a:off x="691078" y="1255927"/>
            <a:ext cx="4076861" cy="4887475"/>
          </a:xfrm>
        </p:spPr>
        <p:txBody>
          <a:bodyPr anchor="t">
            <a:normAutofit/>
          </a:bodyPr>
          <a:lstStyle/>
          <a:p>
            <a:r>
              <a:rPr lang="en-US" sz="4100" dirty="0"/>
              <a:t>RPC 1.0(e)</a:t>
            </a:r>
            <a:br>
              <a:rPr lang="en-US" sz="4100"/>
            </a:br>
            <a:r>
              <a:rPr lang="en-US" sz="4100"/>
              <a:t>TERMINOLOGY</a:t>
            </a:r>
            <a:br>
              <a:rPr lang="en-US" sz="4100"/>
            </a:br>
            <a:r>
              <a:rPr lang="en-US" sz="4100"/>
              <a:t>“INFORMED CONSENT”</a:t>
            </a:r>
            <a:endParaRPr lang="en-US" sz="4100" dirty="0"/>
          </a:p>
        </p:txBody>
      </p:sp>
      <p:sp>
        <p:nvSpPr>
          <p:cNvPr id="3" name="Content Placeholder 2">
            <a:extLst>
              <a:ext uri="{FF2B5EF4-FFF2-40B4-BE49-F238E27FC236}">
                <a16:creationId xmlns:a16="http://schemas.microsoft.com/office/drawing/2014/main" id="{D7B5A14C-6EB2-404A-B2A7-61E0D0FFF0C3}"/>
              </a:ext>
            </a:extLst>
          </p:cNvPr>
          <p:cNvSpPr>
            <a:spLocks noGrp="1"/>
          </p:cNvSpPr>
          <p:nvPr>
            <p:ph idx="1"/>
          </p:nvPr>
        </p:nvSpPr>
        <p:spPr>
          <a:xfrm>
            <a:off x="5089836" y="343432"/>
            <a:ext cx="6411085" cy="5819147"/>
          </a:xfrm>
        </p:spPr>
        <p:txBody>
          <a:bodyPr anchor="t">
            <a:normAutofit/>
          </a:bodyPr>
          <a:lstStyle/>
          <a:p>
            <a:r>
              <a:rPr lang="en-US" sz="2800" dirty="0"/>
              <a:t>“INFORMED CONSENT” DENOTES THE AGREEMENT BY A PERSON TO A PROPOSED COURSE OF CONDUCT AFTER THE LAWYER HAS COMMUNICATED ADEQUATE INFORMATION AND EXPLANATION ABOUT THE MATERIAL RISKS OF AND REASONABLY AVAILABLE ALTERNATIVES TO THE PROPOSED COURSE OF CONDUCT.</a:t>
            </a:r>
          </a:p>
        </p:txBody>
      </p:sp>
    </p:spTree>
    <p:extLst>
      <p:ext uri="{BB962C8B-B14F-4D97-AF65-F5344CB8AC3E}">
        <p14:creationId xmlns:p14="http://schemas.microsoft.com/office/powerpoint/2010/main" val="104153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2A646E7A-A552-42C3-90E6-CA11B4071561}"/>
              </a:ext>
            </a:extLst>
          </p:cNvPr>
          <p:cNvSpPr>
            <a:spLocks noGrp="1"/>
          </p:cNvSpPr>
          <p:nvPr>
            <p:ph type="title"/>
          </p:nvPr>
        </p:nvSpPr>
        <p:spPr>
          <a:xfrm>
            <a:off x="691078" y="152554"/>
            <a:ext cx="5412263" cy="5436630"/>
          </a:xfrm>
        </p:spPr>
        <p:txBody>
          <a:bodyPr anchor="ctr">
            <a:normAutofit/>
          </a:bodyPr>
          <a:lstStyle/>
          <a:p>
            <a:r>
              <a:rPr lang="en-US" dirty="0"/>
              <a:t>WHAT SHOULD THE LAWYER CONSIDER IN OBTAINING “INFORMED CONSENT” ?</a:t>
            </a:r>
          </a:p>
        </p:txBody>
      </p:sp>
      <p:graphicFrame>
        <p:nvGraphicFramePr>
          <p:cNvPr id="5" name="Content Placeholder 2">
            <a:extLst>
              <a:ext uri="{FF2B5EF4-FFF2-40B4-BE49-F238E27FC236}">
                <a16:creationId xmlns:a16="http://schemas.microsoft.com/office/drawing/2014/main" id="{F7E59772-E1C8-4CE0-BF5D-5FF015B17669}"/>
              </a:ext>
            </a:extLst>
          </p:cNvPr>
          <p:cNvGraphicFramePr>
            <a:graphicFrameLocks noGrp="1"/>
          </p:cNvGraphicFramePr>
          <p:nvPr>
            <p:ph idx="1"/>
          </p:nvPr>
        </p:nvGraphicFramePr>
        <p:xfrm>
          <a:off x="6099108" y="714592"/>
          <a:ext cx="5900363" cy="5799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92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2A646E7A-A552-42C3-90E6-CA11B4071561}"/>
              </a:ext>
            </a:extLst>
          </p:cNvPr>
          <p:cNvSpPr>
            <a:spLocks noGrp="1"/>
          </p:cNvSpPr>
          <p:nvPr>
            <p:ph type="title"/>
          </p:nvPr>
        </p:nvSpPr>
        <p:spPr>
          <a:xfrm>
            <a:off x="691078" y="152554"/>
            <a:ext cx="5412263" cy="5436630"/>
          </a:xfrm>
        </p:spPr>
        <p:txBody>
          <a:bodyPr anchor="ctr">
            <a:normAutofit/>
          </a:bodyPr>
          <a:lstStyle/>
          <a:p>
            <a:r>
              <a:rPr lang="en-US" dirty="0"/>
              <a:t>WHAT SHOULD THE LAWYER CONSIDER IN OBTAINING “INFORMED CONSENT” ?</a:t>
            </a:r>
          </a:p>
        </p:txBody>
      </p:sp>
      <p:graphicFrame>
        <p:nvGraphicFramePr>
          <p:cNvPr id="5" name="Content Placeholder 2">
            <a:extLst>
              <a:ext uri="{FF2B5EF4-FFF2-40B4-BE49-F238E27FC236}">
                <a16:creationId xmlns:a16="http://schemas.microsoft.com/office/drawing/2014/main" id="{F7E59772-E1C8-4CE0-BF5D-5FF015B17669}"/>
              </a:ext>
            </a:extLst>
          </p:cNvPr>
          <p:cNvGraphicFramePr>
            <a:graphicFrameLocks noGrp="1"/>
          </p:cNvGraphicFramePr>
          <p:nvPr>
            <p:ph idx="1"/>
          </p:nvPr>
        </p:nvGraphicFramePr>
        <p:xfrm>
          <a:off x="6070067" y="695421"/>
          <a:ext cx="5912732" cy="5467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9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2A646E7A-A552-42C3-90E6-CA11B4071561}"/>
              </a:ext>
            </a:extLst>
          </p:cNvPr>
          <p:cNvSpPr>
            <a:spLocks noGrp="1"/>
          </p:cNvSpPr>
          <p:nvPr>
            <p:ph type="title"/>
          </p:nvPr>
        </p:nvSpPr>
        <p:spPr>
          <a:xfrm>
            <a:off x="691079" y="152554"/>
            <a:ext cx="5177298" cy="5436630"/>
          </a:xfrm>
        </p:spPr>
        <p:txBody>
          <a:bodyPr anchor="ctr">
            <a:normAutofit/>
          </a:bodyPr>
          <a:lstStyle/>
          <a:p>
            <a:r>
              <a:rPr lang="en-US" sz="3600" dirty="0"/>
              <a:t>WHAT SHOULD THE LAWYER CONSIDER IN OBTAINING “INFORMED CONSENT” ?</a:t>
            </a:r>
          </a:p>
        </p:txBody>
      </p:sp>
      <p:graphicFrame>
        <p:nvGraphicFramePr>
          <p:cNvPr id="5" name="Content Placeholder 2">
            <a:extLst>
              <a:ext uri="{FF2B5EF4-FFF2-40B4-BE49-F238E27FC236}">
                <a16:creationId xmlns:a16="http://schemas.microsoft.com/office/drawing/2014/main" id="{F7E59772-E1C8-4CE0-BF5D-5FF015B17669}"/>
              </a:ext>
            </a:extLst>
          </p:cNvPr>
          <p:cNvGraphicFramePr>
            <a:graphicFrameLocks noGrp="1"/>
          </p:cNvGraphicFramePr>
          <p:nvPr>
            <p:ph idx="1"/>
          </p:nvPr>
        </p:nvGraphicFramePr>
        <p:xfrm>
          <a:off x="5665450" y="275304"/>
          <a:ext cx="6321595" cy="6139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34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2A646E7A-A552-42C3-90E6-CA11B4071561}"/>
              </a:ext>
            </a:extLst>
          </p:cNvPr>
          <p:cNvSpPr>
            <a:spLocks noGrp="1"/>
          </p:cNvSpPr>
          <p:nvPr>
            <p:ph type="title"/>
          </p:nvPr>
        </p:nvSpPr>
        <p:spPr>
          <a:xfrm>
            <a:off x="691079" y="152554"/>
            <a:ext cx="5177298" cy="5436630"/>
          </a:xfrm>
        </p:spPr>
        <p:txBody>
          <a:bodyPr anchor="ctr">
            <a:normAutofit/>
          </a:bodyPr>
          <a:lstStyle/>
          <a:p>
            <a:r>
              <a:rPr lang="en-US" sz="3600" dirty="0"/>
              <a:t>WHAT SHOULD THE LAWYER CONSIDER IN OBTAINING “INFORMED CONSENT” ?</a:t>
            </a:r>
          </a:p>
        </p:txBody>
      </p:sp>
      <p:graphicFrame>
        <p:nvGraphicFramePr>
          <p:cNvPr id="5" name="Content Placeholder 2">
            <a:extLst>
              <a:ext uri="{FF2B5EF4-FFF2-40B4-BE49-F238E27FC236}">
                <a16:creationId xmlns:a16="http://schemas.microsoft.com/office/drawing/2014/main" id="{F7E59772-E1C8-4CE0-BF5D-5FF015B17669}"/>
              </a:ext>
            </a:extLst>
          </p:cNvPr>
          <p:cNvGraphicFramePr>
            <a:graphicFrameLocks noGrp="1"/>
          </p:cNvGraphicFramePr>
          <p:nvPr>
            <p:ph idx="1"/>
          </p:nvPr>
        </p:nvGraphicFramePr>
        <p:xfrm>
          <a:off x="5874589" y="531845"/>
          <a:ext cx="6135281" cy="5868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50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2A646E7A-A552-42C3-90E6-CA11B4071561}"/>
              </a:ext>
            </a:extLst>
          </p:cNvPr>
          <p:cNvSpPr>
            <a:spLocks noGrp="1"/>
          </p:cNvSpPr>
          <p:nvPr>
            <p:ph type="title"/>
          </p:nvPr>
        </p:nvSpPr>
        <p:spPr>
          <a:xfrm>
            <a:off x="691079" y="152554"/>
            <a:ext cx="5177298" cy="5436630"/>
          </a:xfrm>
        </p:spPr>
        <p:txBody>
          <a:bodyPr anchor="ctr">
            <a:normAutofit/>
          </a:bodyPr>
          <a:lstStyle/>
          <a:p>
            <a:r>
              <a:rPr lang="en-US" sz="3600" dirty="0"/>
              <a:t>WHAT SHOULD THE LAWYER CONSIDER IN OBTAINING “INFORMED CONSENT” ?</a:t>
            </a:r>
          </a:p>
        </p:txBody>
      </p:sp>
      <p:graphicFrame>
        <p:nvGraphicFramePr>
          <p:cNvPr id="5" name="Content Placeholder 2">
            <a:extLst>
              <a:ext uri="{FF2B5EF4-FFF2-40B4-BE49-F238E27FC236}">
                <a16:creationId xmlns:a16="http://schemas.microsoft.com/office/drawing/2014/main" id="{F7E59772-E1C8-4CE0-BF5D-5FF015B17669}"/>
              </a:ext>
            </a:extLst>
          </p:cNvPr>
          <p:cNvGraphicFramePr>
            <a:graphicFrameLocks noGrp="1"/>
          </p:cNvGraphicFramePr>
          <p:nvPr>
            <p:ph idx="1"/>
          </p:nvPr>
        </p:nvGraphicFramePr>
        <p:xfrm>
          <a:off x="5874589" y="531845"/>
          <a:ext cx="6135281" cy="5868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109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47E4-63EB-4EE2-B1B6-99234BC022EE}"/>
              </a:ext>
            </a:extLst>
          </p:cNvPr>
          <p:cNvSpPr>
            <a:spLocks noGrp="1"/>
          </p:cNvSpPr>
          <p:nvPr>
            <p:ph type="title"/>
          </p:nvPr>
        </p:nvSpPr>
        <p:spPr>
          <a:xfrm>
            <a:off x="691079" y="324735"/>
            <a:ext cx="10325000" cy="1442463"/>
          </a:xfrm>
        </p:spPr>
        <p:txBody>
          <a:bodyPr/>
          <a:lstStyle/>
          <a:p>
            <a:r>
              <a:rPr lang="en-US" dirty="0"/>
              <a:t>MANY COUNTY ATTORNEYS ARE ALSO IN PRIVATE PRACTICE.</a:t>
            </a:r>
          </a:p>
        </p:txBody>
      </p:sp>
      <p:sp>
        <p:nvSpPr>
          <p:cNvPr id="3" name="Content Placeholder 2">
            <a:extLst>
              <a:ext uri="{FF2B5EF4-FFF2-40B4-BE49-F238E27FC236}">
                <a16:creationId xmlns:a16="http://schemas.microsoft.com/office/drawing/2014/main" id="{9E73286B-CDC7-46A5-87F3-26AA119725EF}"/>
              </a:ext>
            </a:extLst>
          </p:cNvPr>
          <p:cNvSpPr>
            <a:spLocks noGrp="1"/>
          </p:cNvSpPr>
          <p:nvPr>
            <p:ph idx="1"/>
          </p:nvPr>
        </p:nvSpPr>
        <p:spPr>
          <a:xfrm>
            <a:off x="541176" y="1767199"/>
            <a:ext cx="11336694" cy="5006826"/>
          </a:xfrm>
        </p:spPr>
        <p:txBody>
          <a:bodyPr>
            <a:noAutofit/>
          </a:bodyPr>
          <a:lstStyle/>
          <a:p>
            <a:r>
              <a:rPr lang="en-US" sz="2400" dirty="0"/>
              <a:t>RPC 1.11 (d) SHOULD BE CONSULTED WITH REGARD TO CONFLICTS INVOLVING THEIR PRIVATE PRACTICE CONFLICTS:</a:t>
            </a:r>
          </a:p>
          <a:p>
            <a:r>
              <a:rPr lang="en-US" sz="2400" dirty="0"/>
              <a:t>“A LAWYER SERVING AS A PUBLIC OFFICER OR EMPLOYEE:</a:t>
            </a:r>
          </a:p>
          <a:p>
            <a:r>
              <a:rPr lang="en-US" sz="2400" dirty="0"/>
              <a:t>(1)  IS SUBJECT TO RPC’S 1.7 AND 1.9; AND</a:t>
            </a:r>
          </a:p>
          <a:p>
            <a:r>
              <a:rPr lang="en-US" sz="2400" dirty="0"/>
              <a:t>(2)  SHALL NOT:</a:t>
            </a:r>
          </a:p>
          <a:p>
            <a:pPr lvl="3"/>
            <a:r>
              <a:rPr lang="en-US" sz="2400" dirty="0"/>
              <a:t>(i) PARTICIPATE IN A MATTER IN WHICH THE LAWYER PARTICIPATED PERSONALLY AND SUBSTANTIALLY WHILE IN PRIVATE PRACTICE OR NONGOVERNMENTAL EMPLOYMENT, UNLESS THE APPROPRIATE AGENCY GIVES ITS INFORMED CONSENT, CONFIRMED IN WRITNG, OR UNDER APPLICABLE LAW NO ONE IS, OR BY LAWFUL DELEGATION MAY BE, AUTHORIZED TO ACT IN THE LAWYER’S STEAD IN THE MATTER….”</a:t>
            </a:r>
          </a:p>
        </p:txBody>
      </p:sp>
    </p:spTree>
    <p:extLst>
      <p:ext uri="{BB962C8B-B14F-4D97-AF65-F5344CB8AC3E}">
        <p14:creationId xmlns:p14="http://schemas.microsoft.com/office/powerpoint/2010/main" val="141810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232337-38BE-4EE4-9FC0-DFF011372067}"/>
              </a:ext>
            </a:extLst>
          </p:cNvPr>
          <p:cNvSpPr>
            <a:spLocks noGrp="1"/>
          </p:cNvSpPr>
          <p:nvPr>
            <p:ph type="subTitle" idx="1"/>
          </p:nvPr>
        </p:nvSpPr>
        <p:spPr>
          <a:xfrm flipV="1">
            <a:off x="7395670" y="7048152"/>
            <a:ext cx="4540440" cy="45719"/>
          </a:xfrm>
        </p:spPr>
        <p:txBody>
          <a:bodyPr/>
          <a:lstStyle/>
          <a:p>
            <a:endParaRPr lang="en-US" dirty="0"/>
          </a:p>
        </p:txBody>
      </p:sp>
      <p:sp>
        <p:nvSpPr>
          <p:cNvPr id="4" name="Text Placeholder 3">
            <a:extLst>
              <a:ext uri="{FF2B5EF4-FFF2-40B4-BE49-F238E27FC236}">
                <a16:creationId xmlns:a16="http://schemas.microsoft.com/office/drawing/2014/main" id="{169FFE12-0AC9-4472-8EF4-B31128F3F2E5}"/>
              </a:ext>
            </a:extLst>
          </p:cNvPr>
          <p:cNvSpPr>
            <a:spLocks noGrp="1"/>
          </p:cNvSpPr>
          <p:nvPr>
            <p:ph type="body" sz="quarter" idx="11"/>
          </p:nvPr>
        </p:nvSpPr>
        <p:spPr>
          <a:xfrm flipV="1">
            <a:off x="7008670" y="6811450"/>
            <a:ext cx="4533900" cy="45719"/>
          </a:xfrm>
        </p:spPr>
        <p:txBody>
          <a:bodyPr/>
          <a:lstStyle/>
          <a:p>
            <a:endParaRPr lang="en-US" dirty="0"/>
          </a:p>
        </p:txBody>
      </p:sp>
      <p:sp>
        <p:nvSpPr>
          <p:cNvPr id="5" name="Title 4">
            <a:extLst>
              <a:ext uri="{FF2B5EF4-FFF2-40B4-BE49-F238E27FC236}">
                <a16:creationId xmlns:a16="http://schemas.microsoft.com/office/drawing/2014/main" id="{05DA1990-B388-48F7-98A1-73EFB2FDDB2C}"/>
              </a:ext>
            </a:extLst>
          </p:cNvPr>
          <p:cNvSpPr>
            <a:spLocks noGrp="1"/>
          </p:cNvSpPr>
          <p:nvPr>
            <p:ph type="title"/>
          </p:nvPr>
        </p:nvSpPr>
        <p:spPr>
          <a:xfrm>
            <a:off x="6531160" y="695563"/>
            <a:ext cx="5011410" cy="3739785"/>
          </a:xfrm>
        </p:spPr>
        <p:txBody>
          <a:bodyPr/>
          <a:lstStyle/>
          <a:p>
            <a:r>
              <a:rPr lang="en-US" dirty="0"/>
              <a:t>TENNESSEE OPEN MEETINGS ACT</a:t>
            </a:r>
          </a:p>
        </p:txBody>
      </p:sp>
      <p:pic>
        <p:nvPicPr>
          <p:cNvPr id="11" name="Picture Placeholder 10" descr="A picture containing text, clipart&#10;&#10;Description automatically generated">
            <a:extLst>
              <a:ext uri="{FF2B5EF4-FFF2-40B4-BE49-F238E27FC236}">
                <a16:creationId xmlns:a16="http://schemas.microsoft.com/office/drawing/2014/main" id="{7034CFAC-E6D1-462B-8D67-67B7E3C11F5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145" r="2145"/>
          <a:stretch>
            <a:fillRect/>
          </a:stretch>
        </p:blipFill>
        <p:spPr/>
      </p:pic>
    </p:spTree>
    <p:extLst>
      <p:ext uri="{BB962C8B-B14F-4D97-AF65-F5344CB8AC3E}">
        <p14:creationId xmlns:p14="http://schemas.microsoft.com/office/powerpoint/2010/main" val="1531867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BD82-DDCA-4738-91AC-B40515B47667}"/>
              </a:ext>
            </a:extLst>
          </p:cNvPr>
          <p:cNvSpPr>
            <a:spLocks noGrp="1"/>
          </p:cNvSpPr>
          <p:nvPr>
            <p:ph type="title"/>
          </p:nvPr>
        </p:nvSpPr>
        <p:spPr>
          <a:xfrm>
            <a:off x="6307494" y="722903"/>
            <a:ext cx="4884761" cy="5780534"/>
          </a:xfrm>
        </p:spPr>
        <p:txBody>
          <a:bodyPr>
            <a:normAutofit fontScale="90000"/>
          </a:bodyPr>
          <a:lstStyle/>
          <a:p>
            <a:r>
              <a:rPr lang="en-US" sz="4400" dirty="0"/>
              <a:t>REMEMBER THE ETHICS HOTLINE IS THE PLACE TO GO WHEN YOU HAVE QUESTIONS ABOUT THE ETHICS OF A SITUATION IN WHICH YOU FIND YOURSELF</a:t>
            </a:r>
            <a:endParaRPr lang="en-US" dirty="0"/>
          </a:p>
        </p:txBody>
      </p:sp>
      <p:pic>
        <p:nvPicPr>
          <p:cNvPr id="3" name="Picture 2">
            <a:extLst>
              <a:ext uri="{FF2B5EF4-FFF2-40B4-BE49-F238E27FC236}">
                <a16:creationId xmlns:a16="http://schemas.microsoft.com/office/drawing/2014/main" id="{57A87758-6E91-452E-BBCD-30898C2CD65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510" r="10490"/>
          <a:stretch/>
        </p:blipFill>
        <p:spPr>
          <a:xfrm>
            <a:off x="167952" y="722901"/>
            <a:ext cx="5848522" cy="5780535"/>
          </a:xfrm>
          <a:prstGeom prst="ellipse">
            <a:avLst/>
          </a:prstGeom>
          <a:noFill/>
        </p:spPr>
      </p:pic>
      <p:sp>
        <p:nvSpPr>
          <p:cNvPr id="4" name="TextBox 3">
            <a:extLst>
              <a:ext uri="{FF2B5EF4-FFF2-40B4-BE49-F238E27FC236}">
                <a16:creationId xmlns:a16="http://schemas.microsoft.com/office/drawing/2014/main" id="{8F95CD0B-4D65-452C-93BE-D12C02DC593E}"/>
              </a:ext>
            </a:extLst>
          </p:cNvPr>
          <p:cNvSpPr txBox="1"/>
          <p:nvPr/>
        </p:nvSpPr>
        <p:spPr>
          <a:xfrm>
            <a:off x="3576382" y="5834151"/>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latin typeface="Calibri"/>
                <a:hlinkClick r:id="rId3" tooltip="https://coolcatteacher.blogspot.com/2012/06/we-need-education-victory-garden-iste12.html">
                  <a:extLst>
                    <a:ext uri="{A12FA001-AC4F-418D-AE19-62706E023703}">
                      <ahyp:hlinkClr xmlns:ahyp="http://schemas.microsoft.com/office/drawing/2018/hyperlinkcolor" val="tx"/>
                    </a:ext>
                  </a:extLst>
                </a:hlinkClick>
              </a:rPr>
              <a:t>This Photo</a:t>
            </a:r>
            <a:r>
              <a:rPr lang="en-US" sz="700">
                <a:solidFill>
                  <a:srgbClr val="FFFFFF"/>
                </a:solidFill>
                <a:latin typeface="Calibri"/>
              </a:rPr>
              <a:t> by Unknown Author is licensed under </a:t>
            </a:r>
            <a:r>
              <a:rPr lang="en-US" sz="700">
                <a:solidFill>
                  <a:srgbClr val="FFFFFF"/>
                </a:solidFill>
                <a:latin typeface="Calibri"/>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latin typeface="Calibri"/>
            </a:endParaRPr>
          </a:p>
        </p:txBody>
      </p:sp>
    </p:spTree>
    <p:extLst>
      <p:ext uri="{BB962C8B-B14F-4D97-AF65-F5344CB8AC3E}">
        <p14:creationId xmlns:p14="http://schemas.microsoft.com/office/powerpoint/2010/main" val="160468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17387-80AB-4058-BEB6-7A90C50BDCDA}"/>
              </a:ext>
            </a:extLst>
          </p:cNvPr>
          <p:cNvSpPr>
            <a:spLocks noGrp="1"/>
          </p:cNvSpPr>
          <p:nvPr>
            <p:ph type="sldNum" sz="quarter" idx="12"/>
          </p:nvPr>
        </p:nvSpPr>
        <p:spPr/>
        <p:txBody>
          <a:bodyPr/>
          <a:lstStyle/>
          <a:p>
            <a:fld id="{9EC71654-96A5-4280-94F3-931C61A9F92C}" type="slidenum">
              <a:rPr lang="en-US" noProof="0" smtClean="0"/>
              <a:pPr/>
              <a:t>30</a:t>
            </a:fld>
            <a:endParaRPr lang="en-US" noProof="0" dirty="0"/>
          </a:p>
        </p:txBody>
      </p:sp>
      <p:sp>
        <p:nvSpPr>
          <p:cNvPr id="3" name="Content Placeholder 2">
            <a:extLst>
              <a:ext uri="{FF2B5EF4-FFF2-40B4-BE49-F238E27FC236}">
                <a16:creationId xmlns:a16="http://schemas.microsoft.com/office/drawing/2014/main" id="{07D73A82-5B1D-4567-9EBE-F11E66D1AFA6}"/>
              </a:ext>
            </a:extLst>
          </p:cNvPr>
          <p:cNvSpPr>
            <a:spLocks noGrp="1"/>
          </p:cNvSpPr>
          <p:nvPr>
            <p:ph idx="1"/>
          </p:nvPr>
        </p:nvSpPr>
        <p:spPr/>
        <p:txBody>
          <a:bodyPr>
            <a:normAutofit/>
          </a:bodyPr>
          <a:lstStyle/>
          <a:p>
            <a:r>
              <a:rPr lang="en-US" sz="3200" dirty="0"/>
              <a:t>“GOVERNMENT LAWYERS IN TENNESSEE ARE ALSO SUBJECT TO THE OPEN MEETINGS ACT AS INTERPRETED BY THE TENNESSEE COURTS.”</a:t>
            </a:r>
          </a:p>
          <a:p>
            <a:endParaRPr lang="en-US" sz="3200" dirty="0"/>
          </a:p>
          <a:p>
            <a:endParaRPr lang="en-US" sz="3200" dirty="0"/>
          </a:p>
          <a:p>
            <a:r>
              <a:rPr lang="en-US" sz="3200" dirty="0"/>
              <a:t>RPC </a:t>
            </a:r>
            <a:r>
              <a:rPr lang="en-US" sz="3200" i="1" dirty="0"/>
              <a:t>SCOPE COMMENT [19]</a:t>
            </a:r>
          </a:p>
          <a:p>
            <a:endParaRPr lang="en-US" sz="3200" dirty="0"/>
          </a:p>
        </p:txBody>
      </p:sp>
      <p:sp>
        <p:nvSpPr>
          <p:cNvPr id="4" name="Title 3">
            <a:extLst>
              <a:ext uri="{FF2B5EF4-FFF2-40B4-BE49-F238E27FC236}">
                <a16:creationId xmlns:a16="http://schemas.microsoft.com/office/drawing/2014/main" id="{12BD5ADF-0B53-4188-A60E-445490D00228}"/>
              </a:ext>
            </a:extLst>
          </p:cNvPr>
          <p:cNvSpPr>
            <a:spLocks noGrp="1"/>
          </p:cNvSpPr>
          <p:nvPr>
            <p:ph type="title"/>
          </p:nvPr>
        </p:nvSpPr>
        <p:spPr/>
        <p:txBody>
          <a:bodyPr/>
          <a:lstStyle/>
          <a:p>
            <a:pPr algn="ctr"/>
            <a:r>
              <a:rPr lang="en-US" sz="4400" dirty="0"/>
              <a:t>OPEN MEETINGS ACT</a:t>
            </a:r>
          </a:p>
        </p:txBody>
      </p:sp>
    </p:spTree>
    <p:extLst>
      <p:ext uri="{BB962C8B-B14F-4D97-AF65-F5344CB8AC3E}">
        <p14:creationId xmlns:p14="http://schemas.microsoft.com/office/powerpoint/2010/main" val="1293975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614A5768-EA51-48A2-8E17-AE20B9FE0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ED70F1A8-626B-430B-AACC-E280EB946B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9D2887-DD9B-48D0-9844-B5D2024C7E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0C04EA-C56F-4932-AB66-F426CACB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F894E2-AF43-4E3B-94A7-890F7AD25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C292B8-EA04-4F65-8D17-4954B29EE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26744D-59AC-407B-977F-9F7B798903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BFD4FA3-B553-4776-83CC-43156375A0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145C5FE-691A-4620-9B50-AFE8DBB10E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4E186B6-4496-412B-993D-EBA54ACED1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CCFC45-B62F-4FB2-8A1C-24299AB6A8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987B3-0DB8-4E10-8F2F-939C9975E9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0CF3A0F-1366-43D4-B9ED-39506390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3370E57-5DAF-4AD1-A44A-32A93556E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38A8C5-7279-4DA9-B1BA-5A76E020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19694A-5560-4890-99CF-E4B89F5F16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A41929D-D2D8-4211-8E30-449C7F67EA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46B496-7BD4-408E-9387-4B2DBD88DB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4954B0-8891-4B5C-B5C2-2B098DA9D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2F714F-4C40-46D7-A9B0-5A41FCE1C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B45C2AB-7F9E-4A2B-845D-39DA52F785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7540879-E48F-44C9-8978-75F20ECA8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99A807C-71D8-48EB-B90A-18ABEC581F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7DBB3B2-0577-449E-822F-EC7F39931A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E9C75EC-55AD-4526-81DC-A716FD7381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EC495AC-53AC-46EB-AF18-9F9B72454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476CB3D-FE8C-4CAF-B287-0576A80CC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34B38EE-AF53-4E0C-A55A-A17CC17EF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DE7212-9D6E-4F4E-A073-5B5B858AFF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7C6AD08-49F6-4369-9405-2E06CED9F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E501EB-B771-494E-8AF3-5350560EB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A122D9-8BE6-498E-AB20-311EBD5EF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5FB205E9-694A-469E-97E7-7339DE0BC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3591" y="-2841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3BD2D38-7F23-4FE3-8942-B4982EF1E494}"/>
              </a:ext>
            </a:extLst>
          </p:cNvPr>
          <p:cNvSpPr>
            <a:spLocks noGrp="1"/>
          </p:cNvSpPr>
          <p:nvPr>
            <p:ph type="title"/>
          </p:nvPr>
        </p:nvSpPr>
        <p:spPr>
          <a:xfrm>
            <a:off x="6092891" y="725951"/>
            <a:ext cx="4916971" cy="1442463"/>
          </a:xfrm>
        </p:spPr>
        <p:txBody>
          <a:bodyPr>
            <a:normAutofit/>
          </a:bodyPr>
          <a:lstStyle/>
          <a:p>
            <a:r>
              <a:rPr lang="en-US" dirty="0"/>
              <a:t>STATEMENT OF PURPOSE</a:t>
            </a:r>
            <a:endParaRPr lang="en-US"/>
          </a:p>
        </p:txBody>
      </p:sp>
      <p:sp>
        <p:nvSpPr>
          <p:cNvPr id="3" name="Content Placeholder 2">
            <a:extLst>
              <a:ext uri="{FF2B5EF4-FFF2-40B4-BE49-F238E27FC236}">
                <a16:creationId xmlns:a16="http://schemas.microsoft.com/office/drawing/2014/main" id="{34E138CB-831B-422C-964D-7102351A69AC}"/>
              </a:ext>
            </a:extLst>
          </p:cNvPr>
          <p:cNvSpPr>
            <a:spLocks noGrp="1"/>
          </p:cNvSpPr>
          <p:nvPr>
            <p:ph idx="1"/>
          </p:nvPr>
        </p:nvSpPr>
        <p:spPr>
          <a:xfrm>
            <a:off x="6092891" y="2340130"/>
            <a:ext cx="5707838" cy="3803271"/>
          </a:xfrm>
        </p:spPr>
        <p:txBody>
          <a:bodyPr>
            <a:noAutofit/>
          </a:bodyPr>
          <a:lstStyle/>
          <a:p>
            <a:r>
              <a:rPr lang="en-US" sz="3200" dirty="0"/>
              <a:t>“The general assembly hereby declares it to be the policy of this state that the formation of public policy and decisions is public business and shall not be conducted in secret.”</a:t>
            </a:r>
          </a:p>
        </p:txBody>
      </p:sp>
      <p:pic>
        <p:nvPicPr>
          <p:cNvPr id="49" name="Graphic 48" descr="Bank">
            <a:extLst>
              <a:ext uri="{FF2B5EF4-FFF2-40B4-BE49-F238E27FC236}">
                <a16:creationId xmlns:a16="http://schemas.microsoft.com/office/drawing/2014/main" id="{3DFA54AA-608E-71F3-147A-AC447068A3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078" y="1235909"/>
            <a:ext cx="4412205" cy="4412205"/>
          </a:xfrm>
          <a:prstGeom prst="rect">
            <a:avLst/>
          </a:prstGeom>
        </p:spPr>
      </p:pic>
    </p:spTree>
    <p:extLst>
      <p:ext uri="{BB962C8B-B14F-4D97-AF65-F5344CB8AC3E}">
        <p14:creationId xmlns:p14="http://schemas.microsoft.com/office/powerpoint/2010/main" val="3505668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2" name="Group 51">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3" name="Straight Connector 52">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5" name="Right Triangle 84">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1C91EED-3C84-4378-ACCA-9B1E17ABF4C9}"/>
              </a:ext>
            </a:extLst>
          </p:cNvPr>
          <p:cNvSpPr>
            <a:spLocks noGrp="1"/>
          </p:cNvSpPr>
          <p:nvPr>
            <p:ph type="title"/>
          </p:nvPr>
        </p:nvSpPr>
        <p:spPr>
          <a:xfrm>
            <a:off x="13448" y="1"/>
            <a:ext cx="5108478" cy="6687836"/>
          </a:xfrm>
          <a:solidFill>
            <a:schemeClr val="accent1">
              <a:lumMod val="50000"/>
            </a:schemeClr>
          </a:solidFill>
        </p:spPr>
        <p:txBody>
          <a:bodyPr>
            <a:normAutofit/>
          </a:bodyPr>
          <a:lstStyle/>
          <a:p>
            <a:pPr algn="ctr">
              <a:lnSpc>
                <a:spcPct val="90000"/>
              </a:lnSpc>
            </a:pPr>
            <a:br>
              <a:rPr lang="en-US" sz="4100" dirty="0"/>
            </a:br>
            <a:br>
              <a:rPr lang="en-US" sz="4100" dirty="0">
                <a:solidFill>
                  <a:schemeClr val="bg1"/>
                </a:solidFill>
              </a:rPr>
            </a:br>
            <a:r>
              <a:rPr lang="en-US" dirty="0">
                <a:solidFill>
                  <a:schemeClr val="bg1"/>
                </a:solidFill>
              </a:rPr>
              <a:t>TENNESSEE OPEN MEETINGS ACT</a:t>
            </a:r>
            <a:br>
              <a:rPr lang="en-US" dirty="0">
                <a:solidFill>
                  <a:schemeClr val="bg1"/>
                </a:solidFill>
              </a:rPr>
            </a:br>
            <a:r>
              <a:rPr lang="en-US" dirty="0">
                <a:solidFill>
                  <a:schemeClr val="bg1"/>
                </a:solidFill>
              </a:rPr>
              <a:t>TCA 8-44-101</a:t>
            </a:r>
            <a:br>
              <a:rPr lang="en-US" sz="4100" dirty="0">
                <a:solidFill>
                  <a:schemeClr val="bg1"/>
                </a:solidFill>
              </a:rPr>
            </a:br>
            <a:br>
              <a:rPr lang="en-US" sz="4100" dirty="0"/>
            </a:br>
            <a:br>
              <a:rPr lang="en-US" sz="4100" dirty="0"/>
            </a:br>
            <a:br>
              <a:rPr lang="en-US" sz="4100" dirty="0"/>
            </a:br>
            <a:br>
              <a:rPr lang="en-US" sz="4100" dirty="0"/>
            </a:br>
            <a:endParaRPr lang="en-US" sz="4100" dirty="0"/>
          </a:p>
        </p:txBody>
      </p:sp>
      <p:sp>
        <p:nvSpPr>
          <p:cNvPr id="3" name="Content Placeholder 2">
            <a:extLst>
              <a:ext uri="{FF2B5EF4-FFF2-40B4-BE49-F238E27FC236}">
                <a16:creationId xmlns:a16="http://schemas.microsoft.com/office/drawing/2014/main" id="{3C7BA405-8BAD-43B1-B31C-FEC8AA070BB9}"/>
              </a:ext>
            </a:extLst>
          </p:cNvPr>
          <p:cNvSpPr>
            <a:spLocks noGrp="1"/>
          </p:cNvSpPr>
          <p:nvPr>
            <p:ph idx="1"/>
          </p:nvPr>
        </p:nvSpPr>
        <p:spPr>
          <a:xfrm>
            <a:off x="5297841" y="341880"/>
            <a:ext cx="6695417" cy="6245531"/>
          </a:xfrm>
        </p:spPr>
        <p:txBody>
          <a:bodyPr>
            <a:normAutofit/>
          </a:bodyPr>
          <a:lstStyle/>
          <a:p>
            <a:r>
              <a:rPr lang="en-US" sz="3200" dirty="0"/>
              <a:t>The law says that actions taken at a meeting in violation of the Open Meetings Act “shall be void and of no effect…” </a:t>
            </a:r>
            <a:r>
              <a:rPr lang="en-US" sz="3200" i="1" dirty="0"/>
              <a:t>TCA 8-44-105.  The Act also given the courts jurisdiction to “issue injunctions, impose penalties and otherwise enforce the purposes” of the Act if a citizen files a lawsuit.</a:t>
            </a:r>
            <a:endParaRPr lang="en-US" sz="3200" dirty="0"/>
          </a:p>
        </p:txBody>
      </p:sp>
    </p:spTree>
    <p:extLst>
      <p:ext uri="{BB962C8B-B14F-4D97-AF65-F5344CB8AC3E}">
        <p14:creationId xmlns:p14="http://schemas.microsoft.com/office/powerpoint/2010/main" val="131624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E389D92-0B42-4BA6-8B5A-0BBB62B1148F}"/>
              </a:ext>
            </a:extLst>
          </p:cNvPr>
          <p:cNvSpPr>
            <a:spLocks noGrp="1"/>
          </p:cNvSpPr>
          <p:nvPr>
            <p:ph type="title"/>
          </p:nvPr>
        </p:nvSpPr>
        <p:spPr>
          <a:xfrm>
            <a:off x="-6216" y="-3103"/>
            <a:ext cx="5128142" cy="6857999"/>
          </a:xfrm>
          <a:solidFill>
            <a:schemeClr val="accent1">
              <a:lumMod val="50000"/>
            </a:schemeClr>
          </a:solidFill>
        </p:spPr>
        <p:txBody>
          <a:bodyPr>
            <a:normAutofit/>
          </a:bodyPr>
          <a:lstStyle/>
          <a:p>
            <a:pPr algn="ctr"/>
            <a:r>
              <a:rPr lang="en-US" dirty="0">
                <a:solidFill>
                  <a:schemeClr val="bg1"/>
                </a:solidFill>
              </a:rPr>
              <a:t>“ADEQUATE PUBLIC NOTICE”</a:t>
            </a:r>
            <a:br>
              <a:rPr lang="en-US" dirty="0">
                <a:solidFill>
                  <a:schemeClr val="bg1"/>
                </a:solidFill>
              </a:rPr>
            </a:br>
            <a:br>
              <a:rPr lang="en-US" dirty="0">
                <a:solidFill>
                  <a:schemeClr val="bg1"/>
                </a:solidFill>
              </a:rPr>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9AA8A0A6-7D9F-4986-9766-A2D307400FA0}"/>
              </a:ext>
            </a:extLst>
          </p:cNvPr>
          <p:cNvSpPr>
            <a:spLocks noGrp="1"/>
          </p:cNvSpPr>
          <p:nvPr>
            <p:ph idx="1"/>
          </p:nvPr>
        </p:nvSpPr>
        <p:spPr>
          <a:xfrm>
            <a:off x="5106334" y="0"/>
            <a:ext cx="6867259" cy="6681628"/>
          </a:xfrm>
        </p:spPr>
        <p:txBody>
          <a:bodyPr>
            <a:normAutofit/>
          </a:bodyPr>
          <a:lstStyle/>
          <a:p>
            <a:r>
              <a:rPr lang="en-US" sz="3600" dirty="0"/>
              <a:t>In order to meet the requirements of the Open Meetings Act, “Adequate Public Notice” must be given before all meeting to which the Act applies.  TCA 8-44-103.</a:t>
            </a:r>
          </a:p>
          <a:p>
            <a:endParaRPr lang="en-US" sz="3600" dirty="0"/>
          </a:p>
          <a:p>
            <a:endParaRPr lang="en-US" dirty="0"/>
          </a:p>
          <a:p>
            <a:endParaRPr lang="en-US" dirty="0"/>
          </a:p>
        </p:txBody>
      </p:sp>
    </p:spTree>
    <p:extLst>
      <p:ext uri="{BB962C8B-B14F-4D97-AF65-F5344CB8AC3E}">
        <p14:creationId xmlns:p14="http://schemas.microsoft.com/office/powerpoint/2010/main" val="60213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7A72193-5A67-4AEC-9AF5-744039E6B936}"/>
              </a:ext>
            </a:extLst>
          </p:cNvPr>
          <p:cNvSpPr>
            <a:spLocks noGrp="1"/>
          </p:cNvSpPr>
          <p:nvPr>
            <p:ph type="title"/>
          </p:nvPr>
        </p:nvSpPr>
        <p:spPr>
          <a:xfrm>
            <a:off x="-10460" y="0"/>
            <a:ext cx="4498477" cy="6858000"/>
          </a:xfrm>
          <a:solidFill>
            <a:schemeClr val="accent1">
              <a:lumMod val="50000"/>
            </a:schemeClr>
          </a:solidFill>
        </p:spPr>
        <p:txBody>
          <a:bodyPr anchor="ctr">
            <a:normAutofit/>
          </a:bodyPr>
          <a:lstStyle/>
          <a:p>
            <a:pPr>
              <a:lnSpc>
                <a:spcPct val="90000"/>
              </a:lnSpc>
            </a:pPr>
            <a:r>
              <a:rPr lang="en-US" dirty="0">
                <a:solidFill>
                  <a:schemeClr val="bg1"/>
                </a:solidFill>
              </a:rPr>
              <a:t>Tennessee Court of Appeals Three Prong Test for “Adequate Public Notice”:</a:t>
            </a:r>
            <a:br>
              <a:rPr lang="en-US" dirty="0">
                <a:solidFill>
                  <a:schemeClr val="bg1"/>
                </a:solidFill>
              </a:rPr>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6CBEAE0F-2C54-79CD-20F8-4FB1C06BFD7F}"/>
              </a:ext>
            </a:extLst>
          </p:cNvPr>
          <p:cNvGraphicFramePr>
            <a:graphicFrameLocks noGrp="1"/>
          </p:cNvGraphicFramePr>
          <p:nvPr>
            <p:ph idx="1"/>
            <p:extLst>
              <p:ext uri="{D42A27DB-BD31-4B8C-83A1-F6EECF244321}">
                <p14:modId xmlns:p14="http://schemas.microsoft.com/office/powerpoint/2010/main" val="443425583"/>
              </p:ext>
            </p:extLst>
          </p:nvPr>
        </p:nvGraphicFramePr>
        <p:xfrm>
          <a:off x="5103282" y="170169"/>
          <a:ext cx="6879517" cy="651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41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DAD65E2-E972-4E6D-845B-C569B3866330}"/>
              </a:ext>
            </a:extLst>
          </p:cNvPr>
          <p:cNvSpPr>
            <a:spLocks noGrp="1"/>
          </p:cNvSpPr>
          <p:nvPr>
            <p:ph type="title"/>
          </p:nvPr>
        </p:nvSpPr>
        <p:spPr>
          <a:xfrm>
            <a:off x="0" y="168623"/>
            <a:ext cx="4618440" cy="6683172"/>
          </a:xfrm>
          <a:solidFill>
            <a:schemeClr val="accent1">
              <a:lumMod val="50000"/>
            </a:schemeClr>
          </a:solidFill>
        </p:spPr>
        <p:txBody>
          <a:bodyPr anchor="t">
            <a:normAutofit/>
          </a:bodyPr>
          <a:lstStyle/>
          <a:p>
            <a:pPr>
              <a:lnSpc>
                <a:spcPct val="90000"/>
              </a:lnSpc>
            </a:pPr>
            <a:br>
              <a:rPr lang="en-US" sz="3400" dirty="0">
                <a:solidFill>
                  <a:schemeClr val="bg1"/>
                </a:solidFill>
              </a:rPr>
            </a:br>
            <a:r>
              <a:rPr lang="en-US" sz="3400" dirty="0">
                <a:solidFill>
                  <a:schemeClr val="bg1"/>
                </a:solidFill>
              </a:rPr>
              <a:t>THE REQUIREMENTS OF THE OPEN MEETINGS LAW ARE IN ADDITION TO ANY OTHER NOTICE REQUIRED BY LAW</a:t>
            </a:r>
          </a:p>
        </p:txBody>
      </p:sp>
      <p:sp>
        <p:nvSpPr>
          <p:cNvPr id="3" name="Content Placeholder 2">
            <a:extLst>
              <a:ext uri="{FF2B5EF4-FFF2-40B4-BE49-F238E27FC236}">
                <a16:creationId xmlns:a16="http://schemas.microsoft.com/office/drawing/2014/main" id="{2D6ED4DA-557D-4FCC-AD49-1C044FA3AB1A}"/>
              </a:ext>
            </a:extLst>
          </p:cNvPr>
          <p:cNvSpPr>
            <a:spLocks noGrp="1"/>
          </p:cNvSpPr>
          <p:nvPr>
            <p:ph idx="1"/>
          </p:nvPr>
        </p:nvSpPr>
        <p:spPr>
          <a:xfrm>
            <a:off x="5089836" y="170167"/>
            <a:ext cx="6411085" cy="6519217"/>
          </a:xfrm>
        </p:spPr>
        <p:txBody>
          <a:bodyPr anchor="t">
            <a:normAutofit/>
          </a:bodyPr>
          <a:lstStyle/>
          <a:p>
            <a:r>
              <a:rPr lang="en-US" sz="3200" dirty="0"/>
              <a:t>Example:  Meetings of county legislative bodies, are also governed by the provisions of TCA 5-5-104 and TCA 5-5-105 which require regular meetings to be set by resolution of the county legislative body, and special called meetings require newspaper notice at least five days prior to the meeting that contains the agenda for the meeting.</a:t>
            </a:r>
          </a:p>
        </p:txBody>
      </p:sp>
    </p:spTree>
    <p:extLst>
      <p:ext uri="{BB962C8B-B14F-4D97-AF65-F5344CB8AC3E}">
        <p14:creationId xmlns:p14="http://schemas.microsoft.com/office/powerpoint/2010/main" val="30613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7FD7-003F-46D4-92AD-D5F2B1E79B77}"/>
              </a:ext>
            </a:extLst>
          </p:cNvPr>
          <p:cNvSpPr>
            <a:spLocks noGrp="1"/>
          </p:cNvSpPr>
          <p:nvPr>
            <p:ph type="title"/>
          </p:nvPr>
        </p:nvSpPr>
        <p:spPr/>
        <p:txBody>
          <a:bodyPr/>
          <a:lstStyle/>
          <a:p>
            <a:r>
              <a:rPr lang="en-US" dirty="0"/>
              <a:t>IF THE OPEN MEETINGS ACT IS VIOLATED:</a:t>
            </a:r>
          </a:p>
        </p:txBody>
      </p:sp>
      <p:sp>
        <p:nvSpPr>
          <p:cNvPr id="3" name="Content Placeholder 2">
            <a:extLst>
              <a:ext uri="{FF2B5EF4-FFF2-40B4-BE49-F238E27FC236}">
                <a16:creationId xmlns:a16="http://schemas.microsoft.com/office/drawing/2014/main" id="{17C646A5-A77E-4E9B-B432-6B76C8C80CAD}"/>
              </a:ext>
            </a:extLst>
          </p:cNvPr>
          <p:cNvSpPr>
            <a:spLocks noGrp="1"/>
          </p:cNvSpPr>
          <p:nvPr>
            <p:ph idx="1"/>
          </p:nvPr>
        </p:nvSpPr>
        <p:spPr/>
        <p:txBody>
          <a:bodyPr>
            <a:normAutofit/>
          </a:bodyPr>
          <a:lstStyle/>
          <a:p>
            <a:r>
              <a:rPr lang="en-US" sz="2800" dirty="0"/>
              <a:t>Any citizen of the state may bring an action against a public body in violation of the law.  Any action taken during a meeting in violation of the Open Meetings Act is considered void.</a:t>
            </a:r>
          </a:p>
          <a:p>
            <a:r>
              <a:rPr lang="en-US" sz="2800" dirty="0"/>
              <a:t>The enforcement of the Open Meetings Act has been left to citizens and the press through lawsuits in local Chancery and </a:t>
            </a:r>
            <a:r>
              <a:rPr lang="en-US" sz="2800"/>
              <a:t>Circuit courts.</a:t>
            </a:r>
            <a:endParaRPr lang="en-US" sz="2800" dirty="0"/>
          </a:p>
        </p:txBody>
      </p:sp>
    </p:spTree>
    <p:extLst>
      <p:ext uri="{BB962C8B-B14F-4D97-AF65-F5344CB8AC3E}">
        <p14:creationId xmlns:p14="http://schemas.microsoft.com/office/powerpoint/2010/main" val="3124788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BA56-5309-47F8-9CD9-60B6C2FDA12D}"/>
              </a:ext>
            </a:extLst>
          </p:cNvPr>
          <p:cNvSpPr>
            <a:spLocks noGrp="1"/>
          </p:cNvSpPr>
          <p:nvPr>
            <p:ph type="title"/>
          </p:nvPr>
        </p:nvSpPr>
        <p:spPr/>
        <p:txBody>
          <a:bodyPr/>
          <a:lstStyle/>
          <a:p>
            <a:pPr algn="ctr"/>
            <a:r>
              <a:rPr lang="en-US" dirty="0"/>
              <a:t>KNOX COUNTY OPEN MEETINGS VIOLATION LED TO A JURY TRIAL</a:t>
            </a:r>
          </a:p>
        </p:txBody>
      </p:sp>
      <p:sp>
        <p:nvSpPr>
          <p:cNvPr id="3" name="Content Placeholder 2">
            <a:extLst>
              <a:ext uri="{FF2B5EF4-FFF2-40B4-BE49-F238E27FC236}">
                <a16:creationId xmlns:a16="http://schemas.microsoft.com/office/drawing/2014/main" id="{868ABBEE-DFEF-45BE-AD95-2DE93FC03C21}"/>
              </a:ext>
            </a:extLst>
          </p:cNvPr>
          <p:cNvSpPr>
            <a:spLocks noGrp="1"/>
          </p:cNvSpPr>
          <p:nvPr>
            <p:ph idx="1"/>
          </p:nvPr>
        </p:nvSpPr>
        <p:spPr>
          <a:xfrm>
            <a:off x="691079" y="2340131"/>
            <a:ext cx="10325000" cy="4163306"/>
          </a:xfrm>
        </p:spPr>
        <p:txBody>
          <a:bodyPr>
            <a:normAutofit/>
          </a:bodyPr>
          <a:lstStyle/>
          <a:p>
            <a:r>
              <a:rPr lang="en-US" sz="3200" dirty="0"/>
              <a:t>In 2007 several Knox County Commissioners deliberated privately before voting to fill eight vacancies on the Commission and 4 vacant countywide offices, including the Sheriff.</a:t>
            </a:r>
          </a:p>
          <a:p>
            <a:r>
              <a:rPr lang="en-US" sz="3200" dirty="0"/>
              <a:t>After a two week jury trial, the judge accepted the jury’s verdict and removed all 12 officials from office.</a:t>
            </a:r>
          </a:p>
        </p:txBody>
      </p:sp>
    </p:spTree>
    <p:extLst>
      <p:ext uri="{BB962C8B-B14F-4D97-AF65-F5344CB8AC3E}">
        <p14:creationId xmlns:p14="http://schemas.microsoft.com/office/powerpoint/2010/main" val="2293802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20671F-1FD1-44FB-B3CA-4294E300F7CF}"/>
              </a:ext>
            </a:extLst>
          </p:cNvPr>
          <p:cNvSpPr>
            <a:spLocks noGrp="1"/>
          </p:cNvSpPr>
          <p:nvPr>
            <p:ph type="title"/>
          </p:nvPr>
        </p:nvSpPr>
        <p:spPr>
          <a:xfrm>
            <a:off x="-19661" y="-3"/>
            <a:ext cx="5627708" cy="6857999"/>
          </a:xfrm>
          <a:solidFill>
            <a:schemeClr val="accent1">
              <a:lumMod val="50000"/>
            </a:schemeClr>
          </a:solidFill>
        </p:spPr>
        <p:txBody>
          <a:bodyPr>
            <a:normAutofit/>
          </a:bodyPr>
          <a:lstStyle/>
          <a:p>
            <a:pPr>
              <a:lnSpc>
                <a:spcPct val="90000"/>
              </a:lnSpc>
            </a:pPr>
            <a:r>
              <a:rPr lang="en-US" dirty="0">
                <a:solidFill>
                  <a:schemeClr val="bg1"/>
                </a:solidFill>
              </a:rPr>
              <a:t>OCTOBER 8, 2020 TN JUDGE RULED CAMPAIGN FINANCE AGENCY’S EMAIL VOTE VIOLATED OPEN MEETINGS ACT.</a:t>
            </a:r>
            <a:br>
              <a:rPr lang="en-US" dirty="0">
                <a:solidFill>
                  <a:schemeClr val="bg1"/>
                </a:solidFill>
              </a:rPr>
            </a:br>
            <a:br>
              <a:rPr lang="en-US" dirty="0"/>
            </a:br>
            <a:endParaRPr lang="en-US" dirty="0"/>
          </a:p>
        </p:txBody>
      </p:sp>
      <p:sp>
        <p:nvSpPr>
          <p:cNvPr id="3" name="Content Placeholder 2">
            <a:extLst>
              <a:ext uri="{FF2B5EF4-FFF2-40B4-BE49-F238E27FC236}">
                <a16:creationId xmlns:a16="http://schemas.microsoft.com/office/drawing/2014/main" id="{5965D06A-7A1B-484C-84BC-762CF0A9A933}"/>
              </a:ext>
            </a:extLst>
          </p:cNvPr>
          <p:cNvSpPr>
            <a:spLocks noGrp="1"/>
          </p:cNvSpPr>
          <p:nvPr>
            <p:ph idx="1"/>
          </p:nvPr>
        </p:nvSpPr>
        <p:spPr>
          <a:xfrm>
            <a:off x="6099109" y="-4"/>
            <a:ext cx="6103290" cy="6856445"/>
          </a:xfrm>
        </p:spPr>
        <p:txBody>
          <a:bodyPr>
            <a:normAutofit/>
          </a:bodyPr>
          <a:lstStyle/>
          <a:p>
            <a:r>
              <a:rPr lang="en-US" sz="3200" dirty="0">
                <a:solidFill>
                  <a:schemeClr val="tx1"/>
                </a:solidFill>
              </a:rPr>
              <a:t>Chancellor Ellen Hobbs Lyle issued a written order granting final judgment in favor of plaintiffs in </a:t>
            </a:r>
            <a:r>
              <a:rPr lang="en-US" sz="3200" i="1" u="sng" dirty="0">
                <a:solidFill>
                  <a:schemeClr val="tx1"/>
                </a:solidFill>
              </a:rPr>
              <a:t>Associated Press v. Tennessee Registry of Election Finance</a:t>
            </a:r>
            <a:r>
              <a:rPr lang="en-US" sz="3200" i="1" dirty="0">
                <a:solidFill>
                  <a:schemeClr val="tx1"/>
                </a:solidFill>
              </a:rPr>
              <a:t>.  </a:t>
            </a:r>
            <a:r>
              <a:rPr lang="en-US" sz="3200" dirty="0">
                <a:solidFill>
                  <a:schemeClr val="tx1"/>
                </a:solidFill>
              </a:rPr>
              <a:t>The Registry “violated the spirit and requirements of the [Open Meetings Act] by deciding via an email vote whether to recommend settlement with Representative [Joe] Towns.”</a:t>
            </a:r>
          </a:p>
        </p:txBody>
      </p:sp>
    </p:spTree>
    <p:extLst>
      <p:ext uri="{BB962C8B-B14F-4D97-AF65-F5344CB8AC3E}">
        <p14:creationId xmlns:p14="http://schemas.microsoft.com/office/powerpoint/2010/main" val="966865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7"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32C9307-715F-41F2-9101-8E73AA03FB93}"/>
              </a:ext>
            </a:extLst>
          </p:cNvPr>
          <p:cNvSpPr>
            <a:spLocks noGrp="1"/>
          </p:cNvSpPr>
          <p:nvPr>
            <p:ph type="title"/>
          </p:nvPr>
        </p:nvSpPr>
        <p:spPr>
          <a:xfrm>
            <a:off x="691079" y="725950"/>
            <a:ext cx="3428812" cy="5436630"/>
          </a:xfrm>
        </p:spPr>
        <p:txBody>
          <a:bodyPr anchor="ctr">
            <a:normAutofit/>
          </a:bodyPr>
          <a:lstStyle/>
          <a:p>
            <a:r>
              <a:rPr lang="en-US"/>
              <a:t>OPEN MEETINGS VIOLATIONS CAN BE CURED.</a:t>
            </a:r>
          </a:p>
        </p:txBody>
      </p:sp>
      <p:graphicFrame>
        <p:nvGraphicFramePr>
          <p:cNvPr id="49" name="Content Placeholder 2">
            <a:extLst>
              <a:ext uri="{FF2B5EF4-FFF2-40B4-BE49-F238E27FC236}">
                <a16:creationId xmlns:a16="http://schemas.microsoft.com/office/drawing/2014/main" id="{2E069AF5-FD5B-864A-8AF1-7A8250CE3466}"/>
              </a:ext>
            </a:extLst>
          </p:cNvPr>
          <p:cNvGraphicFramePr>
            <a:graphicFrameLocks noGrp="1"/>
          </p:cNvGraphicFramePr>
          <p:nvPr>
            <p:ph idx="1"/>
            <p:extLst>
              <p:ext uri="{D42A27DB-BD31-4B8C-83A1-F6EECF244321}">
                <p14:modId xmlns:p14="http://schemas.microsoft.com/office/powerpoint/2010/main" val="986011024"/>
              </p:ext>
            </p:extLst>
          </p:nvPr>
        </p:nvGraphicFramePr>
        <p:xfrm>
          <a:off x="5103282" y="1"/>
          <a:ext cx="7082503" cy="6681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24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9EED128B-A74D-4C88-A539-CBF1C1FB3648}"/>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4</a:t>
            </a:fld>
            <a:endParaRPr lang="en-US" noProof="0"/>
          </a:p>
        </p:txBody>
      </p:sp>
      <p:sp>
        <p:nvSpPr>
          <p:cNvPr id="2" name="Title 1">
            <a:extLst>
              <a:ext uri="{FF2B5EF4-FFF2-40B4-BE49-F238E27FC236}">
                <a16:creationId xmlns:a16="http://schemas.microsoft.com/office/drawing/2014/main" id="{A1E44FD7-F077-4E70-8744-7B1DACE5A318}"/>
              </a:ext>
            </a:extLst>
          </p:cNvPr>
          <p:cNvSpPr>
            <a:spLocks noGrp="1"/>
          </p:cNvSpPr>
          <p:nvPr>
            <p:ph type="title"/>
          </p:nvPr>
        </p:nvSpPr>
        <p:spPr>
          <a:xfrm>
            <a:off x="-1" y="1"/>
            <a:ext cx="5831633" cy="3429000"/>
          </a:xfrm>
          <a:solidFill>
            <a:schemeClr val="accent1"/>
          </a:solidFill>
        </p:spPr>
        <p:txBody>
          <a:bodyPr anchor="b">
            <a:noAutofit/>
          </a:bodyPr>
          <a:lstStyle/>
          <a:p>
            <a:r>
              <a:rPr lang="en-US" sz="3600" b="1" dirty="0">
                <a:solidFill>
                  <a:schemeClr val="bg2"/>
                </a:solidFill>
              </a:rPr>
              <a:t>When giving ethics opinions, ethics counsel is </a:t>
            </a:r>
            <a:r>
              <a:rPr lang="en-US" sz="3600" b="1" i="1" dirty="0">
                <a:solidFill>
                  <a:schemeClr val="bg2"/>
                </a:solidFill>
              </a:rPr>
              <a:t>prohibited </a:t>
            </a:r>
            <a:r>
              <a:rPr lang="en-US" sz="3600" b="1" dirty="0">
                <a:solidFill>
                  <a:schemeClr val="bg2"/>
                </a:solidFill>
              </a:rPr>
              <a:t>from giving ethics opinions by board policy in the following situations:</a:t>
            </a:r>
            <a:br>
              <a:rPr lang="en-US" sz="3600" b="1" dirty="0">
                <a:solidFill>
                  <a:schemeClr val="bg2"/>
                </a:solidFill>
              </a:rPr>
            </a:br>
            <a:endParaRPr lang="en-US" sz="3600" dirty="0">
              <a:solidFill>
                <a:schemeClr val="bg2"/>
              </a:solidFill>
            </a:endParaRPr>
          </a:p>
        </p:txBody>
      </p:sp>
      <p:sp>
        <p:nvSpPr>
          <p:cNvPr id="4" name="Text Placeholder 3">
            <a:extLst>
              <a:ext uri="{FF2B5EF4-FFF2-40B4-BE49-F238E27FC236}">
                <a16:creationId xmlns:a16="http://schemas.microsoft.com/office/drawing/2014/main" id="{2D1F7EB6-88DF-4C2C-A401-5D8F93687A68}"/>
              </a:ext>
            </a:extLst>
          </p:cNvPr>
          <p:cNvSpPr>
            <a:spLocks noGrp="1"/>
          </p:cNvSpPr>
          <p:nvPr>
            <p:ph type="body" sz="half" idx="2"/>
          </p:nvPr>
        </p:nvSpPr>
        <p:spPr>
          <a:xfrm>
            <a:off x="0" y="3428999"/>
            <a:ext cx="5831632" cy="3429000"/>
          </a:xfrm>
          <a:solidFill>
            <a:schemeClr val="accent1"/>
          </a:solidFill>
        </p:spPr>
        <p:txBody>
          <a:bodyPr>
            <a:normAutofit/>
          </a:bodyPr>
          <a:lstStyle/>
          <a:p>
            <a:endParaRPr lang="en-US" sz="2400" i="1" dirty="0">
              <a:solidFill>
                <a:schemeClr val="bg1"/>
              </a:solidFill>
            </a:endParaRPr>
          </a:p>
          <a:p>
            <a:r>
              <a:rPr lang="en-US" sz="2400" i="1" dirty="0">
                <a:solidFill>
                  <a:schemeClr val="bg1"/>
                </a:solidFill>
              </a:rPr>
              <a:t>1. A LEGAL QUESTION;</a:t>
            </a:r>
          </a:p>
          <a:p>
            <a:r>
              <a:rPr lang="en-US" sz="2400" i="1" dirty="0">
                <a:solidFill>
                  <a:schemeClr val="bg1"/>
                </a:solidFill>
              </a:rPr>
              <a:t>2.  MATTERS PENDING BEFORE A COURT OR       ADMINISTRATIVE BODY;</a:t>
            </a:r>
          </a:p>
          <a:p>
            <a:r>
              <a:rPr lang="en-US" sz="2400" i="1" dirty="0">
                <a:solidFill>
                  <a:schemeClr val="bg1"/>
                </a:solidFill>
              </a:rPr>
              <a:t>3.  ANOTHER LAWYER’S CONDUCT;</a:t>
            </a:r>
          </a:p>
          <a:p>
            <a:r>
              <a:rPr lang="en-US" sz="2400" i="1" dirty="0">
                <a:solidFill>
                  <a:schemeClr val="bg1"/>
                </a:solidFill>
              </a:rPr>
              <a:t>4. YOUR OWN </a:t>
            </a:r>
            <a:r>
              <a:rPr lang="en-US" sz="2400" b="1" i="1" dirty="0">
                <a:solidFill>
                  <a:schemeClr val="bg1"/>
                </a:solidFill>
              </a:rPr>
              <a:t>PAST</a:t>
            </a:r>
            <a:r>
              <a:rPr lang="en-US" sz="2400" i="1" dirty="0">
                <a:solidFill>
                  <a:schemeClr val="bg1"/>
                </a:solidFill>
              </a:rPr>
              <a:t> CONDUCT.</a:t>
            </a:r>
          </a:p>
          <a:p>
            <a:pPr marL="457200" indent="-457200">
              <a:buAutoNum type="arabicPeriod" startAt="3"/>
            </a:pPr>
            <a:endParaRPr lang="en-US" sz="2400" i="1"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A4AD7573-056B-448F-9AAE-6F413CB6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739" y="457201"/>
            <a:ext cx="4463098" cy="5403850"/>
          </a:xfrm>
          <a:prstGeom prst="rect">
            <a:avLst/>
          </a:prstGeom>
          <a:noFill/>
        </p:spPr>
      </p:pic>
    </p:spTree>
    <p:extLst>
      <p:ext uri="{BB962C8B-B14F-4D97-AF65-F5344CB8AC3E}">
        <p14:creationId xmlns:p14="http://schemas.microsoft.com/office/powerpoint/2010/main" val="1727462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92BAD32-3876-4440-8035-1D76DD044CE2}"/>
              </a:ext>
            </a:extLst>
          </p:cNvPr>
          <p:cNvSpPr>
            <a:spLocks noGrp="1"/>
          </p:cNvSpPr>
          <p:nvPr>
            <p:ph type="title"/>
          </p:nvPr>
        </p:nvSpPr>
        <p:spPr>
          <a:xfrm>
            <a:off x="0" y="1"/>
            <a:ext cx="5121926" cy="6681628"/>
          </a:xfrm>
          <a:solidFill>
            <a:schemeClr val="accent1">
              <a:lumMod val="50000"/>
            </a:schemeClr>
          </a:solidFill>
        </p:spPr>
        <p:txBody>
          <a:bodyPr>
            <a:normAutofit/>
          </a:bodyPr>
          <a:lstStyle/>
          <a:p>
            <a:pPr algn="ctr"/>
            <a:r>
              <a:rPr lang="en-US" dirty="0">
                <a:solidFill>
                  <a:schemeClr val="bg1"/>
                </a:solidFill>
              </a:rPr>
              <a:t>EXECUTIVE SESSIONS</a:t>
            </a:r>
            <a:br>
              <a:rPr lang="en-US" dirty="0">
                <a:solidFill>
                  <a:schemeClr val="bg1"/>
                </a:solidFill>
              </a:rPr>
            </a:b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6EF46F8E-9810-49F8-A9EA-6B2A3CD5C110}"/>
              </a:ext>
            </a:extLst>
          </p:cNvPr>
          <p:cNvSpPr>
            <a:spLocks noGrp="1"/>
          </p:cNvSpPr>
          <p:nvPr>
            <p:ph idx="1"/>
          </p:nvPr>
        </p:nvSpPr>
        <p:spPr>
          <a:xfrm>
            <a:off x="5138539" y="0"/>
            <a:ext cx="6041594" cy="6689387"/>
          </a:xfrm>
        </p:spPr>
        <p:txBody>
          <a:bodyPr>
            <a:normAutofit/>
          </a:bodyPr>
          <a:lstStyle/>
          <a:p>
            <a:endParaRPr lang="en-US" dirty="0"/>
          </a:p>
          <a:p>
            <a:r>
              <a:rPr lang="en-US" sz="3600" dirty="0"/>
              <a:t>The only executive sessions the act mentions are designed to protect attorney-client privilege/litigation, exemptions under federal law and doctor-patient confidentiality.</a:t>
            </a:r>
          </a:p>
        </p:txBody>
      </p:sp>
    </p:spTree>
    <p:extLst>
      <p:ext uri="{BB962C8B-B14F-4D97-AF65-F5344CB8AC3E}">
        <p14:creationId xmlns:p14="http://schemas.microsoft.com/office/powerpoint/2010/main" val="299944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8231C0-E66E-48EF-A8F5-7F3534B3BAD8}"/>
              </a:ext>
            </a:extLst>
          </p:cNvPr>
          <p:cNvSpPr>
            <a:spLocks noGrp="1"/>
          </p:cNvSpPr>
          <p:nvPr>
            <p:ph type="title"/>
          </p:nvPr>
        </p:nvSpPr>
        <p:spPr>
          <a:xfrm>
            <a:off x="5181601" y="634946"/>
            <a:ext cx="6368142" cy="1450757"/>
          </a:xfrm>
        </p:spPr>
        <p:txBody>
          <a:bodyPr>
            <a:normAutofit/>
          </a:bodyPr>
          <a:lstStyle/>
          <a:p>
            <a:pPr algn="ctr"/>
            <a:r>
              <a:rPr lang="en-US" sz="5400" b="1" dirty="0"/>
              <a:t>ETHICS UPDATE 2022</a:t>
            </a:r>
          </a:p>
        </p:txBody>
      </p:sp>
      <p:pic>
        <p:nvPicPr>
          <p:cNvPr id="5" name="Picture 4" descr="Front steps and columns of a majestic city building">
            <a:extLst>
              <a:ext uri="{FF2B5EF4-FFF2-40B4-BE49-F238E27FC236}">
                <a16:creationId xmlns:a16="http://schemas.microsoft.com/office/drawing/2014/main" id="{C96EE4FE-3B1B-470A-A316-0C98B725994E}"/>
              </a:ext>
            </a:extLst>
          </p:cNvPr>
          <p:cNvPicPr>
            <a:picLocks noChangeAspect="1"/>
          </p:cNvPicPr>
          <p:nvPr/>
        </p:nvPicPr>
        <p:blipFill rotWithShape="1">
          <a:blip r:embed="rId2"/>
          <a:srcRect l="26214" r="28565"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5D1169-12A1-4806-82C4-16710BCB9569}"/>
              </a:ext>
            </a:extLst>
          </p:cNvPr>
          <p:cNvSpPr>
            <a:spLocks noGrp="1"/>
          </p:cNvSpPr>
          <p:nvPr>
            <p:ph idx="1"/>
          </p:nvPr>
        </p:nvSpPr>
        <p:spPr>
          <a:xfrm>
            <a:off x="5181601" y="2808514"/>
            <a:ext cx="6368142" cy="3060579"/>
          </a:xfrm>
        </p:spPr>
        <p:txBody>
          <a:bodyPr>
            <a:normAutofit/>
          </a:bodyPr>
          <a:lstStyle/>
          <a:p>
            <a:r>
              <a:rPr lang="en-US" sz="3600" dirty="0"/>
              <a:t>THE LAST YEAR HAS BROUGHT MANY CHANGES TO THE ETHICS RULES AND THE RULES OF DISCIPLINARY ENFORCEMENT</a:t>
            </a:r>
          </a:p>
        </p:txBody>
      </p:sp>
    </p:spTree>
    <p:extLst>
      <p:ext uri="{BB962C8B-B14F-4D97-AF65-F5344CB8AC3E}">
        <p14:creationId xmlns:p14="http://schemas.microsoft.com/office/powerpoint/2010/main" val="799235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05EB-B0E5-4193-A9B9-677EB1F345C0}"/>
              </a:ext>
            </a:extLst>
          </p:cNvPr>
          <p:cNvSpPr>
            <a:spLocks noGrp="1"/>
          </p:cNvSpPr>
          <p:nvPr>
            <p:ph type="title"/>
          </p:nvPr>
        </p:nvSpPr>
        <p:spPr>
          <a:xfrm>
            <a:off x="1097280" y="286603"/>
            <a:ext cx="10058400" cy="1740751"/>
          </a:xfrm>
        </p:spPr>
        <p:txBody>
          <a:bodyPr>
            <a:noAutofit/>
          </a:bodyPr>
          <a:lstStyle/>
          <a:p>
            <a:pPr algn="ctr"/>
            <a:r>
              <a:rPr lang="en-US" sz="6600" b="1" dirty="0"/>
              <a:t>ADVERTISING RULES HAVE CHANGED</a:t>
            </a:r>
          </a:p>
        </p:txBody>
      </p:sp>
      <p:pic>
        <p:nvPicPr>
          <p:cNvPr id="9" name="Content Placeholder 8" descr="Text, whiteboard&#10;&#10;Description automatically generated">
            <a:extLst>
              <a:ext uri="{FF2B5EF4-FFF2-40B4-BE49-F238E27FC236}">
                <a16:creationId xmlns:a16="http://schemas.microsoft.com/office/drawing/2014/main" id="{8CD5FA75-2010-4147-8162-7F262426541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78956" y="2233914"/>
            <a:ext cx="6034087" cy="4072466"/>
          </a:xfrm>
        </p:spPr>
      </p:pic>
      <p:sp>
        <p:nvSpPr>
          <p:cNvPr id="10" name="TextBox 9">
            <a:extLst>
              <a:ext uri="{FF2B5EF4-FFF2-40B4-BE49-F238E27FC236}">
                <a16:creationId xmlns:a16="http://schemas.microsoft.com/office/drawing/2014/main" id="{5BA41E3E-8D68-4808-BCAA-75446E38841A}"/>
              </a:ext>
            </a:extLst>
          </p:cNvPr>
          <p:cNvSpPr txBox="1"/>
          <p:nvPr/>
        </p:nvSpPr>
        <p:spPr>
          <a:xfrm>
            <a:off x="3109119" y="5868988"/>
            <a:ext cx="60340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Grandview"/>
                <a:ea typeface="+mn-ea"/>
                <a:cs typeface="+mn-cs"/>
                <a:hlinkClick r:id="rId3" tooltip="http://www.thebluediamondgallery.com/handwriting/a/advertising.html"/>
              </a:rPr>
              <a:t>This Photo</a:t>
            </a:r>
            <a:r>
              <a:rPr kumimoji="0" lang="en-US" sz="900" b="0" i="0" u="none" strike="noStrike" kern="1200" cap="none" spc="0" normalizeH="0" baseline="0" noProof="0">
                <a:ln>
                  <a:noFill/>
                </a:ln>
                <a:solidFill>
                  <a:srgbClr val="000000"/>
                </a:solidFill>
                <a:effectLst/>
                <a:uLnTx/>
                <a:uFillTx/>
                <a:latin typeface="Grandview"/>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Grandview"/>
                <a:ea typeface="+mn-ea"/>
                <a:cs typeface="+mn-cs"/>
                <a:hlinkClick r:id="rId4" tooltip="https://creativecommons.org/licenses/by-sa/3.0/"/>
              </a:rPr>
              <a:t>CC BY-SA</a:t>
            </a:r>
            <a:endParaRPr kumimoji="0" lang="en-US" sz="900" b="0" i="0" u="none" strike="noStrike" kern="1200" cap="none" spc="0" normalizeH="0" baseline="0" noProof="0">
              <a:ln>
                <a:noFill/>
              </a:ln>
              <a:solidFill>
                <a:srgbClr val="000000"/>
              </a:solidFill>
              <a:effectLst/>
              <a:uLnTx/>
              <a:uFillTx/>
              <a:latin typeface="Grandview"/>
              <a:ea typeface="+mn-ea"/>
              <a:cs typeface="+mn-cs"/>
            </a:endParaRPr>
          </a:p>
        </p:txBody>
      </p:sp>
    </p:spTree>
    <p:extLst>
      <p:ext uri="{BB962C8B-B14F-4D97-AF65-F5344CB8AC3E}">
        <p14:creationId xmlns:p14="http://schemas.microsoft.com/office/powerpoint/2010/main" val="3462447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DDA3-13CF-4B36-8457-CE1F24AB696D}"/>
              </a:ext>
            </a:extLst>
          </p:cNvPr>
          <p:cNvSpPr>
            <a:spLocks noGrp="1"/>
          </p:cNvSpPr>
          <p:nvPr>
            <p:ph type="title"/>
          </p:nvPr>
        </p:nvSpPr>
        <p:spPr>
          <a:xfrm>
            <a:off x="683587" y="713677"/>
            <a:ext cx="4019041" cy="5425068"/>
          </a:xfrm>
          <a:solidFill>
            <a:schemeClr val="tx2">
              <a:lumMod val="25000"/>
              <a:lumOff val="75000"/>
            </a:schemeClr>
          </a:solidFill>
        </p:spPr>
        <p:txBody>
          <a:bodyPr>
            <a:normAutofit/>
          </a:bodyPr>
          <a:lstStyle/>
          <a:p>
            <a:r>
              <a:rPr lang="en-US" sz="4000" dirty="0"/>
              <a:t>TN SUPREME COURT ORDER</a:t>
            </a:r>
            <a:br>
              <a:rPr lang="en-US" sz="4000" dirty="0"/>
            </a:br>
            <a:r>
              <a:rPr lang="en-US" sz="4000" dirty="0"/>
              <a:t>9/01/21</a:t>
            </a:r>
            <a:br>
              <a:rPr lang="en-US" sz="4000" dirty="0"/>
            </a:br>
            <a:br>
              <a:rPr lang="en-US" sz="4000" dirty="0"/>
            </a:br>
            <a:br>
              <a:rPr lang="en-US" sz="4000" dirty="0"/>
            </a:br>
            <a:br>
              <a:rPr lang="en-US" sz="4000" dirty="0"/>
            </a:br>
            <a:br>
              <a:rPr lang="en-US" sz="4000" dirty="0"/>
            </a:br>
            <a:endParaRPr lang="en-US" sz="4000" dirty="0"/>
          </a:p>
        </p:txBody>
      </p:sp>
      <p:sp>
        <p:nvSpPr>
          <p:cNvPr id="3" name="Content Placeholder 2">
            <a:extLst>
              <a:ext uri="{FF2B5EF4-FFF2-40B4-BE49-F238E27FC236}">
                <a16:creationId xmlns:a16="http://schemas.microsoft.com/office/drawing/2014/main" id="{8D6ECF76-7C90-4AEE-A0C9-3A22E93BCCC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368C3BDE-91F5-4CE2-ABAB-8EC89F51BDD3}"/>
              </a:ext>
            </a:extLst>
          </p:cNvPr>
          <p:cNvSpPr>
            <a:spLocks noGrp="1"/>
          </p:cNvSpPr>
          <p:nvPr>
            <p:ph type="body" sz="half" idx="2"/>
          </p:nvPr>
        </p:nvSpPr>
        <p:spPr>
          <a:xfrm flipV="1">
            <a:off x="683587" y="6760722"/>
            <a:ext cx="4499914" cy="825065"/>
          </a:xfrm>
        </p:spPr>
        <p:txBody>
          <a:bodyPr>
            <a:normAutofit/>
          </a:bodyPr>
          <a:lstStyle/>
          <a:p>
            <a:endParaRPr lang="en-US" dirty="0"/>
          </a:p>
        </p:txBody>
      </p:sp>
      <p:pic>
        <p:nvPicPr>
          <p:cNvPr id="5" name="Picture 4" descr="Text, letter&#10;&#10;Description automatically generated">
            <a:extLst>
              <a:ext uri="{FF2B5EF4-FFF2-40B4-BE49-F238E27FC236}">
                <a16:creationId xmlns:a16="http://schemas.microsoft.com/office/drawing/2014/main" id="{A37E1923-749F-423E-9835-D6EFE0C55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528" y="126460"/>
            <a:ext cx="8067472" cy="6634263"/>
          </a:xfrm>
          <a:prstGeom prst="rect">
            <a:avLst/>
          </a:prstGeom>
        </p:spPr>
      </p:pic>
    </p:spTree>
    <p:extLst>
      <p:ext uri="{BB962C8B-B14F-4D97-AF65-F5344CB8AC3E}">
        <p14:creationId xmlns:p14="http://schemas.microsoft.com/office/powerpoint/2010/main" val="2386774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D0F2-334A-473B-8FAA-FD493D27587E}"/>
              </a:ext>
            </a:extLst>
          </p:cNvPr>
          <p:cNvSpPr>
            <a:spLocks noGrp="1"/>
          </p:cNvSpPr>
          <p:nvPr>
            <p:ph type="title"/>
          </p:nvPr>
        </p:nvSpPr>
        <p:spPr>
          <a:xfrm>
            <a:off x="298581" y="713678"/>
            <a:ext cx="4581330" cy="2715322"/>
          </a:xfrm>
          <a:solidFill>
            <a:schemeClr val="tx2">
              <a:lumMod val="25000"/>
              <a:lumOff val="75000"/>
            </a:schemeClr>
          </a:solidFill>
        </p:spPr>
        <p:txBody>
          <a:bodyPr/>
          <a:lstStyle/>
          <a:p>
            <a:r>
              <a:rPr lang="en-US" dirty="0"/>
              <a:t>ADVERTISING RULES AMENDED</a:t>
            </a:r>
            <a:br>
              <a:rPr lang="en-US" dirty="0"/>
            </a:br>
            <a:br>
              <a:rPr lang="en-US" dirty="0"/>
            </a:br>
            <a:endParaRPr lang="en-US" dirty="0"/>
          </a:p>
        </p:txBody>
      </p:sp>
      <p:sp>
        <p:nvSpPr>
          <p:cNvPr id="3" name="Content Placeholder 2">
            <a:extLst>
              <a:ext uri="{FF2B5EF4-FFF2-40B4-BE49-F238E27FC236}">
                <a16:creationId xmlns:a16="http://schemas.microsoft.com/office/drawing/2014/main" id="{EB43C891-97C6-43D8-A581-A6AF7EA7211D}"/>
              </a:ext>
            </a:extLst>
          </p:cNvPr>
          <p:cNvSpPr>
            <a:spLocks noGrp="1"/>
          </p:cNvSpPr>
          <p:nvPr>
            <p:ph idx="1"/>
          </p:nvPr>
        </p:nvSpPr>
        <p:spPr>
          <a:xfrm>
            <a:off x="4800600" y="322729"/>
            <a:ext cx="6492240" cy="6409765"/>
          </a:xfrm>
        </p:spPr>
        <p:txBody>
          <a:bodyPr>
            <a:normAutofit fontScale="62500" lnSpcReduction="20000"/>
          </a:bodyPr>
          <a:lstStyle/>
          <a:p>
            <a:r>
              <a:rPr lang="en-US" dirty="0"/>
              <a:t>THE COURT CONSOLIDATED RPC 7.1 AND 7.2 INTO RPC 7.1(a)(b)(c).</a:t>
            </a:r>
          </a:p>
          <a:p>
            <a:r>
              <a:rPr lang="en-US" b="1" i="1" dirty="0"/>
              <a:t>NEW RULE 7.1 COMMUNICATIONS CONCERNING A LAWYER’S SERVICES</a:t>
            </a:r>
          </a:p>
          <a:p>
            <a:r>
              <a:rPr lang="en-US" dirty="0"/>
              <a:t>(a)  A lawyer shall not make a false or misleading communication about the lawyer or the lawyer’s services.  A communication is false or misleading if it contains a material misrepresentation of fact or law, or omits a fact necessary to make the statement considered as a whole not materially misleading.</a:t>
            </a:r>
          </a:p>
          <a:p>
            <a:r>
              <a:rPr lang="en-US" dirty="0"/>
              <a:t>(b)  Subject to the requirements of paragraph (a) above and RPC’s 7.3 and 7.6, a lawyer may advertise services through written, recorded, or electronic communications, including public media.  Any communication made under this Rule shall include the name and contact information of at least one lawyer or law firm responsible for its content.</a:t>
            </a:r>
          </a:p>
          <a:p>
            <a:r>
              <a:rPr lang="en-US" dirty="0"/>
              <a:t>(c)  A Copy or recording of each advertisement shall be retained by the lawyer for two years after its last dissemination along with a record of when and where the advertisement appeared.</a:t>
            </a:r>
          </a:p>
        </p:txBody>
      </p:sp>
      <p:sp>
        <p:nvSpPr>
          <p:cNvPr id="4" name="Text Placeholder 3">
            <a:extLst>
              <a:ext uri="{FF2B5EF4-FFF2-40B4-BE49-F238E27FC236}">
                <a16:creationId xmlns:a16="http://schemas.microsoft.com/office/drawing/2014/main" id="{6ADCB13B-8A96-4DA8-943A-F88F8DC70343}"/>
              </a:ext>
            </a:extLst>
          </p:cNvPr>
          <p:cNvSpPr>
            <a:spLocks noGrp="1"/>
          </p:cNvSpPr>
          <p:nvPr>
            <p:ph type="body" sz="half" idx="2"/>
          </p:nvPr>
        </p:nvSpPr>
        <p:spPr>
          <a:xfrm>
            <a:off x="298581" y="2864498"/>
            <a:ext cx="4581330" cy="3440705"/>
          </a:xfrm>
          <a:solidFill>
            <a:schemeClr val="tx2">
              <a:lumMod val="25000"/>
              <a:lumOff val="75000"/>
            </a:schemeClr>
          </a:solidFill>
        </p:spPr>
        <p:txBody>
          <a:bodyPr>
            <a:normAutofit/>
          </a:bodyPr>
          <a:lstStyle/>
          <a:p>
            <a:endParaRPr lang="en-US" sz="2800" dirty="0"/>
          </a:p>
          <a:p>
            <a:r>
              <a:rPr lang="en-US" sz="2800" dirty="0"/>
              <a:t>TN SUPREME COURT ORDER FILED 9-1-2021</a:t>
            </a:r>
          </a:p>
          <a:p>
            <a:endParaRPr lang="en-US" sz="2800" dirty="0"/>
          </a:p>
          <a:p>
            <a:endParaRPr lang="en-US" sz="2800" dirty="0"/>
          </a:p>
        </p:txBody>
      </p:sp>
    </p:spTree>
    <p:extLst>
      <p:ext uri="{BB962C8B-B14F-4D97-AF65-F5344CB8AC3E}">
        <p14:creationId xmlns:p14="http://schemas.microsoft.com/office/powerpoint/2010/main" val="830308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77EC-3984-4AD7-8925-A50749D4C2A4}"/>
              </a:ext>
            </a:extLst>
          </p:cNvPr>
          <p:cNvSpPr>
            <a:spLocks noGrp="1"/>
          </p:cNvSpPr>
          <p:nvPr>
            <p:ph type="title"/>
          </p:nvPr>
        </p:nvSpPr>
        <p:spPr>
          <a:solidFill>
            <a:schemeClr val="tx2">
              <a:lumMod val="25000"/>
              <a:lumOff val="75000"/>
            </a:schemeClr>
          </a:solidFill>
        </p:spPr>
        <p:txBody>
          <a:bodyPr/>
          <a:lstStyle/>
          <a:p>
            <a:r>
              <a:rPr lang="en-US" dirty="0"/>
              <a:t>RPC’S 7.2, 7.4, and 7.5 DELETED</a:t>
            </a:r>
            <a:br>
              <a:rPr lang="en-US" dirty="0"/>
            </a:br>
            <a:endParaRPr lang="en-US" dirty="0"/>
          </a:p>
        </p:txBody>
      </p:sp>
      <p:sp>
        <p:nvSpPr>
          <p:cNvPr id="3" name="Content Placeholder 2">
            <a:extLst>
              <a:ext uri="{FF2B5EF4-FFF2-40B4-BE49-F238E27FC236}">
                <a16:creationId xmlns:a16="http://schemas.microsoft.com/office/drawing/2014/main" id="{E3915050-47AA-4DD5-AF76-F3F78AE6E819}"/>
              </a:ext>
            </a:extLst>
          </p:cNvPr>
          <p:cNvSpPr>
            <a:spLocks noGrp="1"/>
          </p:cNvSpPr>
          <p:nvPr>
            <p:ph idx="1"/>
          </p:nvPr>
        </p:nvSpPr>
        <p:spPr>
          <a:xfrm>
            <a:off x="5698671" y="708102"/>
            <a:ext cx="6113883" cy="5430644"/>
          </a:xfrm>
        </p:spPr>
        <p:txBody>
          <a:bodyPr/>
          <a:lstStyle/>
          <a:p>
            <a:r>
              <a:rPr lang="en-US" u="sng" dirty="0"/>
              <a:t>AREA OF EXPERTISE/SPECIALIZATION</a:t>
            </a:r>
          </a:p>
          <a:p>
            <a:endParaRPr lang="en-US" u="sng" dirty="0"/>
          </a:p>
          <a:p>
            <a:r>
              <a:rPr lang="en-US" u="sng" dirty="0"/>
              <a:t>FIRM NAMES</a:t>
            </a:r>
          </a:p>
          <a:p>
            <a:endParaRPr lang="en-US" u="sng" dirty="0"/>
          </a:p>
          <a:p>
            <a:r>
              <a:rPr lang="en-US" u="sng" dirty="0"/>
              <a:t>RECORD OF ADVERTISING</a:t>
            </a:r>
          </a:p>
        </p:txBody>
      </p:sp>
      <p:sp>
        <p:nvSpPr>
          <p:cNvPr id="4" name="Text Placeholder 3">
            <a:extLst>
              <a:ext uri="{FF2B5EF4-FFF2-40B4-BE49-F238E27FC236}">
                <a16:creationId xmlns:a16="http://schemas.microsoft.com/office/drawing/2014/main" id="{10775803-A736-4025-9CDD-930D4AE2FD10}"/>
              </a:ext>
            </a:extLst>
          </p:cNvPr>
          <p:cNvSpPr>
            <a:spLocks noGrp="1"/>
          </p:cNvSpPr>
          <p:nvPr>
            <p:ph type="body" sz="half" idx="2"/>
          </p:nvPr>
        </p:nvSpPr>
        <p:spPr>
          <a:xfrm>
            <a:off x="683587" y="3710258"/>
            <a:ext cx="4499914" cy="2428487"/>
          </a:xfrm>
          <a:solidFill>
            <a:schemeClr val="tx2">
              <a:lumMod val="25000"/>
              <a:lumOff val="75000"/>
            </a:schemeClr>
          </a:solidFill>
        </p:spPr>
        <p:txBody>
          <a:bodyPr/>
          <a:lstStyle/>
          <a:p>
            <a:endParaRPr lang="en-US" dirty="0"/>
          </a:p>
          <a:p>
            <a:r>
              <a:rPr lang="en-US" sz="2400" dirty="0"/>
              <a:t>MOVED TO COMMENTS UNDER RULE 7.1</a:t>
            </a:r>
          </a:p>
        </p:txBody>
      </p:sp>
    </p:spTree>
    <p:extLst>
      <p:ext uri="{BB962C8B-B14F-4D97-AF65-F5344CB8AC3E}">
        <p14:creationId xmlns:p14="http://schemas.microsoft.com/office/powerpoint/2010/main" val="309879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57A6-23FC-430E-BC71-91F6B3E9B884}"/>
              </a:ext>
            </a:extLst>
          </p:cNvPr>
          <p:cNvSpPr>
            <a:spLocks noGrp="1"/>
          </p:cNvSpPr>
          <p:nvPr>
            <p:ph type="title"/>
          </p:nvPr>
        </p:nvSpPr>
        <p:spPr>
          <a:xfrm>
            <a:off x="457199" y="594359"/>
            <a:ext cx="3666931" cy="4537478"/>
          </a:xfrm>
          <a:solidFill>
            <a:schemeClr val="tx2">
              <a:lumMod val="25000"/>
              <a:lumOff val="75000"/>
            </a:schemeClr>
          </a:solidFill>
        </p:spPr>
        <p:txBody>
          <a:bodyPr/>
          <a:lstStyle/>
          <a:p>
            <a:r>
              <a:rPr lang="en-US" dirty="0"/>
              <a:t>RPC 7.3 SOLICITATION DELETED AND REPLACED</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15673589-AF9D-40CF-B220-A4EF25ACA7B3}"/>
              </a:ext>
            </a:extLst>
          </p:cNvPr>
          <p:cNvSpPr>
            <a:spLocks noGrp="1"/>
          </p:cNvSpPr>
          <p:nvPr>
            <p:ph idx="1"/>
          </p:nvPr>
        </p:nvSpPr>
        <p:spPr>
          <a:xfrm>
            <a:off x="4317357" y="185195"/>
            <a:ext cx="7303625" cy="6574420"/>
          </a:xfrm>
        </p:spPr>
        <p:txBody>
          <a:bodyPr>
            <a:normAutofit fontScale="62500" lnSpcReduction="20000"/>
          </a:bodyPr>
          <a:lstStyle/>
          <a:p>
            <a:r>
              <a:rPr lang="en-US" u="sng" dirty="0"/>
              <a:t>SOLICITATION</a:t>
            </a:r>
          </a:p>
          <a:p>
            <a:r>
              <a:rPr lang="en-US" dirty="0"/>
              <a:t>(a)  A solicitation is a targeted communication initiated by or on behalf of a lawyer that is directed to a specific person and that offers to provide, or reasonably can be understood as offering to provide, legal services or a particular matter.</a:t>
            </a:r>
          </a:p>
          <a:p>
            <a:r>
              <a:rPr lang="en-US" dirty="0"/>
              <a:t>(b)  A lawyer shall not solicit by live person to person contact, or permit employees or agents of the lawyer to solicit by live person to person contact on the lawyer’s behalf, professional employment from a potential client when a significant motive for doing so is the lawyer’s pecuniary gain, unless the person contacted:</a:t>
            </a:r>
          </a:p>
          <a:p>
            <a:r>
              <a:rPr lang="en-US" dirty="0"/>
              <a:t>(1)  is a lawyer; or</a:t>
            </a:r>
          </a:p>
          <a:p>
            <a:r>
              <a:rPr lang="en-US" dirty="0"/>
              <a:t>(2) is a person who routinely uses for business purposes the type of legal services offered by the lawyer;</a:t>
            </a:r>
          </a:p>
          <a:p>
            <a:r>
              <a:rPr lang="en-US" dirty="0"/>
              <a:t>(3)  is pursuant to a court-ordered class action notification; or </a:t>
            </a:r>
          </a:p>
          <a:p>
            <a:r>
              <a:rPr lang="en-US" dirty="0"/>
              <a:t>(4)  has a family, close personal, or prior professional relationship with the lawyer.</a:t>
            </a:r>
          </a:p>
        </p:txBody>
      </p:sp>
      <p:sp>
        <p:nvSpPr>
          <p:cNvPr id="4" name="Text Placeholder 3">
            <a:extLst>
              <a:ext uri="{FF2B5EF4-FFF2-40B4-BE49-F238E27FC236}">
                <a16:creationId xmlns:a16="http://schemas.microsoft.com/office/drawing/2014/main" id="{4888DE16-C646-4457-B84F-E70EB5F37422}"/>
              </a:ext>
            </a:extLst>
          </p:cNvPr>
          <p:cNvSpPr>
            <a:spLocks noGrp="1"/>
          </p:cNvSpPr>
          <p:nvPr>
            <p:ph type="body" sz="half" idx="2"/>
          </p:nvPr>
        </p:nvSpPr>
        <p:spPr>
          <a:xfrm>
            <a:off x="457200" y="5254906"/>
            <a:ext cx="3200400" cy="1050298"/>
          </a:xfrm>
        </p:spPr>
        <p:txBody>
          <a:bodyPr/>
          <a:lstStyle/>
          <a:p>
            <a:endParaRPr lang="en-US" dirty="0"/>
          </a:p>
        </p:txBody>
      </p:sp>
    </p:spTree>
    <p:extLst>
      <p:ext uri="{BB962C8B-B14F-4D97-AF65-F5344CB8AC3E}">
        <p14:creationId xmlns:p14="http://schemas.microsoft.com/office/powerpoint/2010/main" val="678049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57A6-23FC-430E-BC71-91F6B3E9B884}"/>
              </a:ext>
            </a:extLst>
          </p:cNvPr>
          <p:cNvSpPr>
            <a:spLocks noGrp="1"/>
          </p:cNvSpPr>
          <p:nvPr>
            <p:ph type="title"/>
          </p:nvPr>
        </p:nvSpPr>
        <p:spPr>
          <a:xfrm>
            <a:off x="457200" y="594359"/>
            <a:ext cx="3620278" cy="4660547"/>
          </a:xfrm>
          <a:solidFill>
            <a:schemeClr val="tx2">
              <a:lumMod val="25000"/>
              <a:lumOff val="75000"/>
            </a:schemeClr>
          </a:solidFill>
        </p:spPr>
        <p:txBody>
          <a:bodyPr/>
          <a:lstStyle/>
          <a:p>
            <a:r>
              <a:rPr lang="en-US" dirty="0"/>
              <a:t>RPC 7.3 SOLICITATION DELETED AND REPLACED</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15673589-AF9D-40CF-B220-A4EF25ACA7B3}"/>
              </a:ext>
            </a:extLst>
          </p:cNvPr>
          <p:cNvSpPr>
            <a:spLocks noGrp="1"/>
          </p:cNvSpPr>
          <p:nvPr>
            <p:ph idx="1"/>
          </p:nvPr>
        </p:nvSpPr>
        <p:spPr>
          <a:xfrm>
            <a:off x="4317357" y="185195"/>
            <a:ext cx="7874643" cy="6574420"/>
          </a:xfrm>
        </p:spPr>
        <p:txBody>
          <a:bodyPr>
            <a:normAutofit fontScale="47500" lnSpcReduction="20000"/>
          </a:bodyPr>
          <a:lstStyle/>
          <a:p>
            <a:r>
              <a:rPr lang="en-US" u="sng" dirty="0"/>
              <a:t>SOLICITATION</a:t>
            </a:r>
          </a:p>
          <a:p>
            <a:r>
              <a:rPr lang="en-US" sz="4400" dirty="0"/>
              <a:t>(a)  A solicitation is a targeted communication initiated by or on behalf of a lawyer that is directed to a specific person and that offers to provide, or reasonably can be understood as offering to provide, legal services or a particular matter.</a:t>
            </a:r>
          </a:p>
          <a:p>
            <a:r>
              <a:rPr lang="en-US" sz="4400" dirty="0"/>
              <a:t>(b)  A lawyer shall not solicit by live person to person contact, or permit employees or agents of the lawyer to solicit by live person to person contact on the lawyer’s behalf, professional employment from a potential client when a significant motive for doing so is the lawyer’s pecuniary gain, unless the person contacted:</a:t>
            </a:r>
          </a:p>
          <a:p>
            <a:r>
              <a:rPr lang="en-US" sz="4400" dirty="0"/>
              <a:t>(1)  is a lawyer; or</a:t>
            </a:r>
          </a:p>
          <a:p>
            <a:r>
              <a:rPr lang="en-US" sz="4400" dirty="0"/>
              <a:t>(2) is a person who routinely uses for business purposes the type of legal services offered by the lawyer;</a:t>
            </a:r>
          </a:p>
          <a:p>
            <a:r>
              <a:rPr lang="en-US" sz="4400" dirty="0"/>
              <a:t>(3)  is pursuant to a court-ordered class action notification; or </a:t>
            </a:r>
          </a:p>
          <a:p>
            <a:r>
              <a:rPr lang="en-US" sz="4400" dirty="0"/>
              <a:t>(4)  has a family close personal, or prior professional relationship with the lawyer.</a:t>
            </a:r>
          </a:p>
        </p:txBody>
      </p:sp>
      <p:sp>
        <p:nvSpPr>
          <p:cNvPr id="4" name="Text Placeholder 3">
            <a:extLst>
              <a:ext uri="{FF2B5EF4-FFF2-40B4-BE49-F238E27FC236}">
                <a16:creationId xmlns:a16="http://schemas.microsoft.com/office/drawing/2014/main" id="{4888DE16-C646-4457-B84F-E70EB5F37422}"/>
              </a:ext>
            </a:extLst>
          </p:cNvPr>
          <p:cNvSpPr>
            <a:spLocks noGrp="1"/>
          </p:cNvSpPr>
          <p:nvPr>
            <p:ph type="body" sz="half" idx="2"/>
          </p:nvPr>
        </p:nvSpPr>
        <p:spPr>
          <a:xfrm>
            <a:off x="457200" y="5254906"/>
            <a:ext cx="3200400" cy="1050298"/>
          </a:xfrm>
        </p:spPr>
        <p:txBody>
          <a:bodyPr/>
          <a:lstStyle/>
          <a:p>
            <a:endParaRPr lang="en-US" dirty="0"/>
          </a:p>
        </p:txBody>
      </p:sp>
    </p:spTree>
    <p:extLst>
      <p:ext uri="{BB962C8B-B14F-4D97-AF65-F5344CB8AC3E}">
        <p14:creationId xmlns:p14="http://schemas.microsoft.com/office/powerpoint/2010/main" val="3016672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3371-5625-4725-ADA0-23B94BD0A8FB}"/>
              </a:ext>
            </a:extLst>
          </p:cNvPr>
          <p:cNvSpPr>
            <a:spLocks noGrp="1"/>
          </p:cNvSpPr>
          <p:nvPr>
            <p:ph type="title"/>
          </p:nvPr>
        </p:nvSpPr>
        <p:spPr>
          <a:xfrm>
            <a:off x="683587" y="713677"/>
            <a:ext cx="4499914" cy="4623433"/>
          </a:xfrm>
          <a:solidFill>
            <a:schemeClr val="tx2">
              <a:lumMod val="25000"/>
              <a:lumOff val="75000"/>
            </a:schemeClr>
          </a:solidFill>
        </p:spPr>
        <p:txBody>
          <a:bodyPr/>
          <a:lstStyle/>
          <a:p>
            <a:r>
              <a:rPr lang="en-US" u="sng" dirty="0"/>
              <a:t>LIMITATION ON SOLICITATION</a:t>
            </a:r>
            <a:br>
              <a:rPr lang="en-US" u="sng" dirty="0"/>
            </a:br>
            <a:br>
              <a:rPr lang="en-US" dirty="0"/>
            </a:br>
            <a:r>
              <a:rPr lang="en-US" dirty="0"/>
              <a:t>RPC 7.3 (d)</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4544B652-0DB3-4083-B1FA-7381F7BF1E8A}"/>
              </a:ext>
            </a:extLst>
          </p:cNvPr>
          <p:cNvSpPr>
            <a:spLocks noGrp="1"/>
          </p:cNvSpPr>
          <p:nvPr>
            <p:ph idx="1"/>
          </p:nvPr>
        </p:nvSpPr>
        <p:spPr>
          <a:xfrm>
            <a:off x="5383763" y="149289"/>
            <a:ext cx="6808237" cy="6540759"/>
          </a:xfrm>
        </p:spPr>
        <p:txBody>
          <a:bodyPr>
            <a:normAutofit fontScale="70000" lnSpcReduction="20000"/>
          </a:bodyPr>
          <a:lstStyle/>
          <a:p>
            <a:r>
              <a:rPr lang="en-US" dirty="0"/>
              <a:t>(d)  A lawyer shall not solicit professional employment from any person if:</a:t>
            </a:r>
          </a:p>
          <a:p>
            <a:r>
              <a:rPr lang="en-US" dirty="0"/>
              <a:t>(1)  the target of the solicitation has made known to the lawyer a desire not to be solicited by the lawyer; or</a:t>
            </a:r>
          </a:p>
          <a:p>
            <a:r>
              <a:rPr lang="en-US" dirty="0"/>
              <a:t>(2)  the solicitation involves coercion, duress, fraud, harassment, intimidation, overreaching, or undue influence; or</a:t>
            </a:r>
          </a:p>
          <a:p>
            <a:r>
              <a:rPr lang="en-US" dirty="0"/>
              <a:t>(3) a significant motive for the solicitation is the lawyer’s pecuniary gain and the communication concerns an action for personal injury, divorce or legal separation, worker’s compensation, wrongful death, or otherwise relates to an accident, filing of divorce or legal separation, or disaster occurred more than thirty (30) days prior to the mailing or transmission of the communication or the lawyer has a family, close person, or prior professional relationship with the person solicited.</a:t>
            </a:r>
          </a:p>
        </p:txBody>
      </p:sp>
      <p:sp>
        <p:nvSpPr>
          <p:cNvPr id="4" name="Text Placeholder 3">
            <a:extLst>
              <a:ext uri="{FF2B5EF4-FFF2-40B4-BE49-F238E27FC236}">
                <a16:creationId xmlns:a16="http://schemas.microsoft.com/office/drawing/2014/main" id="{163A613A-AFC8-447F-A8FB-51234E38F2B4}"/>
              </a:ext>
            </a:extLst>
          </p:cNvPr>
          <p:cNvSpPr>
            <a:spLocks noGrp="1"/>
          </p:cNvSpPr>
          <p:nvPr>
            <p:ph type="body" sz="half" idx="2"/>
          </p:nvPr>
        </p:nvSpPr>
        <p:spPr>
          <a:xfrm>
            <a:off x="683587" y="5402424"/>
            <a:ext cx="4499914" cy="736321"/>
          </a:xfrm>
        </p:spPr>
        <p:txBody>
          <a:bodyPr/>
          <a:lstStyle/>
          <a:p>
            <a:endParaRPr lang="en-US" dirty="0"/>
          </a:p>
        </p:txBody>
      </p:sp>
    </p:spTree>
    <p:extLst>
      <p:ext uri="{BB962C8B-B14F-4D97-AF65-F5344CB8AC3E}">
        <p14:creationId xmlns:p14="http://schemas.microsoft.com/office/powerpoint/2010/main" val="411644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9726-5947-4ABF-B5AB-EEB191BB32A6}"/>
              </a:ext>
            </a:extLst>
          </p:cNvPr>
          <p:cNvSpPr>
            <a:spLocks noGrp="1"/>
          </p:cNvSpPr>
          <p:nvPr>
            <p:ph type="title"/>
          </p:nvPr>
        </p:nvSpPr>
        <p:spPr>
          <a:xfrm>
            <a:off x="683587" y="713677"/>
            <a:ext cx="4499914" cy="4343515"/>
          </a:xfrm>
          <a:solidFill>
            <a:schemeClr val="tx2">
              <a:lumMod val="25000"/>
              <a:lumOff val="75000"/>
            </a:schemeClr>
          </a:solidFill>
        </p:spPr>
        <p:txBody>
          <a:bodyPr/>
          <a:lstStyle/>
          <a:p>
            <a:r>
              <a:rPr lang="en-US" u="sng" dirty="0"/>
              <a:t>RECORD RETENTION</a:t>
            </a:r>
            <a:br>
              <a:rPr lang="en-US" u="sng" dirty="0"/>
            </a:br>
            <a:br>
              <a:rPr lang="en-US" u="sng" dirty="0"/>
            </a:br>
            <a:r>
              <a:rPr lang="en-US" dirty="0"/>
              <a:t>RPC 7.3(e)</a:t>
            </a:r>
            <a:br>
              <a:rPr lang="en-US" dirty="0"/>
            </a:br>
            <a:br>
              <a:rPr lang="en-US" dirty="0"/>
            </a:br>
            <a:br>
              <a:rPr lang="en-US" dirty="0"/>
            </a:br>
            <a:br>
              <a:rPr lang="en-US" dirty="0"/>
            </a:br>
            <a:endParaRPr lang="en-US" u="sng" dirty="0"/>
          </a:p>
        </p:txBody>
      </p:sp>
      <p:sp>
        <p:nvSpPr>
          <p:cNvPr id="3" name="Content Placeholder 2">
            <a:extLst>
              <a:ext uri="{FF2B5EF4-FFF2-40B4-BE49-F238E27FC236}">
                <a16:creationId xmlns:a16="http://schemas.microsoft.com/office/drawing/2014/main" id="{80487318-DC8B-479B-8FD1-00B4101D01D7}"/>
              </a:ext>
            </a:extLst>
          </p:cNvPr>
          <p:cNvSpPr>
            <a:spLocks noGrp="1"/>
          </p:cNvSpPr>
          <p:nvPr>
            <p:ph idx="1"/>
          </p:nvPr>
        </p:nvSpPr>
        <p:spPr/>
        <p:txBody>
          <a:bodyPr>
            <a:normAutofit/>
          </a:bodyPr>
          <a:lstStyle/>
          <a:p>
            <a:r>
              <a:rPr lang="en-US" sz="3200" dirty="0"/>
              <a:t>(e)  A copy of each written, audio, video or electronically transmitted communication sent to a specific recipient under this Rule shall be retained by the lawyer for two years after its last dissemination along with a record of when, and to whom, it was sent.</a:t>
            </a:r>
          </a:p>
        </p:txBody>
      </p:sp>
      <p:sp>
        <p:nvSpPr>
          <p:cNvPr id="4" name="Text Placeholder 3">
            <a:extLst>
              <a:ext uri="{FF2B5EF4-FFF2-40B4-BE49-F238E27FC236}">
                <a16:creationId xmlns:a16="http://schemas.microsoft.com/office/drawing/2014/main" id="{12BE8524-B16F-4445-B02C-3FC0A06C02EA}"/>
              </a:ext>
            </a:extLst>
          </p:cNvPr>
          <p:cNvSpPr>
            <a:spLocks noGrp="1"/>
          </p:cNvSpPr>
          <p:nvPr>
            <p:ph type="body" sz="half" idx="2"/>
          </p:nvPr>
        </p:nvSpPr>
        <p:spPr>
          <a:xfrm>
            <a:off x="683587" y="5159829"/>
            <a:ext cx="4499914" cy="978916"/>
          </a:xfrm>
        </p:spPr>
        <p:txBody>
          <a:bodyPr/>
          <a:lstStyle/>
          <a:p>
            <a:endParaRPr lang="en-US" dirty="0"/>
          </a:p>
        </p:txBody>
      </p:sp>
    </p:spTree>
    <p:extLst>
      <p:ext uri="{BB962C8B-B14F-4D97-AF65-F5344CB8AC3E}">
        <p14:creationId xmlns:p14="http://schemas.microsoft.com/office/powerpoint/2010/main" val="234546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3B40-B99C-4693-BB81-3C3CF692E2AB}"/>
              </a:ext>
            </a:extLst>
          </p:cNvPr>
          <p:cNvSpPr>
            <a:spLocks noGrp="1"/>
          </p:cNvSpPr>
          <p:nvPr>
            <p:ph type="title"/>
          </p:nvPr>
        </p:nvSpPr>
        <p:spPr>
          <a:xfrm>
            <a:off x="492370" y="516835"/>
            <a:ext cx="3084844" cy="2103875"/>
          </a:xfrm>
        </p:spPr>
        <p:txBody>
          <a:bodyPr>
            <a:normAutofit/>
          </a:bodyPr>
          <a:lstStyle/>
          <a:p>
            <a:r>
              <a:rPr lang="en-US" sz="4000" dirty="0">
                <a:solidFill>
                  <a:srgbClr val="FFFFFF"/>
                </a:solidFill>
              </a:rPr>
              <a:t>WORKING REMOTELY</a:t>
            </a:r>
          </a:p>
        </p:txBody>
      </p:sp>
      <p:sp>
        <p:nvSpPr>
          <p:cNvPr id="20" name="Content Placeholder 8">
            <a:extLst>
              <a:ext uri="{FF2B5EF4-FFF2-40B4-BE49-F238E27FC236}">
                <a16:creationId xmlns:a16="http://schemas.microsoft.com/office/drawing/2014/main" id="{B5DE790A-01E3-43FA-9F5B-B54DC8FE957F}"/>
              </a:ext>
            </a:extLst>
          </p:cNvPr>
          <p:cNvSpPr>
            <a:spLocks noGrp="1"/>
          </p:cNvSpPr>
          <p:nvPr>
            <p:ph idx="1"/>
          </p:nvPr>
        </p:nvSpPr>
        <p:spPr>
          <a:xfrm>
            <a:off x="1" y="0"/>
            <a:ext cx="3784922" cy="6979534"/>
          </a:xfrm>
          <a:solidFill>
            <a:schemeClr val="accent1"/>
          </a:solidFill>
        </p:spPr>
        <p:txBody>
          <a:bodyPr>
            <a:normAutofit/>
          </a:bodyPr>
          <a:lstStyle/>
          <a:p>
            <a:pPr marL="0" indent="0">
              <a:buNone/>
            </a:pPr>
            <a:endParaRPr lang="en-US" sz="4000" dirty="0">
              <a:solidFill>
                <a:srgbClr val="FFFFFF"/>
              </a:solidFill>
            </a:endParaRPr>
          </a:p>
          <a:p>
            <a:pPr marL="0" indent="0">
              <a:buNone/>
            </a:pPr>
            <a:endParaRPr lang="en-US" sz="4000" dirty="0">
              <a:solidFill>
                <a:srgbClr val="FFFFFF"/>
              </a:solidFill>
            </a:endParaRPr>
          </a:p>
          <a:p>
            <a:pPr marL="0" indent="0">
              <a:buNone/>
            </a:pPr>
            <a:r>
              <a:rPr lang="en-US" sz="5400" dirty="0">
                <a:solidFill>
                  <a:srgbClr val="FFFFFF"/>
                </a:solidFill>
              </a:rPr>
              <a:t>CONFLICTS OF INTEREST</a:t>
            </a:r>
          </a:p>
          <a:p>
            <a:pPr marL="0" indent="0">
              <a:buNone/>
            </a:pPr>
            <a:endParaRPr lang="en-US" sz="4000" dirty="0">
              <a:solidFill>
                <a:srgbClr val="FFFFFF"/>
              </a:solidFill>
            </a:endParaRPr>
          </a:p>
          <a:p>
            <a:pPr marL="0" indent="0">
              <a:buNone/>
            </a:pPr>
            <a:r>
              <a:rPr lang="en-US" sz="4000" dirty="0">
                <a:solidFill>
                  <a:srgbClr val="FFFFFF"/>
                </a:solidFill>
              </a:rPr>
              <a:t>LARGEST NUMBER OF INQURIES IN 2021</a:t>
            </a:r>
          </a:p>
        </p:txBody>
      </p:sp>
      <p:pic>
        <p:nvPicPr>
          <p:cNvPr id="8" name="Content Placeholder 5" descr="Chart, radar chart&#10;&#10;Description automatically generated">
            <a:extLst>
              <a:ext uri="{FF2B5EF4-FFF2-40B4-BE49-F238E27FC236}">
                <a16:creationId xmlns:a16="http://schemas.microsoft.com/office/drawing/2014/main" id="{80E8ECBE-44E8-4740-B769-03FFDD5331B2}"/>
              </a:ext>
            </a:extLst>
          </p:cNvPr>
          <p:cNvPicPr>
            <a:picLocks noChangeAspect="1"/>
          </p:cNvPicPr>
          <p:nvPr/>
        </p:nvPicPr>
        <p:blipFill>
          <a:blip r:embed="rId2"/>
          <a:stretch>
            <a:fillRect/>
          </a:stretch>
        </p:blipFill>
        <p:spPr>
          <a:xfrm>
            <a:off x="3784922" y="0"/>
            <a:ext cx="8407078" cy="6979534"/>
          </a:xfrm>
          <a:prstGeom prst="rect">
            <a:avLst/>
          </a:prstGeom>
        </p:spPr>
      </p:pic>
    </p:spTree>
    <p:extLst>
      <p:ext uri="{BB962C8B-B14F-4D97-AF65-F5344CB8AC3E}">
        <p14:creationId xmlns:p14="http://schemas.microsoft.com/office/powerpoint/2010/main" val="1812810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C110-5DA0-4F2C-B7D6-00096E9F8BEF}"/>
              </a:ext>
            </a:extLst>
          </p:cNvPr>
          <p:cNvSpPr>
            <a:spLocks noGrp="1"/>
          </p:cNvSpPr>
          <p:nvPr>
            <p:ph type="title"/>
          </p:nvPr>
        </p:nvSpPr>
        <p:spPr>
          <a:xfrm>
            <a:off x="475861" y="373224"/>
            <a:ext cx="4030825" cy="4245429"/>
          </a:xfrm>
          <a:solidFill>
            <a:schemeClr val="tx2">
              <a:lumMod val="25000"/>
              <a:lumOff val="75000"/>
            </a:schemeClr>
          </a:solidFill>
        </p:spPr>
        <p:txBody>
          <a:bodyPr>
            <a:normAutofit/>
          </a:bodyPr>
          <a:lstStyle/>
          <a:p>
            <a:r>
              <a:rPr lang="en-US" u="sng" dirty="0"/>
              <a:t>PAYING OTHERS TO RECOMMEND A LAWYER</a:t>
            </a:r>
            <a:br>
              <a:rPr lang="en-US" u="sng" dirty="0"/>
            </a:br>
            <a:br>
              <a:rPr lang="en-US" u="sng" dirty="0"/>
            </a:br>
            <a:r>
              <a:rPr lang="en-US" dirty="0"/>
              <a:t>RPC 7.3(f)</a:t>
            </a:r>
            <a:br>
              <a:rPr lang="en-US" dirty="0"/>
            </a:br>
            <a:br>
              <a:rPr lang="en-US" dirty="0"/>
            </a:br>
            <a:endParaRPr lang="en-US" u="sng" dirty="0"/>
          </a:p>
        </p:txBody>
      </p:sp>
      <p:sp>
        <p:nvSpPr>
          <p:cNvPr id="3" name="Content Placeholder 2">
            <a:extLst>
              <a:ext uri="{FF2B5EF4-FFF2-40B4-BE49-F238E27FC236}">
                <a16:creationId xmlns:a16="http://schemas.microsoft.com/office/drawing/2014/main" id="{9F61584F-043E-4186-837F-64F9D9415F85}"/>
              </a:ext>
            </a:extLst>
          </p:cNvPr>
          <p:cNvSpPr>
            <a:spLocks noGrp="1"/>
          </p:cNvSpPr>
          <p:nvPr>
            <p:ph idx="1"/>
          </p:nvPr>
        </p:nvSpPr>
        <p:spPr>
          <a:xfrm>
            <a:off x="4419600" y="65314"/>
            <a:ext cx="7772400" cy="6559604"/>
          </a:xfrm>
        </p:spPr>
        <p:txBody>
          <a:bodyPr>
            <a:normAutofit fontScale="25000" lnSpcReduction="20000"/>
          </a:bodyPr>
          <a:lstStyle/>
          <a:p>
            <a:r>
              <a:rPr lang="en-US" sz="8000" dirty="0"/>
              <a:t>(f)  A lawyer shall not compensate, give or promise anything of value to a person who is not an employee or lawyer in the same law firm for the purpose of recommending or securing the services of the lawyer or the lawyer’s law firm, except that a lawyer may:</a:t>
            </a:r>
          </a:p>
          <a:p>
            <a:r>
              <a:rPr lang="en-US" sz="8000" dirty="0"/>
              <a:t>(1)  pay the reasonable cost of advertisements and other communications permitted by RPC 7.1 including online group advertising:</a:t>
            </a:r>
          </a:p>
          <a:p>
            <a:r>
              <a:rPr lang="en-US" sz="8000" dirty="0"/>
              <a:t>(2)  pay the usual charges of a registered intermediary organization as permitted by RPC 7.6;</a:t>
            </a:r>
          </a:p>
          <a:p>
            <a:r>
              <a:rPr lang="en-US" sz="8000" dirty="0"/>
              <a:t>(3)  may pay for a law practice in accordance with RPC 1.17;</a:t>
            </a:r>
          </a:p>
          <a:p>
            <a:r>
              <a:rPr lang="en-US" sz="8000" dirty="0"/>
              <a:t>(4)  pay a sponsorship fee or a contribution to a charitable or other non-profit organization in return for which the lawyer will be given publicity as a lawyer; and</a:t>
            </a:r>
          </a:p>
          <a:p>
            <a:r>
              <a:rPr lang="en-US" sz="8000" dirty="0"/>
              <a:t>(5)  refer clients to another lawyer or nonlawyer professional pursuant to an agreement not otherwise prohibited under these Rules that provides for the other person to refer clients or customers to the lawyer; if;</a:t>
            </a:r>
          </a:p>
          <a:p>
            <a:pPr lvl="1"/>
            <a:r>
              <a:rPr lang="en-US" sz="8000" dirty="0"/>
              <a:t>(i)  the reciprocal referral agreement is not exclusive; and</a:t>
            </a:r>
          </a:p>
          <a:p>
            <a:pPr lvl="1"/>
            <a:r>
              <a:rPr lang="en-US" sz="8000" dirty="0"/>
              <a:t>(ii)  the client is informed of the existence and nature of the agreement.</a:t>
            </a:r>
          </a:p>
          <a:p>
            <a:endParaRPr lang="en-US" dirty="0"/>
          </a:p>
        </p:txBody>
      </p:sp>
      <p:sp>
        <p:nvSpPr>
          <p:cNvPr id="4" name="Text Placeholder 3">
            <a:extLst>
              <a:ext uri="{FF2B5EF4-FFF2-40B4-BE49-F238E27FC236}">
                <a16:creationId xmlns:a16="http://schemas.microsoft.com/office/drawing/2014/main" id="{944F2EAA-B34E-40B8-86BC-1B8DAF6E3AC0}"/>
              </a:ext>
            </a:extLst>
          </p:cNvPr>
          <p:cNvSpPr>
            <a:spLocks noGrp="1"/>
          </p:cNvSpPr>
          <p:nvPr>
            <p:ph type="body" sz="half" idx="2"/>
          </p:nvPr>
        </p:nvSpPr>
        <p:spPr>
          <a:xfrm>
            <a:off x="683587" y="4618653"/>
            <a:ext cx="4499914" cy="1520092"/>
          </a:xfrm>
        </p:spPr>
        <p:txBody>
          <a:bodyPr/>
          <a:lstStyle/>
          <a:p>
            <a:endParaRPr lang="en-US" dirty="0"/>
          </a:p>
        </p:txBody>
      </p:sp>
    </p:spTree>
    <p:extLst>
      <p:ext uri="{BB962C8B-B14F-4D97-AF65-F5344CB8AC3E}">
        <p14:creationId xmlns:p14="http://schemas.microsoft.com/office/powerpoint/2010/main" val="3361226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260C-03B1-4213-A1B9-D70BA1B4329D}"/>
              </a:ext>
            </a:extLst>
          </p:cNvPr>
          <p:cNvSpPr>
            <a:spLocks noGrp="1"/>
          </p:cNvSpPr>
          <p:nvPr>
            <p:ph type="title"/>
          </p:nvPr>
        </p:nvSpPr>
        <p:spPr>
          <a:xfrm>
            <a:off x="457199" y="312516"/>
            <a:ext cx="3769567" cy="4384991"/>
          </a:xfrm>
          <a:solidFill>
            <a:schemeClr val="tx2">
              <a:lumMod val="25000"/>
              <a:lumOff val="75000"/>
            </a:schemeClr>
          </a:solidFill>
        </p:spPr>
        <p:txBody>
          <a:bodyPr>
            <a:normAutofit fontScale="90000"/>
          </a:bodyPr>
          <a:lstStyle/>
          <a:p>
            <a:r>
              <a:rPr lang="en-US" dirty="0"/>
              <a:t>RPC 7.4 DELETED</a:t>
            </a:r>
            <a:br>
              <a:rPr lang="en-US" dirty="0"/>
            </a:br>
            <a:br>
              <a:rPr lang="en-US" dirty="0"/>
            </a:br>
            <a:r>
              <a:rPr lang="en-US" dirty="0"/>
              <a:t>AREA OF EXPERTISE/ SPECIALIZATION</a:t>
            </a:r>
            <a:br>
              <a:rPr lang="en-US" dirty="0"/>
            </a:br>
            <a:r>
              <a:rPr lang="en-US" dirty="0"/>
              <a:t>MOVED TO  COMMENTS [9]-[10] UNDER RPC 7.1</a:t>
            </a:r>
          </a:p>
        </p:txBody>
      </p:sp>
      <p:sp>
        <p:nvSpPr>
          <p:cNvPr id="3" name="Content Placeholder 2">
            <a:extLst>
              <a:ext uri="{FF2B5EF4-FFF2-40B4-BE49-F238E27FC236}">
                <a16:creationId xmlns:a16="http://schemas.microsoft.com/office/drawing/2014/main" id="{4B598624-44CA-43FB-B704-F6674A162733}"/>
              </a:ext>
            </a:extLst>
          </p:cNvPr>
          <p:cNvSpPr>
            <a:spLocks noGrp="1"/>
          </p:cNvSpPr>
          <p:nvPr>
            <p:ph idx="1"/>
          </p:nvPr>
        </p:nvSpPr>
        <p:spPr>
          <a:xfrm>
            <a:off x="4428565" y="312516"/>
            <a:ext cx="7386917" cy="6366076"/>
          </a:xfrm>
        </p:spPr>
        <p:txBody>
          <a:bodyPr>
            <a:normAutofit fontScale="92500"/>
          </a:bodyPr>
          <a:lstStyle/>
          <a:p>
            <a:pPr marL="0" indent="0">
              <a:buNone/>
            </a:pPr>
            <a:r>
              <a:rPr lang="en-US" sz="2800" u="sng" dirty="0"/>
              <a:t>SUMMARY</a:t>
            </a:r>
          </a:p>
          <a:p>
            <a:r>
              <a:rPr lang="en-US" sz="2800" dirty="0"/>
              <a:t>Lawyers may advertise areas of practice, but cannot communicate that the lawyer is a specialist in a particular field unless the lawyer has been certified by an organization accredited by the American Bar Association’s House of Delegates and has registered that certification with the Tennessee Commission on Continuing Legal Education in accordance with TN Supreme Court Rule 21.  Lawyers shall not state or imply that the lawyer has received any certification of specialty from the Tennessee Commission on Continuing Legal Education.</a:t>
            </a:r>
          </a:p>
          <a:p>
            <a:endParaRPr lang="en-US" sz="2800" dirty="0"/>
          </a:p>
          <a:p>
            <a:pPr marL="0" indent="0">
              <a:buNone/>
            </a:pPr>
            <a:endParaRPr lang="en-US" sz="2800" dirty="0"/>
          </a:p>
        </p:txBody>
      </p:sp>
      <p:sp>
        <p:nvSpPr>
          <p:cNvPr id="4" name="Text Placeholder 3">
            <a:extLst>
              <a:ext uri="{FF2B5EF4-FFF2-40B4-BE49-F238E27FC236}">
                <a16:creationId xmlns:a16="http://schemas.microsoft.com/office/drawing/2014/main" id="{ECFB8AC0-15B0-48E3-8646-5799AC10538A}"/>
              </a:ext>
            </a:extLst>
          </p:cNvPr>
          <p:cNvSpPr>
            <a:spLocks noGrp="1"/>
          </p:cNvSpPr>
          <p:nvPr>
            <p:ph type="body" sz="half" idx="2"/>
          </p:nvPr>
        </p:nvSpPr>
        <p:spPr>
          <a:xfrm>
            <a:off x="457200" y="4697508"/>
            <a:ext cx="3769566" cy="1607696"/>
          </a:xfrm>
          <a:solidFill>
            <a:schemeClr val="tx2">
              <a:lumMod val="25000"/>
              <a:lumOff val="75000"/>
            </a:schemeClr>
          </a:solidFill>
        </p:spPr>
        <p:txBody>
          <a:bodyPr>
            <a:normAutofit/>
          </a:bodyPr>
          <a:lstStyle/>
          <a:p>
            <a:r>
              <a:rPr lang="en-US" sz="2800" dirty="0"/>
              <a:t>ESSENTIALLY THE SAME WORDING</a:t>
            </a:r>
          </a:p>
        </p:txBody>
      </p:sp>
    </p:spTree>
    <p:extLst>
      <p:ext uri="{BB962C8B-B14F-4D97-AF65-F5344CB8AC3E}">
        <p14:creationId xmlns:p14="http://schemas.microsoft.com/office/powerpoint/2010/main" val="3745871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B8D8-1795-42A9-B489-F7AC983FD785}"/>
              </a:ext>
            </a:extLst>
          </p:cNvPr>
          <p:cNvSpPr>
            <a:spLocks noGrp="1"/>
          </p:cNvSpPr>
          <p:nvPr>
            <p:ph type="title"/>
          </p:nvPr>
        </p:nvSpPr>
        <p:spPr>
          <a:xfrm>
            <a:off x="457199" y="298580"/>
            <a:ext cx="4068148" cy="4887777"/>
          </a:xfrm>
          <a:solidFill>
            <a:schemeClr val="tx2">
              <a:lumMod val="25000"/>
              <a:lumOff val="75000"/>
            </a:schemeClr>
          </a:solidFill>
        </p:spPr>
        <p:txBody>
          <a:bodyPr>
            <a:normAutofit fontScale="90000"/>
          </a:bodyPr>
          <a:lstStyle/>
          <a:p>
            <a:r>
              <a:rPr lang="en-US" dirty="0"/>
              <a:t>RPC 7.5 FIRM NAMES </a:t>
            </a:r>
            <a:br>
              <a:rPr lang="en-US" dirty="0"/>
            </a:br>
            <a:r>
              <a:rPr lang="en-US" dirty="0"/>
              <a:t>DELETED </a:t>
            </a:r>
            <a:br>
              <a:rPr lang="en-US" dirty="0"/>
            </a:br>
            <a:br>
              <a:rPr lang="en-US" dirty="0"/>
            </a:br>
            <a:r>
              <a:rPr lang="en-US" dirty="0"/>
              <a:t>MOVED TO COMMENTS [11]-[13]</a:t>
            </a:r>
            <a:br>
              <a:rPr lang="en-US" dirty="0"/>
            </a:br>
            <a:r>
              <a:rPr lang="en-US" dirty="0"/>
              <a:t>UNDER RPC 7.1</a:t>
            </a:r>
            <a:br>
              <a:rPr lang="en-US" dirty="0"/>
            </a:br>
            <a:br>
              <a:rPr lang="en-US" dirty="0"/>
            </a:br>
            <a:endParaRPr lang="en-US" dirty="0"/>
          </a:p>
        </p:txBody>
      </p:sp>
      <p:sp>
        <p:nvSpPr>
          <p:cNvPr id="3" name="Content Placeholder 2">
            <a:extLst>
              <a:ext uri="{FF2B5EF4-FFF2-40B4-BE49-F238E27FC236}">
                <a16:creationId xmlns:a16="http://schemas.microsoft.com/office/drawing/2014/main" id="{330EAD73-089F-4FC3-8417-CCD10C1F92F8}"/>
              </a:ext>
            </a:extLst>
          </p:cNvPr>
          <p:cNvSpPr>
            <a:spLocks noGrp="1"/>
          </p:cNvSpPr>
          <p:nvPr>
            <p:ph idx="1"/>
          </p:nvPr>
        </p:nvSpPr>
        <p:spPr/>
        <p:txBody>
          <a:bodyPr>
            <a:normAutofit/>
          </a:bodyPr>
          <a:lstStyle/>
          <a:p>
            <a:r>
              <a:rPr lang="en-US" sz="2800" dirty="0"/>
              <a:t>THE COURT MOVED THE SAME WORDING OF THE COMMENTS TO PREVIOUS RULE 7.5 TO COMMENTS [11]-[13] UNDER NEW RULE 7.1.</a:t>
            </a:r>
          </a:p>
        </p:txBody>
      </p:sp>
      <p:sp>
        <p:nvSpPr>
          <p:cNvPr id="4" name="Text Placeholder 3">
            <a:extLst>
              <a:ext uri="{FF2B5EF4-FFF2-40B4-BE49-F238E27FC236}">
                <a16:creationId xmlns:a16="http://schemas.microsoft.com/office/drawing/2014/main" id="{13E20D1F-3D0A-4BFD-BAD0-0F3C5B9AFB86}"/>
              </a:ext>
            </a:extLst>
          </p:cNvPr>
          <p:cNvSpPr>
            <a:spLocks noGrp="1"/>
          </p:cNvSpPr>
          <p:nvPr>
            <p:ph type="body" sz="half" idx="2"/>
          </p:nvPr>
        </p:nvSpPr>
        <p:spPr>
          <a:xfrm>
            <a:off x="457200" y="5378824"/>
            <a:ext cx="3200400" cy="926380"/>
          </a:xfrm>
        </p:spPr>
        <p:txBody>
          <a:bodyPr/>
          <a:lstStyle/>
          <a:p>
            <a:endParaRPr lang="en-US" dirty="0"/>
          </a:p>
        </p:txBody>
      </p:sp>
    </p:spTree>
    <p:extLst>
      <p:ext uri="{BB962C8B-B14F-4D97-AF65-F5344CB8AC3E}">
        <p14:creationId xmlns:p14="http://schemas.microsoft.com/office/powerpoint/2010/main" val="3689328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0" name="Group 9">
            <a:extLst>
              <a:ext uri="{FF2B5EF4-FFF2-40B4-BE49-F238E27FC236}">
                <a16:creationId xmlns:a16="http://schemas.microsoft.com/office/drawing/2014/main" id="{ACAC8F7F-D35D-4520-8F56-4EFA77C73B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87C587A-B291-49B1-BE30-198570DDA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6C1D58-93FC-4B49-9F8B-2262E08DAA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965ED9-2FC3-4180-9CAC-D7DF1C7BEF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16CA23-FA2C-4A44-A67C-FC147A71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C391CF-E782-40EA-B1EB-05ADC774C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322665-68EB-45B5-A6DE-2869B30F1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B7FA59-83C4-4952-AF38-C1FC950E9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5D6D3A-DE20-486C-BBBF-F9B0E4D8A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8B1D81-CEF1-437F-8252-036661CB5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1B0312A-9358-4743-961A-6F77AEB5D9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02485F-0EE1-4595-A972-16A13E9191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02D844-6E4F-483E-8E2E-9006EA180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8766E6-D2D6-447C-B1DC-B7F7C381F1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BBD00C-7AB2-445E-B7DA-98CC7CAF3D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177E1C-6580-456C-AAAE-89D422A2C1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B85538F-9888-4E68-A9F3-DBB136C0FF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9B624F-F9D8-43BB-A468-08331D66C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0E66F4-AE52-4D19-AF99-540F0CCFD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ADC852-407F-4870-9F7B-A6004FE77C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9CC738-B12D-4154-A4EA-81D4576BC1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2A84F5-CD6A-4287-A9C1-EED0E65CA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F4EFD5-6D1E-4865-83BA-0F116DF06F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A8CE11-5C23-4CA3-8D8E-9E094566DB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D41DA6-2047-4BB5-8469-509E240E49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ACD460-E6E2-4C46-A780-095B52D1B2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36364A-122E-43B1-B2B8-F00D83E5D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A63098-DBC2-4C59-9D33-809ECCA623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F309E4-ACE9-4428-8DDA-20E0F1A1B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9F177F-07E3-45BF-85B1-21E231DCCC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3EC3277-85FC-401E-80E3-B64B9808DE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A24ED6-70A5-4DC0-A213-5385E5841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313767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p:cNvSpPr>
            <a:spLocks noGrp="1"/>
          </p:cNvSpPr>
          <p:nvPr>
            <p:ph type="title"/>
          </p:nvPr>
        </p:nvSpPr>
        <p:spPr>
          <a:xfrm>
            <a:off x="498550" y="168608"/>
            <a:ext cx="5095793" cy="6146513"/>
          </a:xfrm>
          <a:solidFill>
            <a:schemeClr val="tx2">
              <a:lumMod val="25000"/>
              <a:lumOff val="75000"/>
            </a:schemeClr>
          </a:solidFill>
        </p:spPr>
        <p:txBody>
          <a:bodyPr anchor="ctr">
            <a:normAutofit/>
          </a:bodyPr>
          <a:lstStyle/>
          <a:p>
            <a:r>
              <a:rPr lang="en-US" b="1" dirty="0"/>
              <a:t>RULE 7.6</a:t>
            </a:r>
            <a:br>
              <a:rPr lang="en-US" b="1" dirty="0"/>
            </a:br>
            <a:r>
              <a:rPr lang="en-US" b="1" dirty="0"/>
              <a:t>INTERMEDIARY ORGANIZATIONS</a:t>
            </a:r>
            <a:br>
              <a:rPr lang="en-US" b="1" dirty="0"/>
            </a:br>
            <a:r>
              <a:rPr lang="en-US" dirty="0"/>
              <a:t>DELETED AND </a:t>
            </a:r>
            <a:br>
              <a:rPr lang="en-US"/>
            </a:br>
            <a:r>
              <a:rPr lang="en-US"/>
              <a:t>REPLACED</a:t>
            </a:r>
            <a:br>
              <a:rPr lang="en-US"/>
            </a:br>
            <a:r>
              <a:rPr lang="en-US"/>
              <a:t>12/15/21</a:t>
            </a:r>
            <a:br>
              <a:rPr lang="en-US" b="1" dirty="0"/>
            </a:br>
            <a:br>
              <a:rPr lang="en-US" b="1" dirty="0"/>
            </a:br>
            <a:br>
              <a:rPr lang="en-US" b="1" dirty="0"/>
            </a:br>
            <a:endParaRPr lang="en-US" b="1" dirty="0"/>
          </a:p>
        </p:txBody>
      </p:sp>
      <p:sp>
        <p:nvSpPr>
          <p:cNvPr id="3" name="Content Placeholder 2"/>
          <p:cNvSpPr>
            <a:spLocks noGrp="1"/>
          </p:cNvSpPr>
          <p:nvPr>
            <p:ph idx="1"/>
          </p:nvPr>
        </p:nvSpPr>
        <p:spPr>
          <a:xfrm>
            <a:off x="5497976" y="-1"/>
            <a:ext cx="6668148" cy="6683175"/>
          </a:xfrm>
        </p:spPr>
        <p:txBody>
          <a:bodyPr anchor="ctr">
            <a:normAutofit/>
          </a:bodyPr>
          <a:lstStyle/>
          <a:p>
            <a:r>
              <a:rPr lang="en-US" sz="2800" dirty="0"/>
              <a:t>An Intermediary Organization is a lawyer-advertising cooperative, lawyer referral service, prepaid legal insurance provider, or a similar organization the business or activities of which include the referral of its customers, members, or beneficiaries to lawyers for the performance of fee-generating legal services or the payment for or provision of legal services to the organization’s customers, members, or beneficiaries in matter for which the organization does not bear ultimate responsibility.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0" name="Group 9">
            <a:extLst>
              <a:ext uri="{FF2B5EF4-FFF2-40B4-BE49-F238E27FC236}">
                <a16:creationId xmlns:a16="http://schemas.microsoft.com/office/drawing/2014/main" id="{2F021012-3BCD-4BF2-9964-1DFCFF69B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2CB80478-49D7-485A-AB7D-317CB95EE0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A4F79B-0059-44B7-860D-679F60278F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6169CF-3946-4335-8452-E2B3FA920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72E01D-C57F-4B8B-B7CE-5CA2F96310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87575D-7121-4079-876E-C67BEF63E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305F77-6E0B-4A04-A0F6-DAFB880AD1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18C85A-3D0A-4742-8278-404E2E26A5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2DBBDE-6195-49A9-8C42-4F56060403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6559D83-5C09-4D43-A918-A34012A133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16DCBF-0D3C-49DE-B1B4-75E2D8759E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A8683E-EBE6-4A22-A012-B144A1CEE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61DBE6-C74F-443E-BB45-713418233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491605-F2E6-45EC-9B0E-63FD0CCE14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69F25B-CD60-408D-B746-605389E7F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9E2425-02AB-46C2-ADC8-0F49F42B79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AC50AA-1B95-4DF0-BA29-69D231270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2D38D32-E186-41EA-9BE8-9A2BBF7F27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B8869C-E072-4152-BF5E-106BF3DDF4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D17D61-FC15-42D1-8345-81F2FF0DD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CC2A10-CAE7-4DB4-BD53-AA95E84F95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496B05-0A82-47DA-AFA9-DA3D448B61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A25787-8FF9-43EE-892B-46B7351E99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5F79CC-137D-4059-8295-AA31D784C5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4394C9-6CAC-48BA-80F3-1FE7C07E8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7765373-8654-44D1-B7A4-23EF1DD87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CD1C6E-71F8-4920-9BA4-8C2A9634B5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81082BA-3A85-4420-97FA-F3EE4B6CD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BF3739-CEC8-42D7-91EC-11B835667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A41870-DB53-4F6B-85F0-7CCCC8C3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26CA70D-887C-4AF1-81D2-DF6DDC61A2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A413CF-F8AF-44AA-B2DE-B9583BE66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400080" y="6572428"/>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p:cNvSpPr>
            <a:spLocks noGrp="1"/>
          </p:cNvSpPr>
          <p:nvPr>
            <p:ph type="title"/>
          </p:nvPr>
        </p:nvSpPr>
        <p:spPr>
          <a:xfrm>
            <a:off x="683587" y="590311"/>
            <a:ext cx="4233384" cy="5553092"/>
          </a:xfrm>
          <a:solidFill>
            <a:schemeClr val="tx2">
              <a:lumMod val="25000"/>
              <a:lumOff val="75000"/>
            </a:schemeClr>
          </a:solidFill>
        </p:spPr>
        <p:txBody>
          <a:bodyPr anchor="b">
            <a:normAutofit/>
          </a:bodyPr>
          <a:lstStyle/>
          <a:p>
            <a:r>
              <a:rPr lang="en-US" b="1" dirty="0"/>
              <a:t>RULE 7.6</a:t>
            </a:r>
            <a:br>
              <a:rPr lang="en-US" b="1" dirty="0"/>
            </a:br>
            <a:r>
              <a:rPr lang="en-US" i="1" dirty="0"/>
              <a:t>Continued</a:t>
            </a:r>
            <a:br>
              <a:rPr lang="en-US" b="1" dirty="0"/>
            </a:br>
            <a:br>
              <a:rPr lang="en-US" b="1" dirty="0"/>
            </a:br>
            <a:br>
              <a:rPr lang="en-US" b="1" dirty="0"/>
            </a:br>
            <a:br>
              <a:rPr lang="en-US" b="1" dirty="0"/>
            </a:br>
            <a:br>
              <a:rPr lang="en-US" b="1" dirty="0"/>
            </a:br>
            <a:br>
              <a:rPr lang="en-US" b="1" dirty="0"/>
            </a:br>
            <a:endParaRPr lang="en-US" dirty="0"/>
          </a:p>
        </p:txBody>
      </p:sp>
      <p:sp>
        <p:nvSpPr>
          <p:cNvPr id="3" name="Content Placeholder 2"/>
          <p:cNvSpPr>
            <a:spLocks noGrp="1"/>
          </p:cNvSpPr>
          <p:nvPr>
            <p:ph idx="1"/>
          </p:nvPr>
        </p:nvSpPr>
        <p:spPr>
          <a:xfrm>
            <a:off x="4916971" y="170164"/>
            <a:ext cx="6588277" cy="6687835"/>
          </a:xfrm>
        </p:spPr>
        <p:txBody>
          <a:bodyPr anchor="t">
            <a:normAutofit/>
          </a:bodyPr>
          <a:lstStyle/>
          <a:p>
            <a:pPr>
              <a:lnSpc>
                <a:spcPct val="100000"/>
              </a:lnSpc>
              <a:buNone/>
            </a:pPr>
            <a:r>
              <a:rPr lang="en-US" sz="2400" dirty="0"/>
              <a:t>   A tribunal appointing or assigning lawyers to represent parties before the tribunal or a government agency performing such functions on behalf of a tribunal is not an intermediary organization under this Rule.</a:t>
            </a:r>
          </a:p>
          <a:p>
            <a:pPr>
              <a:lnSpc>
                <a:spcPct val="100000"/>
              </a:lnSpc>
            </a:pPr>
            <a:r>
              <a:rPr lang="en-US" sz="2400" dirty="0"/>
              <a:t>(b)  Before and while participating in an intermediary organization, a lawyer shall be licensed and in good standing to practice law in Tennessee and shall make reasonable efforts to ensure that the intermediary organization’s conduct complies with the professional obligations of the lawyer, including the following conditions:</a:t>
            </a:r>
          </a:p>
          <a:p>
            <a:pPr marL="228600" lvl="1" indent="0">
              <a:lnSpc>
                <a:spcPct val="100000"/>
              </a:lnSpc>
              <a:buNone/>
            </a:pPr>
            <a:r>
              <a:rPr lang="en-US" sz="2200" dirty="0"/>
              <a:t>	1.  The intermediary organization does not 	direct or regulate the lawyer’s professional 	judgment in rendering legal services to the 	clients;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p:cNvSpPr>
            <a:spLocks noGrp="1"/>
          </p:cNvSpPr>
          <p:nvPr>
            <p:ph type="title"/>
          </p:nvPr>
        </p:nvSpPr>
        <p:spPr>
          <a:xfrm>
            <a:off x="691079" y="170167"/>
            <a:ext cx="3415364" cy="5973236"/>
          </a:xfrm>
          <a:solidFill>
            <a:schemeClr val="tx2">
              <a:lumMod val="25000"/>
              <a:lumOff val="75000"/>
            </a:schemeClr>
          </a:solidFill>
        </p:spPr>
        <p:txBody>
          <a:bodyPr anchor="t">
            <a:normAutofit/>
          </a:bodyPr>
          <a:lstStyle/>
          <a:p>
            <a:r>
              <a:rPr lang="en-US" b="1" dirty="0"/>
              <a:t>RULE 7.6</a:t>
            </a:r>
            <a:br>
              <a:rPr lang="en-US" b="1" dirty="0"/>
            </a:br>
            <a:r>
              <a:rPr lang="en-US" i="1" dirty="0"/>
              <a:t>Continued</a:t>
            </a:r>
            <a:br>
              <a:rPr lang="en-US" b="1" dirty="0"/>
            </a:br>
            <a:br>
              <a:rPr lang="en-US" b="1" dirty="0"/>
            </a:br>
            <a:endParaRPr lang="en-US" dirty="0"/>
          </a:p>
        </p:txBody>
      </p:sp>
      <p:sp>
        <p:nvSpPr>
          <p:cNvPr id="3" name="Content Placeholder 2"/>
          <p:cNvSpPr>
            <a:spLocks noGrp="1"/>
          </p:cNvSpPr>
          <p:nvPr>
            <p:ph idx="1"/>
          </p:nvPr>
        </p:nvSpPr>
        <p:spPr>
          <a:xfrm>
            <a:off x="4318632" y="343432"/>
            <a:ext cx="7182289" cy="6339747"/>
          </a:xfrm>
        </p:spPr>
        <p:txBody>
          <a:bodyPr anchor="t">
            <a:noAutofit/>
          </a:bodyPr>
          <a:lstStyle/>
          <a:p>
            <a:pPr lvl="2"/>
            <a:r>
              <a:rPr lang="en-US" sz="2800" dirty="0"/>
              <a:t>2.  The intermediary organization, including its agents and employees, does not engage in improper solicitation prohibited by RPC 7.3;</a:t>
            </a:r>
          </a:p>
          <a:p>
            <a:pPr lvl="2"/>
            <a:r>
              <a:rPr lang="en-US" sz="2800" dirty="0"/>
              <a:t>3.  The intermediary organization makes the criteria for inclusion available to prospective clients, including any payment made or arranged by the lawyer(s) participating in the service and any fee charged to the client for use of the service at the outset of the client’s interaction with the intermediary organizations.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p:cNvSpPr>
            <a:spLocks noGrp="1"/>
          </p:cNvSpPr>
          <p:nvPr>
            <p:ph type="title"/>
          </p:nvPr>
        </p:nvSpPr>
        <p:spPr>
          <a:xfrm>
            <a:off x="691079" y="170167"/>
            <a:ext cx="3415364" cy="5973236"/>
          </a:xfrm>
          <a:solidFill>
            <a:schemeClr val="tx2">
              <a:lumMod val="25000"/>
              <a:lumOff val="75000"/>
            </a:schemeClr>
          </a:solidFill>
        </p:spPr>
        <p:txBody>
          <a:bodyPr anchor="t">
            <a:normAutofit/>
          </a:bodyPr>
          <a:lstStyle/>
          <a:p>
            <a:r>
              <a:rPr lang="en-US" b="1" dirty="0"/>
              <a:t>RULE 7.6</a:t>
            </a:r>
            <a:br>
              <a:rPr lang="en-US" b="1" dirty="0"/>
            </a:br>
            <a:r>
              <a:rPr lang="en-US" i="1" dirty="0"/>
              <a:t>Continued</a:t>
            </a:r>
            <a:br>
              <a:rPr lang="en-US" b="1" dirty="0"/>
            </a:br>
            <a:br>
              <a:rPr lang="en-US" b="1" dirty="0"/>
            </a:br>
            <a:endParaRPr lang="en-US" dirty="0"/>
          </a:p>
        </p:txBody>
      </p:sp>
      <p:sp>
        <p:nvSpPr>
          <p:cNvPr id="3" name="Content Placeholder 2"/>
          <p:cNvSpPr>
            <a:spLocks noGrp="1"/>
          </p:cNvSpPr>
          <p:nvPr>
            <p:ph idx="1"/>
          </p:nvPr>
        </p:nvSpPr>
        <p:spPr>
          <a:xfrm>
            <a:off x="4318632" y="170166"/>
            <a:ext cx="7182289" cy="6686283"/>
          </a:xfrm>
        </p:spPr>
        <p:txBody>
          <a:bodyPr anchor="t">
            <a:noAutofit/>
          </a:bodyPr>
          <a:lstStyle/>
          <a:p>
            <a:pPr lvl="2"/>
            <a:r>
              <a:rPr lang="en-US" sz="2400" dirty="0"/>
              <a:t>4. The function of the referral arrangement between lawyer and intermediary organization is fully disclosed to the client at the outset of the client’s interaction with the lawyer;</a:t>
            </a:r>
          </a:p>
          <a:p>
            <a:pPr lvl="2"/>
            <a:r>
              <a:rPr lang="en-US" sz="2400" dirty="0"/>
              <a:t>5.  The intermediary organization does not require the lawyer to pay more than a reasonable sum representing a proportional share of the organization’s administrative and advertising costs;</a:t>
            </a:r>
          </a:p>
          <a:p>
            <a:pPr lvl="2"/>
            <a:r>
              <a:rPr lang="en-US" sz="2400" dirty="0"/>
              <a:t>6.  The intermediary organization is not owned, controlled, or directed by the lawyer, a law firm with which the lawyer is associated, or a lawyer with whom the lawyer is associated in a firm; and</a:t>
            </a:r>
          </a:p>
        </p:txBody>
      </p:sp>
    </p:spTree>
    <p:extLst>
      <p:ext uri="{BB962C8B-B14F-4D97-AF65-F5344CB8AC3E}">
        <p14:creationId xmlns:p14="http://schemas.microsoft.com/office/powerpoint/2010/main" val="3221676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0" name="Group 9">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p:cNvSpPr>
            <a:spLocks noGrp="1"/>
          </p:cNvSpPr>
          <p:nvPr>
            <p:ph type="title"/>
          </p:nvPr>
        </p:nvSpPr>
        <p:spPr>
          <a:xfrm>
            <a:off x="691079" y="170167"/>
            <a:ext cx="3415364" cy="5973236"/>
          </a:xfrm>
          <a:solidFill>
            <a:schemeClr val="tx2">
              <a:lumMod val="25000"/>
              <a:lumOff val="75000"/>
            </a:schemeClr>
          </a:solidFill>
        </p:spPr>
        <p:txBody>
          <a:bodyPr anchor="t">
            <a:normAutofit/>
          </a:bodyPr>
          <a:lstStyle/>
          <a:p>
            <a:r>
              <a:rPr lang="en-US" b="1" dirty="0"/>
              <a:t>RULE 7.6</a:t>
            </a:r>
            <a:br>
              <a:rPr lang="en-US" b="1" dirty="0"/>
            </a:br>
            <a:r>
              <a:rPr lang="en-US" i="1" dirty="0"/>
              <a:t>Continued</a:t>
            </a:r>
            <a:br>
              <a:rPr lang="en-US" b="1" dirty="0"/>
            </a:br>
            <a:br>
              <a:rPr lang="en-US" b="1" dirty="0"/>
            </a:br>
            <a:endParaRPr lang="en-US" dirty="0"/>
          </a:p>
        </p:txBody>
      </p:sp>
      <p:sp>
        <p:nvSpPr>
          <p:cNvPr id="3" name="Content Placeholder 2"/>
          <p:cNvSpPr>
            <a:spLocks noGrp="1"/>
          </p:cNvSpPr>
          <p:nvPr>
            <p:ph idx="1"/>
          </p:nvPr>
        </p:nvSpPr>
        <p:spPr>
          <a:xfrm>
            <a:off x="4318632" y="170166"/>
            <a:ext cx="7182289" cy="6686283"/>
          </a:xfrm>
        </p:spPr>
        <p:txBody>
          <a:bodyPr anchor="t">
            <a:noAutofit/>
          </a:bodyPr>
          <a:lstStyle/>
          <a:p>
            <a:pPr lvl="2"/>
            <a:r>
              <a:rPr lang="en-US" sz="2800" dirty="0"/>
              <a:t>6.  If a lawyer discovers the intermediary organization’s noncompliance with the lawyer’s professional obligations or any of the conditions in paragraph (b), the lawyer shall either withdraw from participation or seek to correct the noncompliance.  If the intermediary organization fails to correct the noncompliance, the lawyer must withdraw from participation.</a:t>
            </a:r>
          </a:p>
        </p:txBody>
      </p:sp>
    </p:spTree>
    <p:extLst>
      <p:ext uri="{BB962C8B-B14F-4D97-AF65-F5344CB8AC3E}">
        <p14:creationId xmlns:p14="http://schemas.microsoft.com/office/powerpoint/2010/main" val="1971124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25F3-DEF0-498B-8219-332AD4E84525}"/>
              </a:ext>
            </a:extLst>
          </p:cNvPr>
          <p:cNvSpPr>
            <a:spLocks noGrp="1"/>
          </p:cNvSpPr>
          <p:nvPr>
            <p:ph type="title"/>
          </p:nvPr>
        </p:nvSpPr>
        <p:spPr/>
        <p:txBody>
          <a:bodyPr/>
          <a:lstStyle/>
          <a:p>
            <a:r>
              <a:rPr lang="en-US" dirty="0"/>
              <a:t>NEW SECTION TO TRUST ACCOUNT RULE</a:t>
            </a:r>
          </a:p>
        </p:txBody>
      </p:sp>
      <p:pic>
        <p:nvPicPr>
          <p:cNvPr id="5" name="Content Placeholder 4" descr="Text&#10;&#10;Description automatically generated">
            <a:extLst>
              <a:ext uri="{FF2B5EF4-FFF2-40B4-BE49-F238E27FC236}">
                <a16:creationId xmlns:a16="http://schemas.microsoft.com/office/drawing/2014/main" id="{75740068-5CD3-4DB8-AD7B-B65F6255D5F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07983" y="1846263"/>
            <a:ext cx="6436360" cy="4022725"/>
          </a:xfrm>
        </p:spPr>
      </p:pic>
    </p:spTree>
    <p:extLst>
      <p:ext uri="{BB962C8B-B14F-4D97-AF65-F5344CB8AC3E}">
        <p14:creationId xmlns:p14="http://schemas.microsoft.com/office/powerpoint/2010/main" val="1128764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C3C2D0-A48F-4A6F-9C7D-888E9DFE6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2" name="Group 11">
            <a:extLst>
              <a:ext uri="{FF2B5EF4-FFF2-40B4-BE49-F238E27FC236}">
                <a16:creationId xmlns:a16="http://schemas.microsoft.com/office/drawing/2014/main" id="{7921D173-6284-4FAE-A99F-43ECD7FF2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DA9BF565-BBEE-48F0-A1FA-F4E6BB2589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2AA7AD-BC24-422C-941E-17CA67C9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DE6859-3F3B-4967-BE7C-4A9E51DAE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5A87A1-CACC-4A2A-B78D-D40C6B33B3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779A3D-92DA-4F31-8FB7-B1C987E90E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9AF05A-8ABD-47E9-BDF0-8FE84C30C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9C4168-16CE-49DB-9A25-7046068DC7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9829A5-43FD-42B2-ACDC-656339BF9E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5CDD6A-F295-4FA4-9A8E-84EF71D4B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D87361-C476-4621-86D8-7A4AAB077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28A1C1-067C-40F1-9DBD-7A29C8681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EEEDA-3682-432F-8AF6-64C9861C4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5A0942-89D9-4008-B705-D394677DB8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9F9EC0-3407-45D7-8140-44300FDEC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0E820B-BF53-4C96-8E7F-0E84A2D0B6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916B3F-A54C-42D7-9755-BC4C33464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39EE86-1E58-4F25-A36E-6F8A0C1B4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F943B8-9541-4EDB-BF3A-AC968A03B9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82AA5E-EAE7-4589-BD66-0D5C0CA9C1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8B4626-DFE3-4915-854F-62EFAA5BED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99BF45-4212-4A91-9D80-990C7971E1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36D20A-9010-4C1A-9123-EBDEEB513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6DACB13-D4A4-40CD-B5C2-1668B5A8F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76C03C-90B5-4F21-869F-538C6C3FB6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950BD-388F-4F2D-9896-D94F81CD0A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C3A6AC-920A-4DBD-A46A-E9ACB03BB1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C2C64E-EFB0-4336-B5D5-4646040FD3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0760DFA-8273-42B4-BA9C-71A5B3271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A07601-6746-4097-8AAC-604ADB0509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2D8CD4-DCE3-42A2-85C2-2B5068B3C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D853C3B-C174-4ACE-99E6-3A948EE04A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69F0804E-F8DE-40E7-90F4-68B638136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8924" y="151620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B59AA6F9-58E2-41DF-84ED-AA55AB0C7A54}"/>
              </a:ext>
            </a:extLst>
          </p:cNvPr>
          <p:cNvSpPr>
            <a:spLocks noGrp="1"/>
          </p:cNvSpPr>
          <p:nvPr>
            <p:ph type="title"/>
          </p:nvPr>
        </p:nvSpPr>
        <p:spPr>
          <a:xfrm>
            <a:off x="691078" y="428265"/>
            <a:ext cx="3649423" cy="5715138"/>
          </a:xfrm>
          <a:solidFill>
            <a:schemeClr val="tx2">
              <a:lumMod val="25000"/>
              <a:lumOff val="75000"/>
            </a:schemeClr>
          </a:solidFill>
        </p:spPr>
        <p:txBody>
          <a:bodyPr anchor="t">
            <a:normAutofit/>
          </a:bodyPr>
          <a:lstStyle/>
          <a:p>
            <a:pPr>
              <a:lnSpc>
                <a:spcPct val="90000"/>
              </a:lnSpc>
            </a:pPr>
            <a:r>
              <a:rPr lang="en-US" sz="3600" dirty="0"/>
              <a:t>NEW SECTION (f) ADDED TO EXISTING TRUST ACCOUNT RULE 1.15</a:t>
            </a:r>
          </a:p>
        </p:txBody>
      </p:sp>
      <p:sp>
        <p:nvSpPr>
          <p:cNvPr id="5" name="Content Placeholder 4">
            <a:extLst>
              <a:ext uri="{FF2B5EF4-FFF2-40B4-BE49-F238E27FC236}">
                <a16:creationId xmlns:a16="http://schemas.microsoft.com/office/drawing/2014/main" id="{F86D9CA3-586D-424A-9FEE-94577F6D62C0}"/>
              </a:ext>
            </a:extLst>
          </p:cNvPr>
          <p:cNvSpPr>
            <a:spLocks noGrp="1"/>
          </p:cNvSpPr>
          <p:nvPr>
            <p:ph idx="1"/>
          </p:nvPr>
        </p:nvSpPr>
        <p:spPr>
          <a:xfrm>
            <a:off x="4734047" y="170167"/>
            <a:ext cx="7239548" cy="6519219"/>
          </a:xfrm>
        </p:spPr>
        <p:txBody>
          <a:bodyPr anchor="t">
            <a:normAutofit/>
          </a:bodyPr>
          <a:lstStyle/>
          <a:p>
            <a:r>
              <a:rPr lang="en-US" sz="2400" b="1" dirty="0"/>
              <a:t>RPC 1.15(f) </a:t>
            </a:r>
            <a:r>
              <a:rPr lang="en-US" sz="2400" dirty="0"/>
              <a:t>A lawyer who learns of unidentified funds in an IOLTA account must make periodic efforts to identify and return the funds to the rightful owner. If after 12 months of the discovery of the unidentified funds the lawyer determines that ascertaining the ownership or securing the return of the funds will not succeed, the lawyer must remit the funds to the Tennessee Lawyers’ Fund for Client Protection (TLFCP). No charge of ethical impropriety or other breach of professional conduct shall attend to a lawyer’s exercise of reasonable judgment under this paragraph (f).</a:t>
            </a:r>
          </a:p>
        </p:txBody>
      </p:sp>
    </p:spTree>
    <p:extLst>
      <p:ext uri="{BB962C8B-B14F-4D97-AF65-F5344CB8AC3E}">
        <p14:creationId xmlns:p14="http://schemas.microsoft.com/office/powerpoint/2010/main" val="260035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3B40-B99C-4693-BB81-3C3CF692E2AB}"/>
              </a:ext>
            </a:extLst>
          </p:cNvPr>
          <p:cNvSpPr>
            <a:spLocks noGrp="1"/>
          </p:cNvSpPr>
          <p:nvPr>
            <p:ph type="title"/>
          </p:nvPr>
        </p:nvSpPr>
        <p:spPr>
          <a:xfrm>
            <a:off x="492370" y="516835"/>
            <a:ext cx="3084844" cy="2103875"/>
          </a:xfrm>
        </p:spPr>
        <p:txBody>
          <a:bodyPr>
            <a:normAutofit/>
          </a:bodyPr>
          <a:lstStyle/>
          <a:p>
            <a:r>
              <a:rPr lang="en-US" sz="4000" dirty="0">
                <a:solidFill>
                  <a:srgbClr val="FFFFFF"/>
                </a:solidFill>
              </a:rPr>
              <a:t>WORKING REMOTELY</a:t>
            </a:r>
          </a:p>
        </p:txBody>
      </p:sp>
      <p:sp>
        <p:nvSpPr>
          <p:cNvPr id="20" name="Content Placeholder 8">
            <a:extLst>
              <a:ext uri="{FF2B5EF4-FFF2-40B4-BE49-F238E27FC236}">
                <a16:creationId xmlns:a16="http://schemas.microsoft.com/office/drawing/2014/main" id="{B5DE790A-01E3-43FA-9F5B-B54DC8FE957F}"/>
              </a:ext>
            </a:extLst>
          </p:cNvPr>
          <p:cNvSpPr>
            <a:spLocks noGrp="1"/>
          </p:cNvSpPr>
          <p:nvPr>
            <p:ph idx="1"/>
          </p:nvPr>
        </p:nvSpPr>
        <p:spPr>
          <a:xfrm>
            <a:off x="-18661" y="0"/>
            <a:ext cx="3990390" cy="6857999"/>
          </a:xfrm>
          <a:solidFill>
            <a:schemeClr val="accent1"/>
          </a:solidFill>
        </p:spPr>
        <p:txBody>
          <a:bodyPr>
            <a:normAutofit lnSpcReduction="10000"/>
          </a:bodyPr>
          <a:lstStyle/>
          <a:p>
            <a:pPr marL="0" indent="0">
              <a:buNone/>
            </a:pPr>
            <a:endParaRPr lang="en-US" sz="4000" dirty="0">
              <a:solidFill>
                <a:srgbClr val="FFFFFF"/>
              </a:solidFill>
            </a:endParaRPr>
          </a:p>
          <a:p>
            <a:pPr marL="0" indent="0">
              <a:buNone/>
            </a:pPr>
            <a:endParaRPr lang="en-US" sz="4000" dirty="0">
              <a:solidFill>
                <a:srgbClr val="FFFFFF"/>
              </a:solidFill>
            </a:endParaRPr>
          </a:p>
          <a:p>
            <a:pPr marL="0" indent="0">
              <a:buNone/>
            </a:pPr>
            <a:r>
              <a:rPr lang="en-US" sz="4000" dirty="0">
                <a:solidFill>
                  <a:srgbClr val="FFFFFF"/>
                </a:solidFill>
              </a:rPr>
              <a:t>GOVERNMENT LAWYERS ARE OFTEN FACED WITH CONFLICT OF INTEREST ISSUES THAT DO NOT EXIST IN NON-GOVERNMENTAL SERVICE</a:t>
            </a:r>
          </a:p>
          <a:p>
            <a:pPr marL="0" indent="0">
              <a:buNone/>
            </a:pPr>
            <a:endParaRPr lang="en-US" sz="4000" dirty="0">
              <a:solidFill>
                <a:srgbClr val="FFFFFF"/>
              </a:solidFill>
            </a:endParaRPr>
          </a:p>
          <a:p>
            <a:pPr marL="0" indent="0">
              <a:buNone/>
            </a:pPr>
            <a:endParaRPr lang="en-US" sz="4000" dirty="0">
              <a:solidFill>
                <a:srgbClr val="FFFFFF"/>
              </a:solidFill>
            </a:endParaRPr>
          </a:p>
          <a:p>
            <a:pPr marL="0" indent="0">
              <a:buNone/>
            </a:pPr>
            <a:endParaRPr lang="en-US" sz="4000" dirty="0">
              <a:solidFill>
                <a:srgbClr val="FFFFFF"/>
              </a:solidFill>
            </a:endParaRPr>
          </a:p>
          <a:p>
            <a:pPr marL="0" indent="0">
              <a:buNone/>
            </a:pPr>
            <a:endParaRPr lang="en-US" sz="4000" dirty="0">
              <a:solidFill>
                <a:srgbClr val="FFFFFF"/>
              </a:solidFill>
            </a:endParaRPr>
          </a:p>
        </p:txBody>
      </p:sp>
      <p:sp>
        <p:nvSpPr>
          <p:cNvPr id="6" name="TextBox 5">
            <a:extLst>
              <a:ext uri="{FF2B5EF4-FFF2-40B4-BE49-F238E27FC236}">
                <a16:creationId xmlns:a16="http://schemas.microsoft.com/office/drawing/2014/main" id="{435DB501-6C84-4772-8C1D-D678485ACDAE}"/>
              </a:ext>
            </a:extLst>
          </p:cNvPr>
          <p:cNvSpPr txBox="1"/>
          <p:nvPr/>
        </p:nvSpPr>
        <p:spPr>
          <a:xfrm>
            <a:off x="3990390" y="287417"/>
            <a:ext cx="8201609" cy="5509200"/>
          </a:xfrm>
          <a:prstGeom prst="rect">
            <a:avLst/>
          </a:prstGeom>
          <a:noFill/>
        </p:spPr>
        <p:txBody>
          <a:bodyPr wrap="square">
            <a:spAutoFit/>
          </a:bodyPr>
          <a:lstStyle/>
          <a:p>
            <a:r>
              <a:rPr lang="en-US" sz="3200" dirty="0"/>
              <a:t>RPC </a:t>
            </a:r>
            <a:r>
              <a:rPr lang="en-US" sz="3200" i="1" dirty="0"/>
              <a:t>SCOPE COMMENT [19]</a:t>
            </a:r>
          </a:p>
          <a:p>
            <a:r>
              <a:rPr lang="en-US" sz="3200" i="1" dirty="0"/>
              <a:t>“Under various legal provisions, including constitutional, statutory, and common law, the responsibilities of government lawyers may differ from those of lawyers in private client-lawyer relationships.  Certain government lawyers may be authorized to represent several government agencies, officers, or employees in legal controversies in circumstances where a private lawyer could not represent multiple private clients.”</a:t>
            </a:r>
            <a:endParaRPr lang="en-US" sz="3200" dirty="0"/>
          </a:p>
        </p:txBody>
      </p:sp>
    </p:spTree>
    <p:extLst>
      <p:ext uri="{BB962C8B-B14F-4D97-AF65-F5344CB8AC3E}">
        <p14:creationId xmlns:p14="http://schemas.microsoft.com/office/powerpoint/2010/main" val="3904698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B089A-3691-4496-94E3-6CA450ED2FDB}"/>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300"/>
              <a:t>NEW FORM FOR LAWYERS’ FUND FOR CLIENT PROTECTION</a:t>
            </a:r>
          </a:p>
        </p:txBody>
      </p:sp>
      <p:sp>
        <p:nvSpPr>
          <p:cNvPr id="19" name="Rectangle 1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A screenshot of a social media post&#10;&#10;Description automatically generated">
            <a:extLst>
              <a:ext uri="{FF2B5EF4-FFF2-40B4-BE49-F238E27FC236}">
                <a16:creationId xmlns:a16="http://schemas.microsoft.com/office/drawing/2014/main" id="{92DFBB42-D4D7-4D4E-BBA0-4AC6B9A9E8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62" r="6245"/>
          <a:stretch/>
        </p:blipFill>
        <p:spPr>
          <a:xfrm>
            <a:off x="4050806" y="-1"/>
            <a:ext cx="8071501" cy="6857999"/>
          </a:xfrm>
          <a:prstGeom prst="rect">
            <a:avLst/>
          </a:prstGeom>
        </p:spPr>
      </p:pic>
      <p:sp>
        <p:nvSpPr>
          <p:cNvPr id="3" name="Text Placeholder 2">
            <a:extLst>
              <a:ext uri="{FF2B5EF4-FFF2-40B4-BE49-F238E27FC236}">
                <a16:creationId xmlns:a16="http://schemas.microsoft.com/office/drawing/2014/main" id="{30AAEEA0-A98C-4CFB-9015-F5CB67FC108B}"/>
              </a:ext>
            </a:extLst>
          </p:cNvPr>
          <p:cNvSpPr>
            <a:spLocks noGrp="1"/>
          </p:cNvSpPr>
          <p:nvPr>
            <p:ph type="body" sz="half" idx="2"/>
          </p:nvPr>
        </p:nvSpPr>
        <p:spPr>
          <a:xfrm>
            <a:off x="468774" y="7134359"/>
            <a:ext cx="3200400" cy="58226"/>
          </a:xfrm>
        </p:spPr>
        <p:txBody>
          <a:bodyPr>
            <a:normAutofit fontScale="25000" lnSpcReduction="20000"/>
          </a:bodyPr>
          <a:lstStyle/>
          <a:p>
            <a:endParaRPr lang="en-US" dirty="0"/>
          </a:p>
        </p:txBody>
      </p:sp>
    </p:spTree>
    <p:extLst>
      <p:ext uri="{BB962C8B-B14F-4D97-AF65-F5344CB8AC3E}">
        <p14:creationId xmlns:p14="http://schemas.microsoft.com/office/powerpoint/2010/main" val="3803575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8" name="Right Triangle 4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useBgFill="1">
        <p:nvSpPr>
          <p:cNvPr id="50" name="Rectangle 49">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52" name="Group 51">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3" name="Straight Connector 52">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5" name="Right Triangle 84">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61E5B650-A572-41FE-811C-96E0EAE66422}"/>
              </a:ext>
            </a:extLst>
          </p:cNvPr>
          <p:cNvSpPr>
            <a:spLocks noGrp="1"/>
          </p:cNvSpPr>
          <p:nvPr>
            <p:ph type="title"/>
          </p:nvPr>
        </p:nvSpPr>
        <p:spPr>
          <a:xfrm>
            <a:off x="580807" y="835143"/>
            <a:ext cx="3930417" cy="2960015"/>
          </a:xfrm>
        </p:spPr>
        <p:txBody>
          <a:bodyPr vert="horz" lIns="91440" tIns="45720" rIns="91440" bIns="45720" rtlCol="0" anchor="b">
            <a:noAutofit/>
          </a:bodyPr>
          <a:lstStyle/>
          <a:p>
            <a:pPr>
              <a:lnSpc>
                <a:spcPct val="90000"/>
              </a:lnSpc>
            </a:pPr>
            <a:r>
              <a:rPr lang="en-US" dirty="0"/>
              <a:t>1,668</a:t>
            </a:r>
            <a:br>
              <a:rPr lang="en-US" dirty="0"/>
            </a:br>
            <a:r>
              <a:rPr lang="en-US" dirty="0"/>
              <a:t>COMPLAINTS FILED LAST YEAR</a:t>
            </a:r>
            <a:br>
              <a:rPr lang="en-US" b="1" dirty="0"/>
            </a:br>
            <a:endParaRPr lang="en-US" b="1" dirty="0"/>
          </a:p>
        </p:txBody>
      </p:sp>
      <p:pic>
        <p:nvPicPr>
          <p:cNvPr id="5" name="Content Placeholder 4" descr="Text, whiteboard&#10;&#10;Description automatically generated">
            <a:extLst>
              <a:ext uri="{FF2B5EF4-FFF2-40B4-BE49-F238E27FC236}">
                <a16:creationId xmlns:a16="http://schemas.microsoft.com/office/drawing/2014/main" id="{91B7ACA7-2AD6-4350-A787-78D1FB75392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06340" y="1294714"/>
            <a:ext cx="6382411" cy="4260259"/>
          </a:xfrm>
          <a:prstGeom prst="rect">
            <a:avLst/>
          </a:prstGeom>
        </p:spPr>
      </p:pic>
      <p:sp>
        <p:nvSpPr>
          <p:cNvPr id="6" name="TextBox 5">
            <a:extLst>
              <a:ext uri="{FF2B5EF4-FFF2-40B4-BE49-F238E27FC236}">
                <a16:creationId xmlns:a16="http://schemas.microsoft.com/office/drawing/2014/main" id="{DDD647D1-534E-45B8-BB47-DE3A705751F1}"/>
              </a:ext>
            </a:extLst>
          </p:cNvPr>
          <p:cNvSpPr txBox="1"/>
          <p:nvPr/>
        </p:nvSpPr>
        <p:spPr>
          <a:xfrm>
            <a:off x="8928435" y="5354918"/>
            <a:ext cx="25603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Grandview"/>
                <a:ea typeface="+mn-ea"/>
                <a:cs typeface="+mn-cs"/>
                <a:hlinkClick r:id="rId3" tooltip="http://www.thebluediamondgallery.com/handwriting/c/complaint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Grandview"/>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Grandview"/>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Grandview"/>
              <a:ea typeface="+mn-ea"/>
              <a:cs typeface="+mn-cs"/>
            </a:endParaRPr>
          </a:p>
        </p:txBody>
      </p:sp>
    </p:spTree>
    <p:extLst>
      <p:ext uri="{BB962C8B-B14F-4D97-AF65-F5344CB8AC3E}">
        <p14:creationId xmlns:p14="http://schemas.microsoft.com/office/powerpoint/2010/main" val="117758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8AA247-3421-46F0-95A8-2A97436EBDE5}"/>
              </a:ext>
            </a:extLst>
          </p:cNvPr>
          <p:cNvPicPr>
            <a:picLocks noGrp="1" noChangeAspect="1"/>
          </p:cNvPicPr>
          <p:nvPr>
            <p:ph idx="1"/>
          </p:nvPr>
        </p:nvPicPr>
        <p:blipFill>
          <a:blip r:embed="rId2"/>
          <a:stretch>
            <a:fillRect/>
          </a:stretch>
        </p:blipFill>
        <p:spPr>
          <a:xfrm>
            <a:off x="168442" y="0"/>
            <a:ext cx="11899232" cy="6376737"/>
          </a:xfrm>
          <a:prstGeom prst="rect">
            <a:avLst/>
          </a:prstGeom>
        </p:spPr>
      </p:pic>
    </p:spTree>
    <p:extLst>
      <p:ext uri="{BB962C8B-B14F-4D97-AF65-F5344CB8AC3E}">
        <p14:creationId xmlns:p14="http://schemas.microsoft.com/office/powerpoint/2010/main" val="596732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8410-DB91-41F3-93A1-5C538F494E8D}"/>
              </a:ext>
            </a:extLst>
          </p:cNvPr>
          <p:cNvSpPr>
            <a:spLocks noGrp="1"/>
          </p:cNvSpPr>
          <p:nvPr>
            <p:ph type="title"/>
          </p:nvPr>
        </p:nvSpPr>
        <p:spPr/>
        <p:txBody>
          <a:bodyPr>
            <a:normAutofit/>
          </a:bodyPr>
          <a:lstStyle/>
          <a:p>
            <a:pPr algn="ctr"/>
            <a:r>
              <a:rPr lang="en-US" sz="5400"/>
              <a:t>DISCIPLINE</a:t>
            </a:r>
            <a:endParaRPr lang="en-US" sz="5400" dirty="0"/>
          </a:p>
        </p:txBody>
      </p:sp>
      <p:pic>
        <p:nvPicPr>
          <p:cNvPr id="5" name="Content Placeholder 4" descr="A picture containing shape&#10;&#10;Description automatically generated">
            <a:extLst>
              <a:ext uri="{FF2B5EF4-FFF2-40B4-BE49-F238E27FC236}">
                <a16:creationId xmlns:a16="http://schemas.microsoft.com/office/drawing/2014/main" id="{B988A973-727D-4933-B201-E29061BE95E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685168" y="2339975"/>
            <a:ext cx="6335889" cy="3563938"/>
          </a:xfrm>
        </p:spPr>
      </p:pic>
    </p:spTree>
    <p:extLst>
      <p:ext uri="{BB962C8B-B14F-4D97-AF65-F5344CB8AC3E}">
        <p14:creationId xmlns:p14="http://schemas.microsoft.com/office/powerpoint/2010/main" val="841181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26B9-3DE6-486C-BC32-21476C7477CB}"/>
              </a:ext>
            </a:extLst>
          </p:cNvPr>
          <p:cNvSpPr>
            <a:spLocks noGrp="1"/>
          </p:cNvSpPr>
          <p:nvPr>
            <p:ph type="title"/>
          </p:nvPr>
        </p:nvSpPr>
        <p:spPr/>
        <p:txBody>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96E3C8EC-4325-4A85-8D01-3EB5848072C8}"/>
              </a:ext>
            </a:extLst>
          </p:cNvPr>
          <p:cNvPicPr>
            <a:picLocks noGrp="1" noChangeAspect="1"/>
          </p:cNvPicPr>
          <p:nvPr>
            <p:ph idx="1"/>
          </p:nvPr>
        </p:nvPicPr>
        <p:blipFill>
          <a:blip r:embed="rId2"/>
          <a:stretch>
            <a:fillRect/>
          </a:stretch>
        </p:blipFill>
        <p:spPr>
          <a:xfrm>
            <a:off x="691078" y="0"/>
            <a:ext cx="10582663" cy="6857999"/>
          </a:xfrm>
        </p:spPr>
      </p:pic>
    </p:spTree>
    <p:extLst>
      <p:ext uri="{BB962C8B-B14F-4D97-AF65-F5344CB8AC3E}">
        <p14:creationId xmlns:p14="http://schemas.microsoft.com/office/powerpoint/2010/main" val="639428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1A50-0B5E-46CB-AD26-CADF410F8EF4}"/>
              </a:ext>
            </a:extLst>
          </p:cNvPr>
          <p:cNvSpPr>
            <a:spLocks noGrp="1"/>
          </p:cNvSpPr>
          <p:nvPr>
            <p:ph type="title"/>
          </p:nvPr>
        </p:nvSpPr>
        <p:spPr>
          <a:xfrm>
            <a:off x="691079" y="130064"/>
            <a:ext cx="10325000" cy="2038350"/>
          </a:xfrm>
        </p:spPr>
        <p:txBody>
          <a:bodyPr>
            <a:noAutofit/>
          </a:bodyPr>
          <a:lstStyle/>
          <a:p>
            <a:pPr algn="ctr"/>
            <a:r>
              <a:rPr lang="en-US" dirty="0"/>
              <a:t>NEW TENNESSEE SUPREME COURT ORDER REGARDING DISCIPLINARY APPEALS</a:t>
            </a:r>
          </a:p>
        </p:txBody>
      </p:sp>
      <p:pic>
        <p:nvPicPr>
          <p:cNvPr id="5" name="Content Placeholder 4" descr="Text, whiteboard&#10;&#10;Description automatically generated">
            <a:extLst>
              <a:ext uri="{FF2B5EF4-FFF2-40B4-BE49-F238E27FC236}">
                <a16:creationId xmlns:a16="http://schemas.microsoft.com/office/drawing/2014/main" id="{29E80B74-2A01-44CC-A058-35BEE121C0D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95513" y="3102769"/>
            <a:ext cx="7315200" cy="2038350"/>
          </a:xfrm>
        </p:spPr>
      </p:pic>
    </p:spTree>
    <p:extLst>
      <p:ext uri="{BB962C8B-B14F-4D97-AF65-F5344CB8AC3E}">
        <p14:creationId xmlns:p14="http://schemas.microsoft.com/office/powerpoint/2010/main" val="1008885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C9A2-1245-44BC-A6B1-D67F7D47A1A3}"/>
              </a:ext>
            </a:extLst>
          </p:cNvPr>
          <p:cNvSpPr>
            <a:spLocks noGrp="1"/>
          </p:cNvSpPr>
          <p:nvPr>
            <p:ph type="title"/>
          </p:nvPr>
        </p:nvSpPr>
        <p:spPr>
          <a:xfrm>
            <a:off x="610057" y="0"/>
            <a:ext cx="10325000" cy="61127"/>
          </a:xfrm>
        </p:spPr>
        <p:txBody>
          <a:bodyPr>
            <a:normAutofit fontScale="90000"/>
          </a:bodyPr>
          <a:lstStyle/>
          <a:p>
            <a:endParaRPr lang="en-US" dirty="0"/>
          </a:p>
        </p:txBody>
      </p:sp>
      <p:pic>
        <p:nvPicPr>
          <p:cNvPr id="9" name="Content Placeholder 8" descr="Graphical user interface, text, application, letter, email&#10;&#10;Description automatically generated">
            <a:extLst>
              <a:ext uri="{FF2B5EF4-FFF2-40B4-BE49-F238E27FC236}">
                <a16:creationId xmlns:a16="http://schemas.microsoft.com/office/drawing/2014/main" id="{A3F2E888-2D45-47CB-B9F6-8C17C97FDF82}"/>
              </a:ext>
            </a:extLst>
          </p:cNvPr>
          <p:cNvPicPr>
            <a:picLocks noGrp="1" noChangeAspect="1"/>
          </p:cNvPicPr>
          <p:nvPr>
            <p:ph idx="1"/>
          </p:nvPr>
        </p:nvPicPr>
        <p:blipFill>
          <a:blip r:embed="rId2"/>
          <a:stretch>
            <a:fillRect/>
          </a:stretch>
        </p:blipFill>
        <p:spPr>
          <a:xfrm>
            <a:off x="3969433" y="61126"/>
            <a:ext cx="7612510" cy="6452165"/>
          </a:xfrm>
        </p:spPr>
      </p:pic>
      <p:pic>
        <p:nvPicPr>
          <p:cNvPr id="11" name="Picture 10" descr="A gavel with a wooden handle&#10;&#10;Description automatically generated with low confidence">
            <a:extLst>
              <a:ext uri="{FF2B5EF4-FFF2-40B4-BE49-F238E27FC236}">
                <a16:creationId xmlns:a16="http://schemas.microsoft.com/office/drawing/2014/main" id="{C6E64A80-D145-4BBA-ADCE-A03E203837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8816" y="1319514"/>
            <a:ext cx="4247908" cy="3073241"/>
          </a:xfrm>
          <a:prstGeom prst="rect">
            <a:avLst/>
          </a:prstGeom>
        </p:spPr>
      </p:pic>
      <p:sp>
        <p:nvSpPr>
          <p:cNvPr id="12" name="TextBox 11">
            <a:extLst>
              <a:ext uri="{FF2B5EF4-FFF2-40B4-BE49-F238E27FC236}">
                <a16:creationId xmlns:a16="http://schemas.microsoft.com/office/drawing/2014/main" id="{C0D6F636-600A-4F50-AFA2-28764F1F7C6B}"/>
              </a:ext>
            </a:extLst>
          </p:cNvPr>
          <p:cNvSpPr txBox="1"/>
          <p:nvPr/>
        </p:nvSpPr>
        <p:spPr>
          <a:xfrm>
            <a:off x="358816" y="4692650"/>
            <a:ext cx="4247908" cy="230832"/>
          </a:xfrm>
          <a:prstGeom prst="rect">
            <a:avLst/>
          </a:prstGeom>
          <a:noFill/>
        </p:spPr>
        <p:txBody>
          <a:bodyPr wrap="square" rtlCol="0">
            <a:spAutoFit/>
          </a:bodyPr>
          <a:lstStyle/>
          <a:p>
            <a:r>
              <a:rPr lang="en-US" sz="900">
                <a:hlinkClick r:id="rId4" tooltip="http://www.campbellpropertymanagement.com/blog/2014/09/22/appellate-court-decision-alters-23-years-collection-practices-condominium-associations/"/>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3573930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E0DD-D133-4348-BC09-E1BCB26E25B8}"/>
              </a:ext>
            </a:extLst>
          </p:cNvPr>
          <p:cNvSpPr>
            <a:spLocks noGrp="1"/>
          </p:cNvSpPr>
          <p:nvPr>
            <p:ph type="title"/>
          </p:nvPr>
        </p:nvSpPr>
        <p:spPr>
          <a:xfrm>
            <a:off x="691079" y="-227482"/>
            <a:ext cx="10325000" cy="227482"/>
          </a:xfrm>
        </p:spPr>
        <p:txBody>
          <a:bodyPr>
            <a:normAutofit fontScale="90000"/>
          </a:bodyPr>
          <a:lstStyle/>
          <a:p>
            <a:endParaRPr lang="en-US" dirty="0"/>
          </a:p>
        </p:txBody>
      </p:sp>
      <p:pic>
        <p:nvPicPr>
          <p:cNvPr id="5" name="Content Placeholder 4" descr="Text, letter&#10;&#10;Description automatically generated">
            <a:extLst>
              <a:ext uri="{FF2B5EF4-FFF2-40B4-BE49-F238E27FC236}">
                <a16:creationId xmlns:a16="http://schemas.microsoft.com/office/drawing/2014/main" id="{35BE0761-F92B-48D7-BEC1-6394B583EC4B}"/>
              </a:ext>
            </a:extLst>
          </p:cNvPr>
          <p:cNvPicPr>
            <a:picLocks noGrp="1" noChangeAspect="1"/>
          </p:cNvPicPr>
          <p:nvPr>
            <p:ph idx="1"/>
          </p:nvPr>
        </p:nvPicPr>
        <p:blipFill>
          <a:blip r:embed="rId2"/>
          <a:stretch>
            <a:fillRect/>
          </a:stretch>
        </p:blipFill>
        <p:spPr>
          <a:xfrm>
            <a:off x="5335929" y="1"/>
            <a:ext cx="6856071" cy="6858000"/>
          </a:xfrm>
        </p:spPr>
      </p:pic>
      <p:pic>
        <p:nvPicPr>
          <p:cNvPr id="7" name="Picture 6" descr="Diagram&#10;&#10;Description automatically generated">
            <a:extLst>
              <a:ext uri="{FF2B5EF4-FFF2-40B4-BE49-F238E27FC236}">
                <a16:creationId xmlns:a16="http://schemas.microsoft.com/office/drawing/2014/main" id="{C645E4A9-F6BB-4C11-B0AB-93FA6E62FD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5335929" cy="6858000"/>
          </a:xfrm>
          <a:prstGeom prst="rect">
            <a:avLst/>
          </a:prstGeom>
        </p:spPr>
      </p:pic>
    </p:spTree>
    <p:extLst>
      <p:ext uri="{BB962C8B-B14F-4D97-AF65-F5344CB8AC3E}">
        <p14:creationId xmlns:p14="http://schemas.microsoft.com/office/powerpoint/2010/main" val="709566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ndview"/>
              <a:ea typeface="+mn-ea"/>
              <a:cs typeface="+mn-cs"/>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ndview"/>
              <a:ea typeface="+mn-ea"/>
              <a:cs typeface="+mn-cs"/>
            </a:endParaRPr>
          </a:p>
        </p:txBody>
      </p:sp>
      <p:sp>
        <p:nvSpPr>
          <p:cNvPr id="2" name="Title 1">
            <a:extLst>
              <a:ext uri="{FF2B5EF4-FFF2-40B4-BE49-F238E27FC236}">
                <a16:creationId xmlns:a16="http://schemas.microsoft.com/office/drawing/2014/main" id="{F933A9DF-6593-473E-AF68-0BB957D751ED}"/>
              </a:ext>
            </a:extLst>
          </p:cNvPr>
          <p:cNvSpPr>
            <a:spLocks noGrp="1"/>
          </p:cNvSpPr>
          <p:nvPr>
            <p:ph type="title"/>
          </p:nvPr>
        </p:nvSpPr>
        <p:spPr>
          <a:xfrm>
            <a:off x="691079" y="725950"/>
            <a:ext cx="3428812" cy="5436630"/>
          </a:xfrm>
        </p:spPr>
        <p:txBody>
          <a:bodyPr anchor="ctr">
            <a:normAutofit/>
          </a:bodyPr>
          <a:lstStyle/>
          <a:p>
            <a:endParaRPr lang="en-US" dirty="0"/>
          </a:p>
        </p:txBody>
      </p:sp>
      <p:graphicFrame>
        <p:nvGraphicFramePr>
          <p:cNvPr id="5" name="Content Placeholder 2">
            <a:extLst>
              <a:ext uri="{FF2B5EF4-FFF2-40B4-BE49-F238E27FC236}">
                <a16:creationId xmlns:a16="http://schemas.microsoft.com/office/drawing/2014/main" id="{5B8A9A8E-CE3A-41F4-B9AE-9F5DAABA7891}"/>
              </a:ext>
            </a:extLst>
          </p:cNvPr>
          <p:cNvGraphicFramePr>
            <a:graphicFrameLocks noGrp="1"/>
          </p:cNvGraphicFramePr>
          <p:nvPr>
            <p:ph idx="1"/>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10;&#10;Description automatically generated">
            <a:extLst>
              <a:ext uri="{FF2B5EF4-FFF2-40B4-BE49-F238E27FC236}">
                <a16:creationId xmlns:a16="http://schemas.microsoft.com/office/drawing/2014/main" id="{9BF987DA-0359-46A9-B88A-25CAC95EF3E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1841" y="0"/>
            <a:ext cx="4724270" cy="6858000"/>
          </a:xfrm>
          <a:prstGeom prst="rect">
            <a:avLst/>
          </a:prstGeom>
        </p:spPr>
      </p:pic>
    </p:spTree>
    <p:extLst>
      <p:ext uri="{BB962C8B-B14F-4D97-AF65-F5344CB8AC3E}">
        <p14:creationId xmlns:p14="http://schemas.microsoft.com/office/powerpoint/2010/main" val="493229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4C6A-AB6E-4E8F-B6F6-5FC3097CB863}"/>
              </a:ext>
            </a:extLst>
          </p:cNvPr>
          <p:cNvSpPr>
            <a:spLocks noGrp="1"/>
          </p:cNvSpPr>
          <p:nvPr>
            <p:ph type="title"/>
          </p:nvPr>
        </p:nvSpPr>
        <p:spPr>
          <a:xfrm>
            <a:off x="691079" y="111967"/>
            <a:ext cx="10325000" cy="1287625"/>
          </a:xfrm>
        </p:spPr>
        <p:txBody>
          <a:bodyPr>
            <a:normAutofit fontScale="90000"/>
          </a:bodyPr>
          <a:lstStyle/>
          <a:p>
            <a:r>
              <a:rPr lang="en-US"/>
              <a:t>THE TEN SELF – ASSESSMENTS FOCUS ON THE TEN CORE PRACTICE PRINCIPLES</a:t>
            </a:r>
            <a:endParaRPr lang="en-US" dirty="0"/>
          </a:p>
        </p:txBody>
      </p:sp>
      <p:graphicFrame>
        <p:nvGraphicFramePr>
          <p:cNvPr id="46" name="Content Placeholder 2">
            <a:extLst>
              <a:ext uri="{FF2B5EF4-FFF2-40B4-BE49-F238E27FC236}">
                <a16:creationId xmlns:a16="http://schemas.microsoft.com/office/drawing/2014/main" id="{E81CE850-BD38-4865-AF43-3F2DF865EF7D}"/>
              </a:ext>
            </a:extLst>
          </p:cNvPr>
          <p:cNvGraphicFramePr>
            <a:graphicFrameLocks noGrp="1"/>
          </p:cNvGraphicFramePr>
          <p:nvPr>
            <p:ph idx="1"/>
          </p:nvPr>
        </p:nvGraphicFramePr>
        <p:xfrm>
          <a:off x="691079" y="1399592"/>
          <a:ext cx="10325000" cy="534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83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015A-A440-4B50-9A8C-3996848EF64D}"/>
              </a:ext>
            </a:extLst>
          </p:cNvPr>
          <p:cNvSpPr>
            <a:spLocks noGrp="1"/>
          </p:cNvSpPr>
          <p:nvPr>
            <p:ph type="title"/>
          </p:nvPr>
        </p:nvSpPr>
        <p:spPr>
          <a:xfrm>
            <a:off x="0" y="0"/>
            <a:ext cx="5183501" cy="6858000"/>
          </a:xfrm>
          <a:solidFill>
            <a:schemeClr val="accent1">
              <a:lumMod val="50000"/>
            </a:schemeClr>
          </a:solidFill>
        </p:spPr>
        <p:txBody>
          <a:bodyPr>
            <a:normAutofit/>
          </a:bodyPr>
          <a:lstStyle/>
          <a:p>
            <a:r>
              <a:rPr lang="en-US" sz="6000" dirty="0">
                <a:solidFill>
                  <a:schemeClr val="bg1"/>
                </a:solidFill>
              </a:rPr>
              <a:t>ENABLING AUTHORITY</a:t>
            </a:r>
            <a:br>
              <a:rPr lang="en-US" sz="6000" dirty="0"/>
            </a:br>
            <a:br>
              <a:rPr lang="en-US" sz="6000" dirty="0"/>
            </a:br>
            <a:br>
              <a:rPr lang="en-US" sz="6000" dirty="0"/>
            </a:br>
            <a:endParaRPr lang="en-US" sz="6000" dirty="0"/>
          </a:p>
        </p:txBody>
      </p:sp>
      <p:sp>
        <p:nvSpPr>
          <p:cNvPr id="3" name="Content Placeholder 2">
            <a:extLst>
              <a:ext uri="{FF2B5EF4-FFF2-40B4-BE49-F238E27FC236}">
                <a16:creationId xmlns:a16="http://schemas.microsoft.com/office/drawing/2014/main" id="{BE5A0516-F908-4B59-B458-84FAF8EE32AA}"/>
              </a:ext>
            </a:extLst>
          </p:cNvPr>
          <p:cNvSpPr>
            <a:spLocks noGrp="1"/>
          </p:cNvSpPr>
          <p:nvPr>
            <p:ph idx="1"/>
          </p:nvPr>
        </p:nvSpPr>
        <p:spPr/>
        <p:txBody>
          <a:bodyPr>
            <a:normAutofit/>
          </a:bodyPr>
          <a:lstStyle/>
          <a:p>
            <a:r>
              <a:rPr lang="en-US" sz="3600" dirty="0"/>
              <a:t>MOST GOVERNMENT LAWYER’ S OBLIGATIONS AND DUTIES ARE SET FORTH IN THEIR ENABLING AUTHORITY BY STATUTE OR CHARTER.</a:t>
            </a:r>
          </a:p>
        </p:txBody>
      </p:sp>
      <p:sp>
        <p:nvSpPr>
          <p:cNvPr id="4" name="Text Placeholder 3">
            <a:extLst>
              <a:ext uri="{FF2B5EF4-FFF2-40B4-BE49-F238E27FC236}">
                <a16:creationId xmlns:a16="http://schemas.microsoft.com/office/drawing/2014/main" id="{07FEC3A9-40AE-402C-BEC2-E5F58503428D}"/>
              </a:ext>
            </a:extLst>
          </p:cNvPr>
          <p:cNvSpPr>
            <a:spLocks noGrp="1"/>
          </p:cNvSpPr>
          <p:nvPr>
            <p:ph type="body" sz="half" idx="2"/>
          </p:nvPr>
        </p:nvSpPr>
        <p:spPr>
          <a:xfrm flipV="1">
            <a:off x="683587" y="6138745"/>
            <a:ext cx="4499914"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35021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31183147-7637-4DEA-BA7B-AC73ACF4C5D7}"/>
              </a:ext>
            </a:extLst>
          </p:cNvPr>
          <p:cNvPicPr>
            <a:picLocks noChangeAspect="1"/>
          </p:cNvPicPr>
          <p:nvPr/>
        </p:nvPicPr>
        <p:blipFill rotWithShape="1">
          <a:blip r:embed="rId3">
            <a:extLst>
              <a:ext uri="{28A0092B-C50C-407E-A947-70E740481C1C}">
                <a14:useLocalDpi xmlns:a14="http://schemas.microsoft.com/office/drawing/2010/main" val="0"/>
              </a:ext>
            </a:extLst>
          </a:blip>
          <a:srcRect l="3689" r="4117"/>
          <a:stretch/>
        </p:blipFill>
        <p:spPr>
          <a:xfrm>
            <a:off x="345233" y="309971"/>
            <a:ext cx="11756571" cy="6238075"/>
          </a:xfrm>
          <a:prstGeom prst="rect">
            <a:avLst/>
          </a:prstGeom>
        </p:spPr>
      </p:pic>
      <p:sp>
        <p:nvSpPr>
          <p:cNvPr id="2" name="Rectangle 1">
            <a:extLst>
              <a:ext uri="{FF2B5EF4-FFF2-40B4-BE49-F238E27FC236}">
                <a16:creationId xmlns:a16="http://schemas.microsoft.com/office/drawing/2014/main" id="{CADF8BBA-750B-4D31-97F4-DF240C5F1B3A}"/>
              </a:ext>
            </a:extLst>
          </p:cNvPr>
          <p:cNvSpPr/>
          <p:nvPr/>
        </p:nvSpPr>
        <p:spPr>
          <a:xfrm>
            <a:off x="9218649" y="382564"/>
            <a:ext cx="1184988" cy="4198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Grandview"/>
              <a:ea typeface="+mn-ea"/>
              <a:cs typeface="+mn-cs"/>
            </a:endParaRPr>
          </a:p>
        </p:txBody>
      </p:sp>
    </p:spTree>
    <p:extLst>
      <p:ext uri="{BB962C8B-B14F-4D97-AF65-F5344CB8AC3E}">
        <p14:creationId xmlns:p14="http://schemas.microsoft.com/office/powerpoint/2010/main" val="1328591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203C-2C5E-495C-904D-5D63F1A7EAD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FB36AE-D87F-455B-8930-E36B9741BF81}"/>
              </a:ext>
            </a:extLst>
          </p:cNvPr>
          <p:cNvPicPr>
            <a:picLocks noGrp="1" noChangeAspect="1"/>
          </p:cNvPicPr>
          <p:nvPr>
            <p:ph idx="1"/>
          </p:nvPr>
        </p:nvPicPr>
        <p:blipFill>
          <a:blip r:embed="rId2"/>
          <a:stretch>
            <a:fillRect/>
          </a:stretch>
        </p:blipFill>
        <p:spPr>
          <a:xfrm>
            <a:off x="691079" y="286603"/>
            <a:ext cx="10595230" cy="6048883"/>
          </a:xfrm>
        </p:spPr>
      </p:pic>
    </p:spTree>
    <p:extLst>
      <p:ext uri="{BB962C8B-B14F-4D97-AF65-F5344CB8AC3E}">
        <p14:creationId xmlns:p14="http://schemas.microsoft.com/office/powerpoint/2010/main" val="3399522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4BFD-FF93-4BB3-9EFD-B88F72E54BA6}"/>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E8100E64-6594-4383-8C14-A7B5EC032D8D}"/>
              </a:ext>
            </a:extLst>
          </p:cNvPr>
          <p:cNvPicPr>
            <a:picLocks noGrp="1" noChangeAspect="1"/>
          </p:cNvPicPr>
          <p:nvPr>
            <p:ph idx="1"/>
          </p:nvPr>
        </p:nvPicPr>
        <p:blipFill>
          <a:blip r:embed="rId2"/>
          <a:stretch>
            <a:fillRect/>
          </a:stretch>
        </p:blipFill>
        <p:spPr>
          <a:xfrm>
            <a:off x="0" y="1"/>
            <a:ext cx="12192000" cy="6748040"/>
          </a:xfrm>
        </p:spPr>
      </p:pic>
    </p:spTree>
    <p:extLst>
      <p:ext uri="{BB962C8B-B14F-4D97-AF65-F5344CB8AC3E}">
        <p14:creationId xmlns:p14="http://schemas.microsoft.com/office/powerpoint/2010/main" val="3020538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0E1F-5C89-4FD3-9DBD-794C89F98F29}"/>
              </a:ext>
            </a:extLst>
          </p:cNvPr>
          <p:cNvSpPr>
            <a:spLocks noGrp="1"/>
          </p:cNvSpPr>
          <p:nvPr>
            <p:ph type="title"/>
          </p:nvPr>
        </p:nvSpPr>
        <p:spPr>
          <a:xfrm>
            <a:off x="515938" y="246621"/>
            <a:ext cx="11150600" cy="6209118"/>
          </a:xfrm>
        </p:spPr>
        <p:txBody>
          <a:bodyPr/>
          <a:lstStyle/>
          <a:p>
            <a:endParaRPr lang="en-US" dirty="0"/>
          </a:p>
        </p:txBody>
      </p:sp>
      <p:sp>
        <p:nvSpPr>
          <p:cNvPr id="3" name="Slide Number Placeholder 2">
            <a:extLst>
              <a:ext uri="{FF2B5EF4-FFF2-40B4-BE49-F238E27FC236}">
                <a16:creationId xmlns:a16="http://schemas.microsoft.com/office/drawing/2014/main" id="{B3E93BE9-9685-4934-9C4B-462279250BA6}"/>
              </a:ext>
            </a:extLst>
          </p:cNvPr>
          <p:cNvSpPr>
            <a:spLocks noGrp="1"/>
          </p:cNvSpPr>
          <p:nvPr>
            <p:ph type="sldNum" sz="quarter" idx="12"/>
          </p:nvPr>
        </p:nvSpPr>
        <p:spPr/>
        <p:txBody>
          <a:bodyPr/>
          <a:lstStyle/>
          <a:p>
            <a:fld id="{9EC71654-96A5-4280-94F3-931C61A9F92C}" type="slidenum">
              <a:rPr lang="en-US" noProof="0" smtClean="0"/>
              <a:pPr/>
              <a:t>73</a:t>
            </a:fld>
            <a:endParaRPr lang="en-US" noProof="0" dirty="0"/>
          </a:p>
        </p:txBody>
      </p:sp>
      <p:pic>
        <p:nvPicPr>
          <p:cNvPr id="5" name="Picture 4" descr="A picture containing icon&#10;&#10;Description automatically generated">
            <a:extLst>
              <a:ext uri="{FF2B5EF4-FFF2-40B4-BE49-F238E27FC236}">
                <a16:creationId xmlns:a16="http://schemas.microsoft.com/office/drawing/2014/main" id="{A2255315-D3DD-4E5C-813C-5F62BB1C61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3843" y="0"/>
            <a:ext cx="11341781" cy="6858000"/>
          </a:xfrm>
          <a:prstGeom prst="rect">
            <a:avLst/>
          </a:prstGeom>
        </p:spPr>
      </p:pic>
      <p:sp>
        <p:nvSpPr>
          <p:cNvPr id="6" name="TextBox 5">
            <a:extLst>
              <a:ext uri="{FF2B5EF4-FFF2-40B4-BE49-F238E27FC236}">
                <a16:creationId xmlns:a16="http://schemas.microsoft.com/office/drawing/2014/main" id="{E2636B92-CF61-44B4-A48F-3D752707B5CA}"/>
              </a:ext>
            </a:extLst>
          </p:cNvPr>
          <p:cNvSpPr txBox="1"/>
          <p:nvPr/>
        </p:nvSpPr>
        <p:spPr>
          <a:xfrm>
            <a:off x="533843" y="6858000"/>
            <a:ext cx="11341781" cy="230832"/>
          </a:xfrm>
          <a:prstGeom prst="rect">
            <a:avLst/>
          </a:prstGeom>
          <a:noFill/>
        </p:spPr>
        <p:txBody>
          <a:bodyPr wrap="square" rtlCol="0">
            <a:spAutoFit/>
          </a:bodyPr>
          <a:lstStyle/>
          <a:p>
            <a:r>
              <a:rPr lang="en-US" sz="900">
                <a:hlinkClick r:id="rId3" tooltip="https://askleo.com/what-is-facebook-fan-frida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5778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C06BE59-1659-4954-8071-3116AEF27CB1}"/>
              </a:ext>
            </a:extLst>
          </p:cNvPr>
          <p:cNvSpPr>
            <a:spLocks noGrp="1"/>
          </p:cNvSpPr>
          <p:nvPr>
            <p:ph type="title"/>
          </p:nvPr>
        </p:nvSpPr>
        <p:spPr>
          <a:xfrm>
            <a:off x="-6217" y="-3102"/>
            <a:ext cx="5614263" cy="6857997"/>
          </a:xfrm>
          <a:solidFill>
            <a:schemeClr val="accent1">
              <a:lumMod val="50000"/>
            </a:schemeClr>
          </a:solidFill>
        </p:spPr>
        <p:txBody>
          <a:bodyPr>
            <a:normAutofit/>
          </a:bodyPr>
          <a:lstStyle/>
          <a:p>
            <a:pPr>
              <a:lnSpc>
                <a:spcPct val="90000"/>
              </a:lnSpc>
            </a:pPr>
            <a:r>
              <a:rPr lang="en-US" sz="3400" dirty="0">
                <a:solidFill>
                  <a:schemeClr val="bg1"/>
                </a:solidFill>
              </a:rPr>
              <a:t>LEGISLATURE HAS NOT CREATED THE OFFICE OF COUNTY ATTORNEY AS A GENERAL LAW APPLICABLE TO ALL COUNTIES </a:t>
            </a:r>
            <a:br>
              <a:rPr lang="en-US" sz="3400" dirty="0">
                <a:solidFill>
                  <a:schemeClr val="bg1"/>
                </a:solidFill>
              </a:rPr>
            </a:br>
            <a:br>
              <a:rPr lang="en-US" sz="3400" dirty="0">
                <a:solidFill>
                  <a:schemeClr val="bg1"/>
                </a:solidFill>
              </a:rPr>
            </a:br>
            <a:br>
              <a:rPr lang="en-US" sz="3400" dirty="0"/>
            </a:br>
            <a:br>
              <a:rPr lang="en-US" sz="3400" dirty="0"/>
            </a:br>
            <a:br>
              <a:rPr lang="en-US" sz="3400" dirty="0"/>
            </a:br>
            <a:br>
              <a:rPr lang="en-US" sz="3400" dirty="0"/>
            </a:br>
            <a:endParaRPr lang="en-US" sz="3400" dirty="0"/>
          </a:p>
        </p:txBody>
      </p:sp>
      <p:sp>
        <p:nvSpPr>
          <p:cNvPr id="3" name="Content Placeholder 2">
            <a:extLst>
              <a:ext uri="{FF2B5EF4-FFF2-40B4-BE49-F238E27FC236}">
                <a16:creationId xmlns:a16="http://schemas.microsoft.com/office/drawing/2014/main" id="{6737E904-EDFC-43E1-BCCA-C666E73BCF69}"/>
              </a:ext>
            </a:extLst>
          </p:cNvPr>
          <p:cNvSpPr>
            <a:spLocks noGrp="1"/>
          </p:cNvSpPr>
          <p:nvPr>
            <p:ph idx="1"/>
          </p:nvPr>
        </p:nvSpPr>
        <p:spPr>
          <a:xfrm>
            <a:off x="6099109" y="170166"/>
            <a:ext cx="5910761" cy="6511464"/>
          </a:xfrm>
        </p:spPr>
        <p:txBody>
          <a:bodyPr>
            <a:normAutofit/>
          </a:bodyPr>
          <a:lstStyle/>
          <a:p>
            <a:pPr>
              <a:lnSpc>
                <a:spcPct val="100000"/>
              </a:lnSpc>
            </a:pPr>
            <a:r>
              <a:rPr lang="en-US" sz="2400" dirty="0"/>
              <a:t>IN COUNTIES HAVING A POPULATION OF LESS THAN 400,000 THAT ADOPT THE COUNTY MANAGER FORM OF GOVERNMENT ARE REQUIRED TO HAVE A COUNTY ATTORNEY, BUT THERE IS NO SUCH REQUIREMENT OF OTHER COUNTIES. THE DUTIES OF COUNTY ATTORNEYS DESCRIBED IN THE STATUTE APPLICABLE TO COUNTIES WHO ADOPT THE MANAGER FORM OF GOVERNMENT MIGHT OR MIGHT NOT INCLUDE REPRESENTING THE SHERIFF AND HIS DEPUTIES. </a:t>
            </a:r>
          </a:p>
          <a:p>
            <a:pPr>
              <a:lnSpc>
                <a:spcPct val="100000"/>
              </a:lnSpc>
            </a:pPr>
            <a:r>
              <a:rPr lang="en-US" sz="2400" dirty="0"/>
              <a:t>T.C.A. 5-15-305</a:t>
            </a:r>
          </a:p>
        </p:txBody>
      </p:sp>
    </p:spTree>
    <p:extLst>
      <p:ext uri="{BB962C8B-B14F-4D97-AF65-F5344CB8AC3E}">
        <p14:creationId xmlns:p14="http://schemas.microsoft.com/office/powerpoint/2010/main" val="307756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F4E038FC-6B13-4E3D-B722-C8BE1089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EC6D1CF4-A9CF-4F5E-AD88-A4813BA91D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B31DB7-5A1E-4ECB-A2CC-5C8B7CBDD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43EA56-6FC7-4DA7-822E-1C680E91D0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4D3069-6377-48F7-A2FD-17D643EFEC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F47C9D-98C3-4563-8099-91D1B5A64B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4E0F1-AF02-451B-A646-1359CDA3D0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D0774C-27C3-4AF3-8B6E-8C89EC2182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C68E1A-7F6C-481A-9A4B-A20140701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ED80B-B634-42E7-886D-BE07F129D1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B1395F-9E48-4030-899D-44900C543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02873F-FB16-45BA-8030-B17998274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750B3F-8FD0-4D9D-931B-05E9952FC0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CACAE-5511-413B-B9A4-DDDBAD269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D5C5A0-CA65-4DF2-886D-51F46D147D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50D783-91E8-4209-9E29-6D1AF08B9E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A5335-9AC4-484C-A067-52336835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CE71D4-8568-4A2D-B89F-8875FB536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DE4114-2DF5-4775-95EB-8961D814DF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74EAC0-B770-4075-AD3F-7983BAF61F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BCB7CB-D7ED-4F9F-9B16-6136057B8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3080B32-CA3C-4CD4-BD18-4FE20A1E9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D9FCEF-7BC6-49AF-8DB1-38289F6798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8AB42E-2E05-4FFA-84F8-DB69B99FF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CFF16-24C4-4DA7-ADA1-D66C751F6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74CEE-3F05-4917-9FD0-4D0C0C3EA2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BB49C2-A6B4-49F7-8E37-341151A57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E12F6-D330-4EBC-B809-C231EA0D34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B73A4A-51EE-4168-B5F9-B1DFF1F6CF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6F3B09C-CCF9-4331-8DDD-646FDD86F9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10233E-5AEF-483D-AAA3-CD2DC0BB5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7B12AE-D93A-4989-81F9-95633B92C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BD69E8CA-AABE-45CB-A6D5-D8092267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203" y="47825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459051D-081D-40EE-BDC6-68F27B8F2367}"/>
              </a:ext>
            </a:extLst>
          </p:cNvPr>
          <p:cNvSpPr>
            <a:spLocks noGrp="1"/>
          </p:cNvSpPr>
          <p:nvPr>
            <p:ph type="title"/>
          </p:nvPr>
        </p:nvSpPr>
        <p:spPr>
          <a:xfrm>
            <a:off x="16613" y="0"/>
            <a:ext cx="5105313" cy="6857999"/>
          </a:xfrm>
          <a:solidFill>
            <a:schemeClr val="accent1">
              <a:lumMod val="50000"/>
            </a:schemeClr>
          </a:solidFill>
        </p:spPr>
        <p:txBody>
          <a:bodyPr>
            <a:normAutofit/>
          </a:bodyPr>
          <a:lstStyle/>
          <a:p>
            <a:pPr algn="ctr"/>
            <a:r>
              <a:rPr lang="en-US" dirty="0"/>
              <a:t> </a:t>
            </a:r>
            <a:r>
              <a:rPr lang="en-US" dirty="0">
                <a:solidFill>
                  <a:schemeClr val="bg1"/>
                </a:solidFill>
              </a:rPr>
              <a:t>NOT ALL TENNESSEE COUNTIES HAVE A COUNTY ATTORNEY</a:t>
            </a:r>
            <a:br>
              <a:rPr lang="en-US" dirty="0">
                <a:solidFill>
                  <a:schemeClr val="bg1"/>
                </a:solidFill>
              </a:rPr>
            </a:br>
            <a:br>
              <a:rPr lang="en-US" dirty="0">
                <a:solidFill>
                  <a:schemeClr val="bg1"/>
                </a:solidFill>
              </a:rPr>
            </a:br>
            <a:br>
              <a:rPr lang="en-US" dirty="0">
                <a:solidFill>
                  <a:schemeClr val="bg1"/>
                </a:solidFill>
              </a:rPr>
            </a:br>
            <a:br>
              <a:rPr lang="en-US" dirty="0"/>
            </a:br>
            <a:endParaRPr lang="en-US" dirty="0"/>
          </a:p>
        </p:txBody>
      </p:sp>
      <p:sp>
        <p:nvSpPr>
          <p:cNvPr id="3" name="Content Placeholder 2">
            <a:extLst>
              <a:ext uri="{FF2B5EF4-FFF2-40B4-BE49-F238E27FC236}">
                <a16:creationId xmlns:a16="http://schemas.microsoft.com/office/drawing/2014/main" id="{74F99B47-633E-4F68-AB9B-46F5823DF99C}"/>
              </a:ext>
            </a:extLst>
          </p:cNvPr>
          <p:cNvSpPr>
            <a:spLocks noGrp="1"/>
          </p:cNvSpPr>
          <p:nvPr>
            <p:ph idx="1"/>
          </p:nvPr>
        </p:nvSpPr>
        <p:spPr>
          <a:xfrm>
            <a:off x="5613623" y="0"/>
            <a:ext cx="6552500" cy="6771189"/>
          </a:xfrm>
        </p:spPr>
        <p:txBody>
          <a:bodyPr>
            <a:noAutofit/>
          </a:bodyPr>
          <a:lstStyle/>
          <a:p>
            <a:pPr>
              <a:lnSpc>
                <a:spcPct val="100000"/>
              </a:lnSpc>
            </a:pPr>
            <a:r>
              <a:rPr lang="en-US" sz="3200" dirty="0"/>
              <a:t>T.C.A. 5-6-112 SETS OUT THE POWERS AND DUTIES OF COUNTY EXECUTIVES AND PROVIDES: “IF THERE BE NO COUNTY ATTORNEY”, THE COUNTY EXECUTIVE MAY EMPLOY AN ATTORNEY TO ADVISE HIM AND THE LEGISLATIVE BODY OF THE COUNTY. ADDITIONAL DUTIES ARE LISTED WHICH APPARENTLY WOULD NOT INCLUDE REPRESENTING THE SHERIFF OR HIS DEPUTIES.</a:t>
            </a:r>
          </a:p>
        </p:txBody>
      </p:sp>
    </p:spTree>
    <p:extLst>
      <p:ext uri="{BB962C8B-B14F-4D97-AF65-F5344CB8AC3E}">
        <p14:creationId xmlns:p14="http://schemas.microsoft.com/office/powerpoint/2010/main" val="2971956771"/>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CosineVTI">
  <a:themeElements>
    <a:clrScheme name="AnalogousFromRegularSeedRightStep">
      <a:dk1>
        <a:srgbClr val="000000"/>
      </a:dk1>
      <a:lt1>
        <a:srgbClr val="FFFFFF"/>
      </a:lt1>
      <a:dk2>
        <a:srgbClr val="21213D"/>
      </a:dk2>
      <a:lt2>
        <a:srgbClr val="E8E5E2"/>
      </a:lt2>
      <a:accent1>
        <a:srgbClr val="4D8BC3"/>
      </a:accent1>
      <a:accent2>
        <a:srgbClr val="3B48B1"/>
      </a:accent2>
      <a:accent3>
        <a:srgbClr val="714DC3"/>
      </a:accent3>
      <a:accent4>
        <a:srgbClr val="913BB1"/>
      </a:accent4>
      <a:accent5>
        <a:srgbClr val="C34DB2"/>
      </a:accent5>
      <a:accent6>
        <a:srgbClr val="B13B6F"/>
      </a:accent6>
      <a:hlink>
        <a:srgbClr val="B2733B"/>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710</TotalTime>
  <Words>4397</Words>
  <Application>Microsoft Office PowerPoint</Application>
  <PresentationFormat>Widescreen</PresentationFormat>
  <Paragraphs>238</Paragraphs>
  <Slides>73</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73</vt:i4>
      </vt:variant>
    </vt:vector>
  </HeadingPairs>
  <TitlesOfParts>
    <vt:vector size="82" baseType="lpstr">
      <vt:lpstr>Arial</vt:lpstr>
      <vt:lpstr>Calibri</vt:lpstr>
      <vt:lpstr>Calibri Light</vt:lpstr>
      <vt:lpstr>Corbel</vt:lpstr>
      <vt:lpstr>Grandview</vt:lpstr>
      <vt:lpstr>Wingdings</vt:lpstr>
      <vt:lpstr>Office Theme</vt:lpstr>
      <vt:lpstr>CosineVTI</vt:lpstr>
      <vt:lpstr>Retrospect</vt:lpstr>
      <vt:lpstr>TENNESSEE COUNTY ATTORNEY ASSOCIATION SPRING CONFERENCE  Presented by Laura Chastain Ethics Counsel Board of Professional Responsibility April 29, 2022     </vt:lpstr>
      <vt:lpstr>WORKING REMOTELY</vt:lpstr>
      <vt:lpstr>REMEMBER THE ETHICS HOTLINE IS THE PLACE TO GO WHEN YOU HAVE QUESTIONS ABOUT THE ETHICS OF A SITUATION IN WHICH YOU FIND YOURSELF</vt:lpstr>
      <vt:lpstr>When giving ethics opinions, ethics counsel is prohibited from giving ethics opinions by board policy in the following situations: </vt:lpstr>
      <vt:lpstr>WORKING REMOTELY</vt:lpstr>
      <vt:lpstr>WORKING REMOTELY</vt:lpstr>
      <vt:lpstr>ENABLING AUTHORITY   </vt:lpstr>
      <vt:lpstr>LEGISLATURE HAS NOT CREATED THE OFFICE OF COUNTY ATTORNEY AS A GENERAL LAW APPLICABLE TO ALL COUNTIES       </vt:lpstr>
      <vt:lpstr> NOT ALL TENNESSEE COUNTIES HAVE A COUNTY ATTORNEY    </vt:lpstr>
      <vt:lpstr>SCOPE OF REPRESENTATION   </vt:lpstr>
      <vt:lpstr>          THE FIRST QUESTION TO ASK WHEN TRYING TO DECIDE IF YOU HAVE A CONFLICT IS:   WHO IS MY CLIENT ?             </vt:lpstr>
      <vt:lpstr>“THE IDENTITY OF THE CLIENT IS A CRITICAL THRESHOLD ISSUE, SINCE, AS A CORE PROFESSIONAL PRINCIPLE, THE LAWYER’S PROFESSIONAL DUTIES TO SAFEGUARD HIS OR HER CLIENT’S CONFIDENCES AND TO AVOID CONFLICTS OF INTEREST ARE OWED ONLY TO CLIENTS.”</vt:lpstr>
      <vt:lpstr>“INDEED, THE ABA’S MODEL RULES OF PROFESSIONAL CONDUCT FOR LAWYERS RECOGNIZE THAT, IN THE GOVERNMENT CONTEXT, CLIENT IDENTIFICATION AND THE RESULTING OBLIGATIONS CAN BE QUITE DIFFICULT TO GAUGE.”</vt:lpstr>
      <vt:lpstr>RPC 1.13 ORGANIZATIONAL CLIENTS SETS FORTH GUIDANCE FOR REPRESENTATION OF THE COUNTY/ENTITY.</vt:lpstr>
      <vt:lpstr>RPC 1.7(a)  CONFLICT OF INTEREST CURRENT CLIENTS</vt:lpstr>
      <vt:lpstr>FORMAL ETHICS OPINION 84-F-59</vt:lpstr>
      <vt:lpstr>HOW DO YOU RESOLVE THE QUESTION OF  WHETHER YOU HAVE A CONFLICT OF INTEREST ?         </vt:lpstr>
      <vt:lpstr>RESOLUTION OF A CONFLICT OF INTEREST</vt:lpstr>
      <vt:lpstr>CAN A MUNICIPALITY GIVE INFORMED CONSENT ?     </vt:lpstr>
      <vt:lpstr>REQUIREMENTS FOR WAIVER OF CONFLICT OR INFORMED CONSENT  RPC 1.7(b)</vt:lpstr>
      <vt:lpstr>WHAT IS “INFORMED CONSENT” ?</vt:lpstr>
      <vt:lpstr>RPC 1.0(e) TERMINOLOGY “INFORMED CONSENT”</vt:lpstr>
      <vt:lpstr>WHAT SHOULD THE LAWYER CONSIDER IN OBTAINING “INFORMED CONSENT” ?</vt:lpstr>
      <vt:lpstr>WHAT SHOULD THE LAWYER CONSIDER IN OBTAINING “INFORMED CONSENT” ?</vt:lpstr>
      <vt:lpstr>WHAT SHOULD THE LAWYER CONSIDER IN OBTAINING “INFORMED CONSENT” ?</vt:lpstr>
      <vt:lpstr>WHAT SHOULD THE LAWYER CONSIDER IN OBTAINING “INFORMED CONSENT” ?</vt:lpstr>
      <vt:lpstr>WHAT SHOULD THE LAWYER CONSIDER IN OBTAINING “INFORMED CONSENT” ?</vt:lpstr>
      <vt:lpstr>MANY COUNTY ATTORNEYS ARE ALSO IN PRIVATE PRACTICE.</vt:lpstr>
      <vt:lpstr>TENNESSEE OPEN MEETINGS ACT</vt:lpstr>
      <vt:lpstr>OPEN MEETINGS ACT</vt:lpstr>
      <vt:lpstr>STATEMENT OF PURPOSE</vt:lpstr>
      <vt:lpstr>  TENNESSEE OPEN MEETINGS ACT TCA 8-44-101     </vt:lpstr>
      <vt:lpstr>“ADEQUATE PUBLIC NOTICE”      </vt:lpstr>
      <vt:lpstr>Tennessee Court of Appeals Three Prong Test for “Adequate Public Notice”: </vt:lpstr>
      <vt:lpstr> THE REQUIREMENTS OF THE OPEN MEETINGS LAW ARE IN ADDITION TO ANY OTHER NOTICE REQUIRED BY LAW</vt:lpstr>
      <vt:lpstr>IF THE OPEN MEETINGS ACT IS VIOLATED:</vt:lpstr>
      <vt:lpstr>KNOX COUNTY OPEN MEETINGS VIOLATION LED TO A JURY TRIAL</vt:lpstr>
      <vt:lpstr>OCTOBER 8, 2020 TN JUDGE RULED CAMPAIGN FINANCE AGENCY’S EMAIL VOTE VIOLATED OPEN MEETINGS ACT.  </vt:lpstr>
      <vt:lpstr>OPEN MEETINGS VIOLATIONS CAN BE CURED.</vt:lpstr>
      <vt:lpstr>EXECUTIVE SESSIONS      </vt:lpstr>
      <vt:lpstr>ETHICS UPDATE 2022</vt:lpstr>
      <vt:lpstr>ADVERTISING RULES HAVE CHANGED</vt:lpstr>
      <vt:lpstr>TN SUPREME COURT ORDER 9/01/21     </vt:lpstr>
      <vt:lpstr>ADVERTISING RULES AMENDED  </vt:lpstr>
      <vt:lpstr>RPC’S 7.2, 7.4, and 7.5 DELETED </vt:lpstr>
      <vt:lpstr>RPC 7.3 SOLICITATION DELETED AND REPLACED    </vt:lpstr>
      <vt:lpstr>RPC 7.3 SOLICITATION DELETED AND REPLACED    </vt:lpstr>
      <vt:lpstr>LIMITATION ON SOLICITATION  RPC 7.3 (d)    </vt:lpstr>
      <vt:lpstr>RECORD RETENTION  RPC 7.3(e)    </vt:lpstr>
      <vt:lpstr>PAYING OTHERS TO RECOMMEND A LAWYER  RPC 7.3(f)  </vt:lpstr>
      <vt:lpstr>RPC 7.4 DELETED  AREA OF EXPERTISE/ SPECIALIZATION MOVED TO  COMMENTS [9]-[10] UNDER RPC 7.1</vt:lpstr>
      <vt:lpstr>RPC 7.5 FIRM NAMES  DELETED   MOVED TO COMMENTS [11]-[13] UNDER RPC 7.1  </vt:lpstr>
      <vt:lpstr>RULE 7.6 INTERMEDIARY ORGANIZATIONS DELETED AND  REPLACED 12/15/21   </vt:lpstr>
      <vt:lpstr>RULE 7.6 Continued      </vt:lpstr>
      <vt:lpstr>RULE 7.6 Continued  </vt:lpstr>
      <vt:lpstr>RULE 7.6 Continued  </vt:lpstr>
      <vt:lpstr>RULE 7.6 Continued  </vt:lpstr>
      <vt:lpstr>NEW SECTION TO TRUST ACCOUNT RULE</vt:lpstr>
      <vt:lpstr>NEW SECTION (f) ADDED TO EXISTING TRUST ACCOUNT RULE 1.15</vt:lpstr>
      <vt:lpstr>NEW FORM FOR LAWYERS’ FUND FOR CLIENT PROTECTION</vt:lpstr>
      <vt:lpstr>1,668 COMPLAINTS FILED LAST YEAR </vt:lpstr>
      <vt:lpstr>PowerPoint Presentation</vt:lpstr>
      <vt:lpstr>DISCIPLINE</vt:lpstr>
      <vt:lpstr>PowerPoint Presentation</vt:lpstr>
      <vt:lpstr>NEW TENNESSEE SUPREME COURT ORDER REGARDING DISCIPLINARY APPEALS</vt:lpstr>
      <vt:lpstr>PowerPoint Presentation</vt:lpstr>
      <vt:lpstr>PowerPoint Presentation</vt:lpstr>
      <vt:lpstr>PowerPoint Presentation</vt:lpstr>
      <vt:lpstr>THE TEN SELF – ASSESSMENTS FOCUS ON THE TEN CORE PRACTICE PRINCIPLES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COUNTY ATTORNEY ASSOCIATION ANNUAL MEETING 2022</dc:title>
  <dc:creator>Laura Chastain</dc:creator>
  <cp:lastModifiedBy>Nelle Greulich</cp:lastModifiedBy>
  <cp:revision>72</cp:revision>
  <dcterms:created xsi:type="dcterms:W3CDTF">2022-02-24T17:33:50Z</dcterms:created>
  <dcterms:modified xsi:type="dcterms:W3CDTF">2022-04-25T14:04:03Z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