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handoutMasterIdLst>
    <p:handoutMasterId r:id="rId26"/>
  </p:handoutMasterIdLst>
  <p:sldIdLst>
    <p:sldId id="256" r:id="rId2"/>
    <p:sldId id="257" r:id="rId3"/>
    <p:sldId id="258" r:id="rId4"/>
    <p:sldId id="294" r:id="rId5"/>
    <p:sldId id="290" r:id="rId6"/>
    <p:sldId id="304" r:id="rId7"/>
    <p:sldId id="305" r:id="rId8"/>
    <p:sldId id="306" r:id="rId9"/>
    <p:sldId id="307" r:id="rId10"/>
    <p:sldId id="308" r:id="rId11"/>
    <p:sldId id="293" r:id="rId12"/>
    <p:sldId id="292" r:id="rId13"/>
    <p:sldId id="309" r:id="rId14"/>
    <p:sldId id="310" r:id="rId15"/>
    <p:sldId id="311" r:id="rId16"/>
    <p:sldId id="297" r:id="rId17"/>
    <p:sldId id="301" r:id="rId18"/>
    <p:sldId id="296" r:id="rId19"/>
    <p:sldId id="303" r:id="rId20"/>
    <p:sldId id="302" r:id="rId21"/>
    <p:sldId id="298" r:id="rId22"/>
    <p:sldId id="299" r:id="rId23"/>
    <p:sldId id="295" r:id="rId24"/>
    <p:sldId id="262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800000"/>
    <a:srgbClr val="FFB20D"/>
    <a:srgbClr val="676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6689B-A563-4A0E-A966-C87FE6BD5908}" v="4" dt="2022-04-24T15:46:15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14" autoAdjust="0"/>
  </p:normalViewPr>
  <p:slideViewPr>
    <p:cSldViewPr showGuides="1">
      <p:cViewPr varScale="1">
        <p:scale>
          <a:sx n="67" d="100"/>
          <a:sy n="67" d="100"/>
        </p:scale>
        <p:origin x="3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DB2E8E89-5506-4AAF-AB9A-7E4CDF40F3C0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8A09B295-A66F-4A18-945A-D149044F3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4752"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304800"/>
            <a:ext cx="83915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/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429000"/>
            <a:ext cx="4186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600"/>
              </a:spcAft>
              <a:defRPr/>
            </a:pPr>
            <a:r>
              <a:rPr lang="en-US" altLang="en-US" sz="3200" b="1" cap="small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Perpetua Titling MT" panose="02020502060505020804" pitchFamily="18" charset="0"/>
              </a:rPr>
              <a:t>Robert T. Lee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b="1" cap="small" dirty="0">
                <a:solidFill>
                  <a:schemeClr val="bg1"/>
                </a:solidFill>
                <a:latin typeface="Perpetua Titling MT" panose="02020502060505020804" pitchFamily="18" charset="0"/>
              </a:rPr>
              <a:t>~ LEE LAW FIRM ~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b="1" cap="small" dirty="0">
                <a:solidFill>
                  <a:schemeClr val="bg1"/>
                </a:solidFill>
                <a:latin typeface="Perpetua Titling MT" panose="02020502060505020804" pitchFamily="18" charset="0"/>
              </a:rPr>
              <a:t>P.O. Box 1297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b="1" cap="small" dirty="0">
                <a:solidFill>
                  <a:schemeClr val="bg1"/>
                </a:solidFill>
                <a:latin typeface="Perpetua Titling MT" panose="02020502060505020804" pitchFamily="18" charset="0"/>
              </a:rPr>
              <a:t>Mt. Juliet, TN  37121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b="1" u="sng" cap="small" dirty="0">
                <a:solidFill>
                  <a:schemeClr val="bg1"/>
                </a:solidFill>
                <a:latin typeface="Perpetua Titling MT" panose="02020502060505020804" pitchFamily="18" charset="0"/>
              </a:rPr>
              <a:t>rtlee.law@comcast.net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en-US" sz="2000" b="1" cap="small" dirty="0">
                <a:solidFill>
                  <a:schemeClr val="bg1"/>
                </a:solidFill>
                <a:latin typeface="Perpetua Titling MT" panose="02020502060505020804" pitchFamily="18" charset="0"/>
              </a:rPr>
              <a:t>(615) 415-9482</a:t>
            </a:r>
            <a:endParaRPr lang="en-US" altLang="en-US" sz="3600" b="1" cap="small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609600" y="2694781"/>
            <a:ext cx="6629400" cy="0"/>
          </a:xfrm>
          <a:prstGeom prst="line">
            <a:avLst/>
          </a:prstGeom>
          <a:solidFill>
            <a:schemeClr val="accent1"/>
          </a:solidFill>
          <a:ln w="9525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cxn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79FA61-3F91-434C-B702-F2235E5296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766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1132-8912-4998-B3B1-A1399F451D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0AC1-1B28-47AE-BD0F-487E48908A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75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0CBB-77B3-4928-AE97-B5FDC08F7A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477C-F11F-4920-ADAC-4997446EA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00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FD6C-65C4-4EFE-A5CE-EE6A271768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64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79D8-D2A9-4C96-8F6D-F620AADC10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1655-37C3-4DC7-BFF9-657991FCCA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9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39B0-6456-41DD-B29E-CF28E25361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0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78CF-BD62-48C2-97C8-9DC8C9A169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79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63BD-493E-4B2E-9E6A-FABEF0C015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249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r="9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1515CE-1610-4CA2-97D2-E504737717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H="1">
            <a:off x="457200" y="1752600"/>
            <a:ext cx="8305800" cy="0"/>
          </a:xfrm>
          <a:prstGeom prst="line">
            <a:avLst/>
          </a:prstGeom>
          <a:noFill/>
          <a:ln w="12700">
            <a:solidFill>
              <a:srgbClr val="67614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Tahoma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anose="05000000000000000000" pitchFamily="2" charset="2"/>
        <a:buChar char="u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n"/>
        <a:defRPr sz="2800">
          <a:solidFill>
            <a:schemeClr val="bg2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anose="05000000000000000000" pitchFamily="2" charset="2"/>
        <a:buChar char="u"/>
        <a:defRPr sz="2400">
          <a:solidFill>
            <a:schemeClr val="bg2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Times New Roman" pitchFamily="18" charset="0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itchFamily="2" charset="2"/>
        <a:buChar char="o"/>
        <a:defRPr sz="2000">
          <a:solidFill>
            <a:schemeClr val="tx1"/>
          </a:solidFill>
          <a:latin typeface="Times New Roman" pitchFamily="18" charset="0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itchFamily="2" charset="2"/>
        <a:buChar char="o"/>
        <a:defRPr sz="2000">
          <a:solidFill>
            <a:schemeClr val="tx1"/>
          </a:solidFill>
          <a:latin typeface="Times New Roman" pitchFamily="18" charset="0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itchFamily="2" charset="2"/>
        <a:buChar char="o"/>
        <a:defRPr sz="2000">
          <a:solidFill>
            <a:schemeClr val="tx1"/>
          </a:solidFill>
          <a:latin typeface="Times New Roman" pitchFamily="18" charset="0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67614A"/>
        </a:buClr>
        <a:buFont typeface="Wingdings" pitchFamily="2" charset="2"/>
        <a:buChar char="o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tnsosfiles.com/rules/0600/0600-01.2020081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ccess.cot.tn.gov/search/commonsearch.aspx?mode=realpro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tlee\Documents\Word\SBOE%20-%20Interest%20Rates%2020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rtlee.law@comcast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85800"/>
            <a:ext cx="7543800" cy="990600"/>
          </a:xfrm>
        </p:spPr>
        <p:txBody>
          <a:bodyPr lIns="0" tIns="0" rIns="0" bIns="0" anchor="t"/>
          <a:lstStyle/>
          <a:p>
            <a:pPr algn="ctr" eaLnBrk="1" hangingPunct="1"/>
            <a:r>
              <a:rPr lang="en-US" altLang="en-US" sz="6000" dirty="0">
                <a:solidFill>
                  <a:srgbClr val="0070C0"/>
                </a:solidFill>
              </a:rPr>
              <a:t>Dealing With Appeals</a:t>
            </a:r>
            <a:br>
              <a:rPr lang="en-US" altLang="en-US" dirty="0">
                <a:solidFill>
                  <a:srgbClr val="0070C0"/>
                </a:solidFill>
              </a:rPr>
            </a:b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TCAA 2022 Annual Conference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A13D-96EE-4890-88BD-D5433D7D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SBOE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6190-8B14-470A-9E0A-7653E056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for Contested Case Procedures</a:t>
            </a:r>
          </a:p>
          <a:p>
            <a:pPr lvl="1"/>
            <a:r>
              <a:rPr lang="en-US" dirty="0"/>
              <a:t>Chapter 0600-01</a:t>
            </a:r>
          </a:p>
          <a:p>
            <a:pPr lvl="1"/>
            <a:r>
              <a:rPr lang="en-US" dirty="0">
                <a:hlinkClick r:id="rId2"/>
              </a:rPr>
              <a:t>https://publications.tnsosfiles.com/rules/0600/0600-01.20200810.pdf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5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F7F4-C85A-4A1E-A56D-72B73DA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Reasonable Cause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4B146-339C-40EE-9C5E-61C379B72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Taxpayer has a right to request a reasonable cause hearing to show why they failed to go to CBOE or failed to file within the timeline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Must file request for reasonable cause hearing by March 1 of year following tax year</a:t>
            </a:r>
          </a:p>
        </p:txBody>
      </p:sp>
    </p:spTree>
    <p:extLst>
      <p:ext uri="{BB962C8B-B14F-4D97-AF65-F5344CB8AC3E}">
        <p14:creationId xmlns:p14="http://schemas.microsoft.com/office/powerpoint/2010/main" val="38278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0FEF-4CE1-4E1C-8A52-382684DB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Payment of Undisputed Portion of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5E7C-3D4B-4094-93D6-5D74D21D7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Must have paid the undisputed portion of the tax prior to the delinquency date. </a:t>
            </a:r>
          </a:p>
          <a:p>
            <a:r>
              <a:rPr lang="en-US" altLang="en-US" dirty="0"/>
              <a:t>“Undisputed portion of the tax” is the amount that would be imposed on the basis of the classification and market value claimed on the appeal form. </a:t>
            </a:r>
          </a:p>
          <a:p>
            <a:r>
              <a:rPr lang="en-US" dirty="0">
                <a:solidFill>
                  <a:srgbClr val="FF0000"/>
                </a:solidFill>
              </a:rPr>
              <a:t>The tax collecting official may decline to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accept the disputed portion of tax.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TCA </a:t>
            </a:r>
            <a:r>
              <a:rPr lang="en-US" altLang="en-US" dirty="0">
                <a:cs typeface="Arial" panose="020B0604020202020204" pitchFamily="34" charset="0"/>
              </a:rPr>
              <a:t>§ 67-5-1512(b) &amp; Rule 0600-1-.08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0CCC-F11A-435E-A1E0-5A64CD05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of Appeal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3FE9-AB78-4AD0-AA90-A9C1C8376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  <a:p>
            <a:r>
              <a:rPr lang="en-US" dirty="0"/>
              <a:t>Rules of Civil Procedure</a:t>
            </a:r>
          </a:p>
          <a:p>
            <a:r>
              <a:rPr lang="en-US" dirty="0"/>
              <a:t>Rules of Evidence</a:t>
            </a:r>
          </a:p>
          <a:p>
            <a:r>
              <a:rPr lang="en-US" dirty="0"/>
              <a:t>Cross-examination of Witnesses</a:t>
            </a:r>
          </a:p>
          <a:p>
            <a:r>
              <a:rPr lang="en-US" dirty="0"/>
              <a:t>Record</a:t>
            </a:r>
          </a:p>
          <a:p>
            <a:pPr lvl="1"/>
            <a:r>
              <a:rPr lang="en-US" dirty="0"/>
              <a:t>Exhibits</a:t>
            </a:r>
          </a:p>
          <a:p>
            <a:pPr lvl="1"/>
            <a:r>
              <a:rPr lang="en-US" dirty="0"/>
              <a:t>Transcript / Recording</a:t>
            </a:r>
          </a:p>
        </p:txBody>
      </p:sp>
    </p:spTree>
    <p:extLst>
      <p:ext uri="{BB962C8B-B14F-4D97-AF65-F5344CB8AC3E}">
        <p14:creationId xmlns:p14="http://schemas.microsoft.com/office/powerpoint/2010/main" val="36468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43F-DBF3-46B8-BB96-60AB1B26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Review of Final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F312-F20A-444B-8B49-DEBA3985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Tenn. Code Ann. § 67-5-1511 (Petition for Judicial Review)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Chancery Court </a:t>
            </a:r>
          </a:p>
          <a:p>
            <a:pPr marL="1377950" marR="0" lvl="2" indent="-468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614A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“consist of a new hearing in chancery court based upon the administrative record and any additional or supplemental evidence which either party wishes to adduce relevant to the any issue.”</a:t>
            </a:r>
            <a:endParaRPr lang="en-US" dirty="0"/>
          </a:p>
          <a:p>
            <a:r>
              <a:rPr lang="en-US" dirty="0"/>
              <a:t>Filed within 60 days </a:t>
            </a:r>
          </a:p>
          <a:p>
            <a:pPr lvl="1"/>
            <a:r>
              <a:rPr lang="en-US" dirty="0"/>
              <a:t>(Tenn. Code Ann. § 4-5-322)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1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08DA-B293-48DD-A748-837C627B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Review – Where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B736-6BB0-443F-9C60-BF32D9EF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 where the assessment was made</a:t>
            </a:r>
          </a:p>
          <a:p>
            <a:r>
              <a:rPr lang="en-US" dirty="0"/>
              <a:t>Davidson, Washington, Knox, Hamilton, Madison or Shelby</a:t>
            </a:r>
          </a:p>
          <a:p>
            <a:r>
              <a:rPr lang="en-US" dirty="0"/>
              <a:t>If property is in Knox, Hamilton or Shelby then Davidson is option</a:t>
            </a:r>
          </a:p>
        </p:txBody>
      </p:sp>
    </p:spTree>
    <p:extLst>
      <p:ext uri="{BB962C8B-B14F-4D97-AF65-F5344CB8AC3E}">
        <p14:creationId xmlns:p14="http://schemas.microsoft.com/office/powerpoint/2010/main" val="102504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B100-19E3-47B8-8B0A-6056C50B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How To Find Appeals for Your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D1C8-1826-4DBF-9B5A-3E0AB79C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SBOE Public Portal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https://publicaccess.cot.tn.gov/search/commonsearch.aspx?mode=realprop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8,644 appeals pending before the SBOE – ALJ</a:t>
            </a:r>
          </a:p>
          <a:p>
            <a:r>
              <a:rPr lang="en-US" dirty="0"/>
              <a:t>46 Appeals Pending before AAC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0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OE Public Portal">
            <a:extLst>
              <a:ext uri="{FF2B5EF4-FFF2-40B4-BE49-F238E27FC236}">
                <a16:creationId xmlns:a16="http://schemas.microsoft.com/office/drawing/2014/main" id="{53184EB3-92C4-4475-B244-0356B9DFC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0134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EC82-AB12-46AE-BC1A-6BF0C776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Refunds or Additional Taxes 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B514-5FB3-4459-9DE1-16A770D1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Accrues interest from the original delinquency date at the composite prime rate published by the Federal Reserve Board as of the delinquency date, minus two (2) points. </a:t>
            </a:r>
          </a:p>
          <a:p>
            <a:pPr marL="1828800" lvl="4" indent="0">
              <a:buNone/>
            </a:pPr>
            <a:r>
              <a:rPr lang="en-US" dirty="0"/>
              <a:t>		</a:t>
            </a:r>
            <a:r>
              <a:rPr lang="en-US" sz="2800" dirty="0"/>
              <a:t>TCA §67-5-1512(b)</a:t>
            </a:r>
          </a:p>
          <a:p>
            <a:pPr marL="1828800" lvl="4" indent="0">
              <a:buNone/>
            </a:pPr>
            <a:endParaRPr lang="en-US" sz="2800" dirty="0"/>
          </a:p>
          <a:p>
            <a:pPr lvl="1"/>
            <a:r>
              <a:rPr lang="en-US" dirty="0"/>
              <a:t>Refunds you pay interest </a:t>
            </a:r>
          </a:p>
          <a:p>
            <a:pPr lvl="1"/>
            <a:r>
              <a:rPr lang="en-US" dirty="0"/>
              <a:t>Additional taxes you charge interest</a:t>
            </a:r>
          </a:p>
          <a:p>
            <a:pPr marL="1828800" lvl="4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992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969E-AA4E-4EF5-ADEE-11B98A34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Federal Reserve Board Prime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88EB-26F5-4590-97A6-67E6F45B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SBOE publishes the prime rates on their website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 action="ppaction://hlinkfile"/>
              </a:rPr>
              <a:t>file:///C:/Users/rtlee/Documents/Word/SBOE%20-%20Interest%20Rates%202019.pdf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these rates minus 2 points </a:t>
            </a:r>
          </a:p>
          <a:p>
            <a:pPr marL="471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5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</a:rPr>
              <a:t>Property Assessment Appeals In Tennessee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471487" lvl="1" indent="0" eaLnBrk="1" hangingPunct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Appeals in Tennessee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County Board of Equalization (CBOE)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meets in June of each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State Board of Equalization (SBOE)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Law Judge (ALJ)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Appeals Commission (ACC)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Chancery Court where property is located</a:t>
            </a:r>
          </a:p>
          <a:p>
            <a:pPr marL="909637" lvl="2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or one of the counties listed in TCA §67-5-1511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86F9-7F8C-48DB-A648-B3CE97C7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SBOE Interest Rates</a:t>
            </a: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88CD11-2E6C-41C6-8F1C-A55674D4B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400"/>
            <a:ext cx="8496300" cy="5867400"/>
          </a:xfrm>
        </p:spPr>
      </p:pic>
    </p:spTree>
    <p:extLst>
      <p:ext uri="{BB962C8B-B14F-4D97-AF65-F5344CB8AC3E}">
        <p14:creationId xmlns:p14="http://schemas.microsoft.com/office/powerpoint/2010/main" val="325669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534C-F15D-46FE-BDAA-CA23EF82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Notice of Final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F009-3F2B-41EA-9CE2-EB823B600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 dirty="0"/>
              <a:t>SBOE will notify Assessor and Trustee of final action of the SBOE via email.</a:t>
            </a:r>
          </a:p>
          <a:p>
            <a:pPr lvl="1"/>
            <a:r>
              <a:rPr lang="en-US" dirty="0"/>
              <a:t>Trustee should notify any city collector.</a:t>
            </a:r>
          </a:p>
          <a:p>
            <a:r>
              <a:rPr lang="en-US" dirty="0"/>
              <a:t>Starts the clock on refunds and collection of additional taxes.</a:t>
            </a:r>
          </a:p>
          <a:p>
            <a:r>
              <a:rPr lang="en-US" dirty="0"/>
              <a:t>Additional taxes – Delinquent 30 days after SBOE final action.</a:t>
            </a:r>
          </a:p>
          <a:p>
            <a:r>
              <a:rPr lang="en-US" dirty="0"/>
              <a:t>Refunds – Interest rate paid increased</a:t>
            </a:r>
          </a:p>
          <a:p>
            <a:pPr marL="471487" lvl="1" indent="0">
              <a:buNone/>
            </a:pPr>
            <a:r>
              <a:rPr lang="en-US" dirty="0"/>
              <a:t>by two (2) points 60 days after notice.</a:t>
            </a:r>
          </a:p>
          <a:p>
            <a:pPr marL="471487" lvl="1" indent="0">
              <a:buNone/>
            </a:pPr>
            <a:r>
              <a:rPr lang="en-US" dirty="0"/>
              <a:t>			TCA §67-5-1512</a:t>
            </a:r>
          </a:p>
        </p:txBody>
      </p:sp>
    </p:spTree>
    <p:extLst>
      <p:ext uri="{BB962C8B-B14F-4D97-AF65-F5344CB8AC3E}">
        <p14:creationId xmlns:p14="http://schemas.microsoft.com/office/powerpoint/2010/main" val="15821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2E47-4ABB-4D27-BE1F-3EDC8CD1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CTA - Presentation Email.pdf - Adobe Acrobat Pro DC">
            <a:extLst>
              <a:ext uri="{FF2B5EF4-FFF2-40B4-BE49-F238E27FC236}">
                <a16:creationId xmlns:a16="http://schemas.microsoft.com/office/drawing/2014/main" id="{B278FFC7-8BF3-4060-B924-3F92F5DF1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6400800"/>
          </a:xfrm>
        </p:spPr>
      </p:pic>
    </p:spTree>
    <p:extLst>
      <p:ext uri="{BB962C8B-B14F-4D97-AF65-F5344CB8AC3E}">
        <p14:creationId xmlns:p14="http://schemas.microsoft.com/office/powerpoint/2010/main" val="152908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51AE-8060-496B-A49F-5D003BA0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Penalties and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A189-0738-49F0-AAB1-AD50C7E9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Disputed portion of the tax is not considered delinquent until 30 days after issuance of the final assessment certificate of the SBOE.</a:t>
            </a:r>
          </a:p>
          <a:p>
            <a:pPr lvl="1"/>
            <a:r>
              <a:rPr lang="en-US" dirty="0"/>
              <a:t>Does not accrue penalty and interest</a:t>
            </a:r>
          </a:p>
          <a:p>
            <a:pPr lvl="1"/>
            <a:r>
              <a:rPr lang="en-US" dirty="0"/>
              <a:t>Can not be turned over for delinquent suit</a:t>
            </a:r>
          </a:p>
        </p:txBody>
      </p:sp>
    </p:spTree>
    <p:extLst>
      <p:ext uri="{BB962C8B-B14F-4D97-AF65-F5344CB8AC3E}">
        <p14:creationId xmlns:p14="http://schemas.microsoft.com/office/powerpoint/2010/main" val="274896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TCAA 2022 Annual Meeting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    </a:t>
            </a:r>
            <a:r>
              <a:rPr lang="en-US" sz="1800" b="1" dirty="0"/>
              <a:t>(Knoxville, Tennessee, April 30, 2022)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Robert Lee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hlinkClick r:id="rId2"/>
              </a:rPr>
              <a:t>rtlee.law@comcast.net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(615) 415-9482</a:t>
            </a:r>
          </a:p>
        </p:txBody>
      </p:sp>
    </p:spTree>
    <p:extLst>
      <p:ext uri="{BB962C8B-B14F-4D97-AF65-F5344CB8AC3E}">
        <p14:creationId xmlns:p14="http://schemas.microsoft.com/office/powerpoint/2010/main" val="8342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How to initiate an appeal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an appeal with the SBOE (TCA §67-5-1412)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filings are now made online through the SBOE website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appeared before CBOE first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Assessor may waive appearance before CBOE if commercial property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BEFE-AF2C-4416-997E-2C962D1A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Grounds for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D79A4-E8AC-4578-A840-B66EDA01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erroneously classified or subclassified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has been valued more than market value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other than property under appeal  </a:t>
            </a:r>
          </a:p>
          <a:p>
            <a:pPr marL="471487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has been valued too 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should be exempt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Timeline for filing an appeal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Appeals must be filed with the SBOE by August 1 of the tax year or within 45 days after the notice of CBOE action was sent.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CBOE notice sent, within 45 days of tax billing date.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TCA §67-5-1412(e)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BA29-49DD-4E7A-9FF8-2ECFBC7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SBOE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2558-CF09-4769-B65B-70C15521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614A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8,644 appeals pending before the SBOE – ALJ</a:t>
            </a:r>
          </a:p>
          <a:p>
            <a:pPr lvl="1" indent="-469900">
              <a:buClr>
                <a:srgbClr val="67614A"/>
              </a:buClr>
              <a:buFont typeface="Wingdings" panose="05000000000000000000" pitchFamily="2" charset="2"/>
              <a:buChar char="u"/>
              <a:defRPr/>
            </a:pPr>
            <a:r>
              <a:rPr lang="en-US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Commercial – 7,208</a:t>
            </a:r>
          </a:p>
          <a:p>
            <a:pPr lvl="1" indent="-469900">
              <a:buClr>
                <a:srgbClr val="67614A"/>
              </a:buClr>
              <a:buFont typeface="Wingdings" panose="05000000000000000000" pitchFamily="2" charset="2"/>
              <a:buChar char="u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 – 342</a:t>
            </a:r>
          </a:p>
          <a:p>
            <a:pPr lvl="1" indent="-469900">
              <a:buClr>
                <a:srgbClr val="67614A"/>
              </a:buClr>
              <a:buFont typeface="Wingdings" panose="05000000000000000000" pitchFamily="2" charset="2"/>
              <a:buChar char="u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Residential 1,107</a:t>
            </a:r>
          </a:p>
          <a:p>
            <a:pPr lvl="1" indent="-469900">
              <a:buClr>
                <a:srgbClr val="67614A"/>
              </a:buClr>
              <a:buFont typeface="Wingdings" panose="05000000000000000000" pitchFamily="2" charset="2"/>
              <a:buChar char="u"/>
              <a:defRPr/>
            </a:pPr>
            <a:r>
              <a:rPr lang="en-US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Farm – 74</a:t>
            </a:r>
          </a:p>
          <a:p>
            <a:pPr lvl="1" indent="-469900">
              <a:buClr>
                <a:srgbClr val="67614A"/>
              </a:buClr>
              <a:buFont typeface="Wingdings" panose="05000000000000000000" pitchFamily="2" charset="2"/>
              <a:buChar char="u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Utility - 3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614A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 Appeals Pending before AAC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7614A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1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6701-6D56-43EB-B642-51CA400B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SBOE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22F1-E6B0-498B-AAA9-BF449025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year</a:t>
            </a:r>
          </a:p>
          <a:p>
            <a:pPr lvl="1"/>
            <a:r>
              <a:rPr lang="en-US" sz="2400" dirty="0"/>
              <a:t>2014 – 17</a:t>
            </a:r>
          </a:p>
          <a:p>
            <a:pPr lvl="1"/>
            <a:r>
              <a:rPr lang="en-US" sz="2400" dirty="0"/>
              <a:t>2015 – 30</a:t>
            </a:r>
          </a:p>
          <a:p>
            <a:pPr lvl="1"/>
            <a:r>
              <a:rPr lang="en-US" sz="2400" dirty="0"/>
              <a:t>2016 – 35 </a:t>
            </a:r>
          </a:p>
          <a:p>
            <a:pPr lvl="1"/>
            <a:r>
              <a:rPr lang="en-US" sz="2400" dirty="0"/>
              <a:t>2017 – 158</a:t>
            </a:r>
          </a:p>
          <a:p>
            <a:pPr lvl="1"/>
            <a:r>
              <a:rPr lang="en-US" sz="2400" dirty="0"/>
              <a:t>2018 – 611</a:t>
            </a:r>
          </a:p>
          <a:p>
            <a:pPr lvl="1"/>
            <a:r>
              <a:rPr lang="en-US" sz="2400" dirty="0"/>
              <a:t>2019 – 1,894</a:t>
            </a:r>
          </a:p>
          <a:p>
            <a:pPr lvl="1"/>
            <a:r>
              <a:rPr lang="en-US" sz="2400" dirty="0"/>
              <a:t>2020 – 922</a:t>
            </a:r>
          </a:p>
          <a:p>
            <a:pPr lvl="1"/>
            <a:r>
              <a:rPr lang="en-US" sz="2400" dirty="0"/>
              <a:t>2021 – 4,977</a:t>
            </a:r>
          </a:p>
        </p:txBody>
      </p:sp>
    </p:spTree>
    <p:extLst>
      <p:ext uri="{BB962C8B-B14F-4D97-AF65-F5344CB8AC3E}">
        <p14:creationId xmlns:p14="http://schemas.microsoft.com/office/powerpoint/2010/main" val="373603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FBC4-6A9C-47C8-BD4D-9C8E551F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SBOE Appeals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F655-304C-4058-B551-46999D9E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Appeals Top 5 Counties</a:t>
            </a:r>
          </a:p>
          <a:p>
            <a:pPr lvl="1"/>
            <a:r>
              <a:rPr lang="en-US" sz="2000" dirty="0"/>
              <a:t>Sevier – 3,515</a:t>
            </a:r>
          </a:p>
          <a:p>
            <a:pPr lvl="1"/>
            <a:r>
              <a:rPr lang="en-US" sz="2000" dirty="0"/>
              <a:t>Shelby </a:t>
            </a:r>
            <a:r>
              <a:rPr lang="en-US" sz="2000"/>
              <a:t>– 1,840 </a:t>
            </a:r>
            <a:endParaRPr lang="en-US" sz="2000" dirty="0"/>
          </a:p>
          <a:p>
            <a:pPr lvl="1"/>
            <a:r>
              <a:rPr lang="en-US" sz="2000" dirty="0"/>
              <a:t>Davidson – 1,766</a:t>
            </a:r>
          </a:p>
          <a:p>
            <a:pPr lvl="1"/>
            <a:r>
              <a:rPr lang="en-US" sz="2000" dirty="0"/>
              <a:t>Hamilton – 256</a:t>
            </a:r>
          </a:p>
          <a:p>
            <a:pPr lvl="1"/>
            <a:r>
              <a:rPr lang="en-US" sz="2000" dirty="0"/>
              <a:t>Putnam – 225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74C0-67C6-4E81-AFB8-0770CDEB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SBOE Appeals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BFBF-040A-48B3-B0F2-1895E6FD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Appeals by Representative Type</a:t>
            </a:r>
          </a:p>
          <a:p>
            <a:pPr lvl="1"/>
            <a:r>
              <a:rPr lang="en-US" dirty="0"/>
              <a:t>Agent / Attorney – 7,871</a:t>
            </a:r>
          </a:p>
          <a:p>
            <a:pPr lvl="1"/>
            <a:r>
              <a:rPr lang="en-US" dirty="0"/>
              <a:t>Assessor – 115</a:t>
            </a:r>
          </a:p>
          <a:p>
            <a:pPr lvl="1"/>
            <a:r>
              <a:rPr lang="en-US" dirty="0"/>
              <a:t>Self - 658</a:t>
            </a:r>
          </a:p>
        </p:txBody>
      </p:sp>
    </p:spTree>
    <p:extLst>
      <p:ext uri="{BB962C8B-B14F-4D97-AF65-F5344CB8AC3E}">
        <p14:creationId xmlns:p14="http://schemas.microsoft.com/office/powerpoint/2010/main" val="283253083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10">
      <a:dk1>
        <a:srgbClr val="003366"/>
      </a:dk1>
      <a:lt1>
        <a:srgbClr val="FFFFFF"/>
      </a:lt1>
      <a:dk2>
        <a:srgbClr val="800000"/>
      </a:dk2>
      <a:lt2>
        <a:srgbClr val="000000"/>
      </a:lt2>
      <a:accent1>
        <a:srgbClr val="FFB20D"/>
      </a:accent1>
      <a:accent2>
        <a:srgbClr val="67614A"/>
      </a:accent2>
      <a:accent3>
        <a:srgbClr val="FFFFFF"/>
      </a:accent3>
      <a:accent4>
        <a:srgbClr val="002A56"/>
      </a:accent4>
      <a:accent5>
        <a:srgbClr val="FFD5AA"/>
      </a:accent5>
      <a:accent6>
        <a:srgbClr val="5D5742"/>
      </a:accent6>
      <a:hlink>
        <a:srgbClr val="800000"/>
      </a:hlink>
      <a:folHlink>
        <a:srgbClr val="003366"/>
      </a:folHlink>
    </a:clrScheme>
    <a:fontScheme name="Quadrant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3366"/>
        </a:dk1>
        <a:lt1>
          <a:srgbClr val="FFFFFF"/>
        </a:lt1>
        <a:dk2>
          <a:srgbClr val="800000"/>
        </a:dk2>
        <a:lt2>
          <a:srgbClr val="000000"/>
        </a:lt2>
        <a:accent1>
          <a:srgbClr val="FFB20D"/>
        </a:accent1>
        <a:accent2>
          <a:srgbClr val="67614A"/>
        </a:accent2>
        <a:accent3>
          <a:srgbClr val="FFFFFF"/>
        </a:accent3>
        <a:accent4>
          <a:srgbClr val="002A56"/>
        </a:accent4>
        <a:accent5>
          <a:srgbClr val="FFD5AA"/>
        </a:accent5>
        <a:accent6>
          <a:srgbClr val="5D5742"/>
        </a:accent6>
        <a:hlink>
          <a:srgbClr val="8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e Law Firm Template [Compatibility Mode]" id="{4FDDF4C5-2386-43A7-84EC-913C071BB31E}" vid="{8C0F2092-680B-4491-9762-1E2DDFEA5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 Law Firm Template</Template>
  <TotalTime>2019</TotalTime>
  <Words>853</Words>
  <Application>Microsoft Office PowerPoint</Application>
  <PresentationFormat>On-screen Show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Perpetua Titling MT</vt:lpstr>
      <vt:lpstr>Tahoma</vt:lpstr>
      <vt:lpstr>Times New Roman</vt:lpstr>
      <vt:lpstr>Wingdings</vt:lpstr>
      <vt:lpstr>Quadrant</vt:lpstr>
      <vt:lpstr>Dealing With Appeals  TCAA 2022 Annual Conference</vt:lpstr>
      <vt:lpstr>Property Assessment Appeals In Tennessee</vt:lpstr>
      <vt:lpstr>How to initiate an appeal</vt:lpstr>
      <vt:lpstr>Grounds for Appeal</vt:lpstr>
      <vt:lpstr>Timeline for filing an appeal</vt:lpstr>
      <vt:lpstr>SBOE Appeals</vt:lpstr>
      <vt:lpstr>SBOE Appeals</vt:lpstr>
      <vt:lpstr>SBOE Appeals </vt:lpstr>
      <vt:lpstr>SBOE Appeals </vt:lpstr>
      <vt:lpstr>Rules of SBOE </vt:lpstr>
      <vt:lpstr>Reasonable Cause Hearing</vt:lpstr>
      <vt:lpstr>Payment of Undisputed Portion of Tax</vt:lpstr>
      <vt:lpstr>Procedure of Appeal </vt:lpstr>
      <vt:lpstr>Judicial Review of Final Action</vt:lpstr>
      <vt:lpstr>Judicial Review – Where </vt:lpstr>
      <vt:lpstr>How To Find Appeals for Your County</vt:lpstr>
      <vt:lpstr>PowerPoint Presentation</vt:lpstr>
      <vt:lpstr>Refunds or Additional Taxes Owed</vt:lpstr>
      <vt:lpstr>Federal Reserve Board Prime Interest Rates</vt:lpstr>
      <vt:lpstr>SBOE Interest Rates</vt:lpstr>
      <vt:lpstr>Notice of Final Action</vt:lpstr>
      <vt:lpstr>PowerPoint Presentation</vt:lpstr>
      <vt:lpstr>Penalties and Interest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Lee</dc:creator>
  <cp:lastModifiedBy>Nelle Greulich</cp:lastModifiedBy>
  <cp:revision>130</cp:revision>
  <cp:lastPrinted>2019-05-19T21:19:44Z</cp:lastPrinted>
  <dcterms:created xsi:type="dcterms:W3CDTF">2016-06-29T15:04:42Z</dcterms:created>
  <dcterms:modified xsi:type="dcterms:W3CDTF">2022-04-25T14:06:35Z</dcterms:modified>
</cp:coreProperties>
</file>