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8" r:id="rId17"/>
    <p:sldId id="272" r:id="rId18"/>
    <p:sldId id="273" r:id="rId19"/>
    <p:sldId id="274" r:id="rId20"/>
    <p:sldId id="275" r:id="rId21"/>
    <p:sldId id="276" r:id="rId22"/>
    <p:sldId id="277" r:id="rId23"/>
    <p:sldId id="279" r:id="rId24"/>
    <p:sldId id="280" r:id="rId25"/>
    <p:sldId id="281" r:id="rId26"/>
    <p:sldId id="282" r:id="rId27"/>
    <p:sldId id="283"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1EABB5-819E-428B-9584-D64AB9218446}"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EF7F-07D5-42F6-922C-7F4834C65B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87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EABB5-819E-428B-9584-D64AB9218446}"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293712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EABB5-819E-428B-9584-D64AB9218446}"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82288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1EABB5-819E-428B-9584-D64AB9218446}"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982026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1EABB5-819E-428B-9584-D64AB9218446}" type="datetimeFigureOut">
              <a:rPr lang="en-US" smtClean="0"/>
              <a:t>4/22/2022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2EF7F-07D5-42F6-922C-7F4834C65B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43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1EABB5-819E-428B-9584-D64AB9218446}"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146881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1EABB5-819E-428B-9584-D64AB9218446}" type="datetimeFigureOut">
              <a:rPr lang="en-US" smtClean="0"/>
              <a:t>4/22/2022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386604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1EABB5-819E-428B-9584-D64AB9218446}" type="datetimeFigureOut">
              <a:rPr lang="en-US" smtClean="0"/>
              <a:t>4/22/2022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404816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A1EABB5-819E-428B-9584-D64AB9218446}" type="datetimeFigureOut">
              <a:rPr lang="en-US" smtClean="0"/>
              <a:t>4/22/2022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2408750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A1EABB5-819E-428B-9584-D64AB9218446}" type="datetimeFigureOut">
              <a:rPr lang="en-US" smtClean="0"/>
              <a:t>4/22/2022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292EF7F-07D5-42F6-922C-7F4834C65BFA}" type="slidenum">
              <a:rPr lang="en-US" smtClean="0"/>
              <a:t>‹#›</a:t>
            </a:fld>
            <a:endParaRPr lang="en-US"/>
          </a:p>
        </p:txBody>
      </p:sp>
    </p:spTree>
    <p:extLst>
      <p:ext uri="{BB962C8B-B14F-4D97-AF65-F5344CB8AC3E}">
        <p14:creationId xmlns:p14="http://schemas.microsoft.com/office/powerpoint/2010/main" val="291167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1EABB5-819E-428B-9584-D64AB9218446}" type="datetimeFigureOut">
              <a:rPr lang="en-US" smtClean="0"/>
              <a:t>4/22/2022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2EF7F-07D5-42F6-922C-7F4834C65BFA}" type="slidenum">
              <a:rPr lang="en-US" smtClean="0"/>
              <a:t>‹#›</a:t>
            </a:fld>
            <a:endParaRPr lang="en-US"/>
          </a:p>
        </p:txBody>
      </p:sp>
    </p:spTree>
    <p:extLst>
      <p:ext uri="{BB962C8B-B14F-4D97-AF65-F5344CB8AC3E}">
        <p14:creationId xmlns:p14="http://schemas.microsoft.com/office/powerpoint/2010/main" val="2593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A1EABB5-819E-428B-9584-D64AB9218446}" type="datetimeFigureOut">
              <a:rPr lang="en-US" smtClean="0"/>
              <a:t>4/22/2022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292EF7F-07D5-42F6-922C-7F4834C65BF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802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B891A-176B-4A76-9491-E9D1A72D7B54}"/>
              </a:ext>
            </a:extLst>
          </p:cNvPr>
          <p:cNvSpPr>
            <a:spLocks noGrp="1"/>
          </p:cNvSpPr>
          <p:nvPr>
            <p:ph type="ctrTitle"/>
          </p:nvPr>
        </p:nvSpPr>
        <p:spPr/>
        <p:txBody>
          <a:bodyPr/>
          <a:lstStyle/>
          <a:p>
            <a:pPr algn="l"/>
            <a:r>
              <a:rPr lang="en-US" dirty="0">
                <a:latin typeface="Book Antiqua" panose="02040602050305030304" pitchFamily="18" charset="0"/>
              </a:rPr>
              <a:t>Common Law</a:t>
            </a:r>
            <a:br>
              <a:rPr lang="en-US" dirty="0">
                <a:latin typeface="Book Antiqua" panose="02040602050305030304" pitchFamily="18" charset="0"/>
              </a:rPr>
            </a:br>
            <a:r>
              <a:rPr lang="en-US" dirty="0">
                <a:latin typeface="Book Antiqua" panose="02040602050305030304" pitchFamily="18" charset="0"/>
              </a:rPr>
              <a:t>Writ of Certiorari</a:t>
            </a:r>
          </a:p>
        </p:txBody>
      </p:sp>
      <p:sp>
        <p:nvSpPr>
          <p:cNvPr id="3" name="Subtitle 2">
            <a:extLst>
              <a:ext uri="{FF2B5EF4-FFF2-40B4-BE49-F238E27FC236}">
                <a16:creationId xmlns:a16="http://schemas.microsoft.com/office/drawing/2014/main" id="{379126E1-7B24-422F-A748-C5A1FF8366E9}"/>
              </a:ext>
            </a:extLst>
          </p:cNvPr>
          <p:cNvSpPr>
            <a:spLocks noGrp="1"/>
          </p:cNvSpPr>
          <p:nvPr>
            <p:ph type="subTitle" idx="1"/>
          </p:nvPr>
        </p:nvSpPr>
        <p:spPr/>
        <p:txBody>
          <a:bodyPr/>
          <a:lstStyle/>
          <a:p>
            <a:pPr algn="r"/>
            <a:r>
              <a:rPr lang="en-US" dirty="0">
                <a:solidFill>
                  <a:schemeClr val="tx1"/>
                </a:solidFill>
                <a:latin typeface="Book Antiqua" panose="02040602050305030304" pitchFamily="18" charset="0"/>
              </a:rPr>
              <a:t>Andrew E. Mills, Esq.</a:t>
            </a:r>
          </a:p>
          <a:p>
            <a:pPr algn="r"/>
            <a:r>
              <a:rPr lang="en-US" sz="1400" dirty="0">
                <a:solidFill>
                  <a:schemeClr val="tx1"/>
                </a:solidFill>
                <a:latin typeface="Book Antiqua" panose="02040602050305030304" pitchFamily="18" charset="0"/>
              </a:rPr>
              <a:t>Reynolds, Potter, Ragan &amp; Vandivort, PLC</a:t>
            </a:r>
          </a:p>
        </p:txBody>
      </p:sp>
    </p:spTree>
    <p:extLst>
      <p:ext uri="{BB962C8B-B14F-4D97-AF65-F5344CB8AC3E}">
        <p14:creationId xmlns:p14="http://schemas.microsoft.com/office/powerpoint/2010/main" val="693516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2C551-24E4-47CD-B9D5-60CC1D1602FB}"/>
              </a:ext>
            </a:extLst>
          </p:cNvPr>
          <p:cNvSpPr>
            <a:spLocks noGrp="1"/>
          </p:cNvSpPr>
          <p:nvPr>
            <p:ph type="title"/>
          </p:nvPr>
        </p:nvSpPr>
        <p:spPr/>
        <p:txBody>
          <a:bodyPr/>
          <a:lstStyle/>
          <a:p>
            <a:r>
              <a:rPr lang="en-US" dirty="0">
                <a:solidFill>
                  <a:schemeClr val="tx1"/>
                </a:solidFill>
                <a:latin typeface="Book Antiqua" panose="02040602050305030304" pitchFamily="18" charset="0"/>
              </a:rPr>
              <a:t>Standard of Review</a:t>
            </a:r>
          </a:p>
        </p:txBody>
      </p:sp>
      <p:sp>
        <p:nvSpPr>
          <p:cNvPr id="3" name="Content Placeholder 2">
            <a:extLst>
              <a:ext uri="{FF2B5EF4-FFF2-40B4-BE49-F238E27FC236}">
                <a16:creationId xmlns:a16="http://schemas.microsoft.com/office/drawing/2014/main" id="{58782258-3BFD-4667-A7FF-A91C2D70E174}"/>
              </a:ext>
            </a:extLst>
          </p:cNvPr>
          <p:cNvSpPr>
            <a:spLocks noGrp="1"/>
          </p:cNvSpPr>
          <p:nvPr>
            <p:ph idx="1"/>
          </p:nvPr>
        </p:nvSpPr>
        <p:spPr/>
        <p:txBody>
          <a:bodyPr>
            <a:normAutofit fontScale="92500" lnSpcReduction="10000"/>
          </a:bodyPr>
          <a:lstStyle/>
          <a:p>
            <a:r>
              <a:rPr lang="en-US" dirty="0">
                <a:solidFill>
                  <a:schemeClr val="tx1"/>
                </a:solidFill>
                <a:latin typeface="Book Antiqua" panose="02040602050305030304" pitchFamily="18" charset="0"/>
              </a:rPr>
              <a:t>Arbitrary &amp; Capricious by any other name</a:t>
            </a:r>
          </a:p>
          <a:p>
            <a:pPr lvl="1"/>
            <a:r>
              <a:rPr lang="en-US" dirty="0">
                <a:solidFill>
                  <a:schemeClr val="tx1"/>
                </a:solidFill>
                <a:latin typeface="Book Antiqua" panose="02040602050305030304" pitchFamily="18" charset="0"/>
              </a:rPr>
              <a:t>Common law writ of certiorari is the proper vehicle by which to seek judicial review of decisions of a lower tribunal where the action is administrative or quasi-judicial in nature. </a:t>
            </a:r>
            <a:r>
              <a:rPr lang="en-US" u="sng" dirty="0" err="1">
                <a:solidFill>
                  <a:schemeClr val="tx1"/>
                </a:solidFill>
                <a:latin typeface="Book Antiqua" panose="02040602050305030304" pitchFamily="18" charset="0"/>
              </a:rPr>
              <a:t>McCallen</a:t>
            </a:r>
            <a:r>
              <a:rPr lang="en-US" u="sng" dirty="0">
                <a:solidFill>
                  <a:schemeClr val="tx1"/>
                </a:solidFill>
                <a:latin typeface="Book Antiqua" panose="02040602050305030304" pitchFamily="18" charset="0"/>
              </a:rPr>
              <a:t> v. City of Memphis</a:t>
            </a:r>
            <a:r>
              <a:rPr lang="en-US" dirty="0">
                <a:solidFill>
                  <a:schemeClr val="tx1"/>
                </a:solidFill>
                <a:latin typeface="Book Antiqua" panose="02040602050305030304" pitchFamily="18" charset="0"/>
              </a:rPr>
              <a:t>, 786 S.W.2d 633 (Tenn. 1990)</a:t>
            </a:r>
          </a:p>
          <a:p>
            <a:pPr lvl="1"/>
            <a:r>
              <a:rPr lang="en-US" dirty="0">
                <a:solidFill>
                  <a:schemeClr val="tx1"/>
                </a:solidFill>
                <a:latin typeface="Book Antiqua" panose="02040602050305030304" pitchFamily="18" charset="0"/>
              </a:rPr>
              <a:t>The only issue raised by a writ of common law certiorari is whether the lower tribunal exceeded its jurisdiction or acted illegally, arbitrarily, or fraudulently. </a:t>
            </a:r>
            <a:r>
              <a:rPr lang="en-US" u="sng" dirty="0">
                <a:solidFill>
                  <a:schemeClr val="tx1"/>
                </a:solidFill>
                <a:latin typeface="Book Antiqua" panose="02040602050305030304" pitchFamily="18" charset="0"/>
              </a:rPr>
              <a:t>Hoover, Inc. v. Metro. Bd. Of Zoning Appeals</a:t>
            </a:r>
            <a:r>
              <a:rPr lang="en-US" dirty="0">
                <a:solidFill>
                  <a:schemeClr val="tx1"/>
                </a:solidFill>
                <a:latin typeface="Book Antiqua" panose="02040602050305030304" pitchFamily="18" charset="0"/>
              </a:rPr>
              <a:t>, 924 S.W.2d 900 (Tenn. Ct. App. 1996)</a:t>
            </a:r>
          </a:p>
          <a:p>
            <a:pPr lvl="1"/>
            <a:r>
              <a:rPr lang="en-US" dirty="0">
                <a:solidFill>
                  <a:schemeClr val="tx1"/>
                </a:solidFill>
                <a:latin typeface="Book Antiqua" panose="02040602050305030304" pitchFamily="18" charset="0"/>
              </a:rPr>
              <a:t>Review by a court is limited to a determination of whether the lower tribunal acted in such a way. </a:t>
            </a:r>
            <a:r>
              <a:rPr lang="en-US" u="sng" dirty="0" err="1">
                <a:solidFill>
                  <a:schemeClr val="tx1"/>
                </a:solidFill>
                <a:latin typeface="Book Antiqua" panose="02040602050305030304" pitchFamily="18" charset="0"/>
              </a:rPr>
              <a:t>McCallen</a:t>
            </a:r>
            <a:endParaRPr lang="en-US" dirty="0">
              <a:solidFill>
                <a:schemeClr val="tx1"/>
              </a:solidFill>
              <a:latin typeface="Book Antiqua" panose="02040602050305030304" pitchFamily="18" charset="0"/>
            </a:endParaRPr>
          </a:p>
          <a:p>
            <a:pPr lvl="1"/>
            <a:r>
              <a:rPr lang="en-US" dirty="0">
                <a:solidFill>
                  <a:schemeClr val="tx1"/>
                </a:solidFill>
                <a:latin typeface="Book Antiqua" panose="02040602050305030304" pitchFamily="18" charset="0"/>
              </a:rPr>
              <a:t>Interchangeable terms:</a:t>
            </a:r>
          </a:p>
          <a:p>
            <a:pPr lvl="2"/>
            <a:r>
              <a:rPr lang="en-US" dirty="0">
                <a:solidFill>
                  <a:schemeClr val="tx1"/>
                </a:solidFill>
                <a:latin typeface="Book Antiqua" panose="02040602050305030304" pitchFamily="18" charset="0"/>
              </a:rPr>
              <a:t>Abuse of discretion</a:t>
            </a:r>
          </a:p>
          <a:p>
            <a:pPr lvl="2"/>
            <a:r>
              <a:rPr lang="en-US" dirty="0">
                <a:solidFill>
                  <a:schemeClr val="tx1"/>
                </a:solidFill>
                <a:latin typeface="Book Antiqua" panose="02040602050305030304" pitchFamily="18" charset="0"/>
              </a:rPr>
              <a:t>Arbitrary</a:t>
            </a:r>
          </a:p>
          <a:p>
            <a:pPr lvl="2"/>
            <a:r>
              <a:rPr lang="en-US" dirty="0">
                <a:solidFill>
                  <a:schemeClr val="tx1"/>
                </a:solidFill>
                <a:latin typeface="Book Antiqua" panose="02040602050305030304" pitchFamily="18" charset="0"/>
              </a:rPr>
              <a:t>Capricious</a:t>
            </a:r>
          </a:p>
          <a:p>
            <a:pPr lvl="2"/>
            <a:r>
              <a:rPr lang="en-US" dirty="0">
                <a:solidFill>
                  <a:schemeClr val="tx1"/>
                </a:solidFill>
                <a:latin typeface="Book Antiqua" panose="02040602050305030304" pitchFamily="18" charset="0"/>
              </a:rPr>
              <a:t>Unreasonable</a:t>
            </a:r>
          </a:p>
          <a:p>
            <a:pPr lvl="2"/>
            <a:r>
              <a:rPr lang="en-US" dirty="0">
                <a:solidFill>
                  <a:schemeClr val="tx1"/>
                </a:solidFill>
                <a:latin typeface="Book Antiqua" panose="02040602050305030304" pitchFamily="18" charset="0"/>
              </a:rPr>
              <a:t>Illegal</a:t>
            </a:r>
          </a:p>
          <a:p>
            <a:pPr lvl="2"/>
            <a:r>
              <a:rPr lang="en-US" i="1" dirty="0">
                <a:solidFill>
                  <a:schemeClr val="tx1"/>
                </a:solidFill>
                <a:latin typeface="Book Antiqua" panose="02040602050305030304" pitchFamily="18" charset="0"/>
              </a:rPr>
              <a:t>See</a:t>
            </a:r>
            <a:r>
              <a:rPr lang="en-US" dirty="0">
                <a:solidFill>
                  <a:schemeClr val="tx1"/>
                </a:solidFill>
                <a:latin typeface="Book Antiqua" panose="02040602050305030304" pitchFamily="18" charset="0"/>
              </a:rPr>
              <a:t> </a:t>
            </a:r>
            <a:r>
              <a:rPr lang="en-US" u="sng" dirty="0" err="1">
                <a:solidFill>
                  <a:schemeClr val="tx1"/>
                </a:solidFill>
                <a:latin typeface="Book Antiqua" panose="02040602050305030304" pitchFamily="18" charset="0"/>
              </a:rPr>
              <a:t>McCallen</a:t>
            </a:r>
            <a:endParaRPr lang="en-US" i="1" dirty="0">
              <a:solidFill>
                <a:schemeClr val="tx1"/>
              </a:solidFill>
              <a:latin typeface="Book Antiqua" panose="02040602050305030304" pitchFamily="18" charset="0"/>
            </a:endParaRP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578690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4292F-7FE0-4013-A66E-0192CDDE6225}"/>
              </a:ext>
            </a:extLst>
          </p:cNvPr>
          <p:cNvSpPr>
            <a:spLocks noGrp="1"/>
          </p:cNvSpPr>
          <p:nvPr>
            <p:ph type="title"/>
          </p:nvPr>
        </p:nvSpPr>
        <p:spPr/>
        <p:txBody>
          <a:bodyPr/>
          <a:lstStyle/>
          <a:p>
            <a:r>
              <a:rPr lang="en-US" dirty="0">
                <a:solidFill>
                  <a:schemeClr val="tx1"/>
                </a:solidFill>
                <a:latin typeface="Book Antiqua" panose="02040602050305030304" pitchFamily="18" charset="0"/>
              </a:rPr>
              <a:t>Standard of Review</a:t>
            </a:r>
          </a:p>
        </p:txBody>
      </p:sp>
      <p:sp>
        <p:nvSpPr>
          <p:cNvPr id="3" name="Content Placeholder 2">
            <a:extLst>
              <a:ext uri="{FF2B5EF4-FFF2-40B4-BE49-F238E27FC236}">
                <a16:creationId xmlns:a16="http://schemas.microsoft.com/office/drawing/2014/main" id="{A2C35EC5-7726-4E3D-89D6-477D376EBF56}"/>
              </a:ext>
            </a:extLst>
          </p:cNvPr>
          <p:cNvSpPr>
            <a:spLocks noGrp="1"/>
          </p:cNvSpPr>
          <p:nvPr>
            <p:ph idx="1"/>
          </p:nvPr>
        </p:nvSpPr>
        <p:spPr/>
        <p:txBody>
          <a:bodyPr>
            <a:normAutofit fontScale="85000" lnSpcReduction="20000"/>
          </a:bodyPr>
          <a:lstStyle/>
          <a:p>
            <a:r>
              <a:rPr lang="en-US" dirty="0">
                <a:solidFill>
                  <a:schemeClr val="tx1"/>
                </a:solidFill>
                <a:latin typeface="Book Antiqua" panose="02040602050305030304" pitchFamily="18" charset="0"/>
              </a:rPr>
              <a:t>Material evidence:</a:t>
            </a:r>
          </a:p>
          <a:p>
            <a:pPr lvl="1"/>
            <a:r>
              <a:rPr lang="en-US" dirty="0">
                <a:solidFill>
                  <a:schemeClr val="tx1"/>
                </a:solidFill>
                <a:latin typeface="Book Antiqua" panose="02040602050305030304" pitchFamily="18" charset="0"/>
              </a:rPr>
              <a:t>The court determines whether there is </a:t>
            </a:r>
            <a:r>
              <a:rPr lang="en-US" b="1" dirty="0">
                <a:solidFill>
                  <a:schemeClr val="tx1"/>
                </a:solidFill>
                <a:latin typeface="Book Antiqua" panose="02040602050305030304" pitchFamily="18" charset="0"/>
              </a:rPr>
              <a:t>any material evidence </a:t>
            </a:r>
            <a:r>
              <a:rPr lang="en-US" dirty="0">
                <a:solidFill>
                  <a:schemeClr val="tx1"/>
                </a:solidFill>
                <a:latin typeface="Book Antiqua" panose="02040602050305030304" pitchFamily="18" charset="0"/>
              </a:rPr>
              <a:t>that supports the action of the lower tribunal.  Therefore, under the common law writ, courts may </a:t>
            </a:r>
            <a:r>
              <a:rPr lang="en-US" b="1" dirty="0">
                <a:solidFill>
                  <a:schemeClr val="tx1"/>
                </a:solidFill>
                <a:latin typeface="Book Antiqua" panose="02040602050305030304" pitchFamily="18" charset="0"/>
              </a:rPr>
              <a:t>not</a:t>
            </a:r>
            <a:r>
              <a:rPr lang="en-US" dirty="0">
                <a:solidFill>
                  <a:schemeClr val="tx1"/>
                </a:solidFill>
                <a:latin typeface="Book Antiqua" panose="02040602050305030304" pitchFamily="18" charset="0"/>
              </a:rPr>
              <a:t>:</a:t>
            </a:r>
          </a:p>
          <a:p>
            <a:pPr lvl="2"/>
            <a:r>
              <a:rPr lang="en-US" dirty="0">
                <a:solidFill>
                  <a:schemeClr val="tx1"/>
                </a:solidFill>
                <a:latin typeface="Book Antiqua" panose="02040602050305030304" pitchFamily="18" charset="0"/>
              </a:rPr>
              <a:t>Inquire into the intrinsic correctness of the lower tribunal’s decision;</a:t>
            </a:r>
          </a:p>
          <a:p>
            <a:pPr lvl="2"/>
            <a:r>
              <a:rPr lang="en-US" dirty="0">
                <a:solidFill>
                  <a:schemeClr val="tx1"/>
                </a:solidFill>
                <a:latin typeface="Book Antiqua" panose="02040602050305030304" pitchFamily="18" charset="0"/>
              </a:rPr>
              <a:t>Reweigh the evidence; or</a:t>
            </a:r>
          </a:p>
          <a:p>
            <a:pPr lvl="2"/>
            <a:r>
              <a:rPr lang="en-US" dirty="0">
                <a:solidFill>
                  <a:schemeClr val="tx1"/>
                </a:solidFill>
                <a:latin typeface="Book Antiqua" panose="02040602050305030304" pitchFamily="18" charset="0"/>
              </a:rPr>
              <a:t>Substitute the court’s judgment for that of the lower tribunal. </a:t>
            </a:r>
          </a:p>
          <a:p>
            <a:pPr lvl="2"/>
            <a:r>
              <a:rPr lang="en-US" u="sng" dirty="0">
                <a:solidFill>
                  <a:schemeClr val="tx1"/>
                </a:solidFill>
                <a:latin typeface="Book Antiqua" panose="02040602050305030304" pitchFamily="18" charset="0"/>
              </a:rPr>
              <a:t>State ex rel. Moore &amp; Assocs. V. West</a:t>
            </a:r>
            <a:r>
              <a:rPr lang="en-US" dirty="0">
                <a:solidFill>
                  <a:schemeClr val="tx1"/>
                </a:solidFill>
                <a:latin typeface="Book Antiqua" panose="02040602050305030304" pitchFamily="18" charset="0"/>
              </a:rPr>
              <a:t>, 246 S.W.3d 569 (Tenn. Ct. App. 2005)</a:t>
            </a:r>
          </a:p>
          <a:p>
            <a:r>
              <a:rPr lang="en-US" dirty="0">
                <a:solidFill>
                  <a:schemeClr val="tx1"/>
                </a:solidFill>
                <a:latin typeface="Book Antiqua" panose="02040602050305030304" pitchFamily="18" charset="0"/>
              </a:rPr>
              <a:t>What constitutes material evidence?</a:t>
            </a:r>
          </a:p>
          <a:p>
            <a:pPr lvl="1"/>
            <a:r>
              <a:rPr lang="en-US" dirty="0">
                <a:solidFill>
                  <a:schemeClr val="tx1"/>
                </a:solidFill>
                <a:latin typeface="Book Antiqua" panose="02040602050305030304" pitchFamily="18" charset="0"/>
              </a:rPr>
              <a:t>Relatively low standard, but difficult with elected and appointed officials.</a:t>
            </a:r>
          </a:p>
          <a:p>
            <a:pPr lvl="1"/>
            <a:r>
              <a:rPr lang="en-US" dirty="0">
                <a:solidFill>
                  <a:schemeClr val="tx1"/>
                </a:solidFill>
                <a:latin typeface="Book Antiqua" panose="02040602050305030304" pitchFamily="18" charset="0"/>
              </a:rPr>
              <a:t>Public opinion can weigh heavily, but it cannot constitute material evidence.</a:t>
            </a:r>
          </a:p>
          <a:p>
            <a:pPr lvl="1"/>
            <a:r>
              <a:rPr lang="en-US" dirty="0">
                <a:solidFill>
                  <a:schemeClr val="tx1"/>
                </a:solidFill>
                <a:latin typeface="Book Antiqua" panose="02040602050305030304" pitchFamily="18" charset="0"/>
              </a:rPr>
              <a:t>Whether or not there is any material evidence to support the lower tribunal’s action is a question of law to be decided by the reviewing court upon examination of the record. </a:t>
            </a:r>
            <a:r>
              <a:rPr lang="en-US" u="sng" dirty="0">
                <a:solidFill>
                  <a:schemeClr val="tx1"/>
                </a:solidFill>
                <a:latin typeface="Book Antiqua" panose="02040602050305030304" pitchFamily="18" charset="0"/>
              </a:rPr>
              <a:t>Massey v. Shelby </a:t>
            </a:r>
            <a:r>
              <a:rPr lang="en-US" u="sng" dirty="0" err="1">
                <a:solidFill>
                  <a:schemeClr val="tx1"/>
                </a:solidFill>
                <a:latin typeface="Book Antiqua" panose="02040602050305030304" pitchFamily="18" charset="0"/>
              </a:rPr>
              <a:t>Cnty</a:t>
            </a:r>
            <a:r>
              <a:rPr lang="en-US" u="sng" dirty="0">
                <a:solidFill>
                  <a:schemeClr val="tx1"/>
                </a:solidFill>
                <a:latin typeface="Book Antiqua" panose="02040602050305030304" pitchFamily="18" charset="0"/>
              </a:rPr>
              <a:t>. Ret. Bd.</a:t>
            </a:r>
            <a:r>
              <a:rPr lang="en-US" dirty="0">
                <a:solidFill>
                  <a:schemeClr val="tx1"/>
                </a:solidFill>
                <a:latin typeface="Book Antiqua" panose="02040602050305030304" pitchFamily="18" charset="0"/>
              </a:rPr>
              <a:t>, 813 S.W.2d 462 (Tenn. Ct. App. 1991)</a:t>
            </a:r>
          </a:p>
          <a:p>
            <a:r>
              <a:rPr lang="en-US" dirty="0">
                <a:solidFill>
                  <a:schemeClr val="tx1"/>
                </a:solidFill>
                <a:latin typeface="Book Antiqua" panose="02040602050305030304" pitchFamily="18" charset="0"/>
              </a:rPr>
              <a:t>Court’s primary resolve is to refrain from substitute its judgment; if any possible reason exists justifying the action, it will be upheld. </a:t>
            </a:r>
            <a:r>
              <a:rPr lang="en-US" u="sng" dirty="0" err="1">
                <a:solidFill>
                  <a:schemeClr val="tx1"/>
                </a:solidFill>
                <a:latin typeface="Book Antiqua" panose="02040602050305030304" pitchFamily="18" charset="0"/>
              </a:rPr>
              <a:t>McCallen</a:t>
            </a:r>
            <a:endParaRPr lang="en-US" u="sng" dirty="0">
              <a:solidFill>
                <a:schemeClr val="tx1"/>
              </a:solidFill>
              <a:latin typeface="Book Antiqua" panose="02040602050305030304" pitchFamily="18" charset="0"/>
            </a:endParaRPr>
          </a:p>
          <a:p>
            <a:r>
              <a:rPr lang="en-US" dirty="0">
                <a:solidFill>
                  <a:schemeClr val="tx1"/>
                </a:solidFill>
                <a:latin typeface="Book Antiqua" panose="02040602050305030304" pitchFamily="18" charset="0"/>
              </a:rPr>
              <a:t>Legislative and administrative decisions presumed valid and a heavy burden of proof rests upon the shoulders of the party who challenges the action. </a:t>
            </a:r>
            <a:r>
              <a:rPr lang="en-US" u="sng" dirty="0" err="1">
                <a:solidFill>
                  <a:schemeClr val="tx1"/>
                </a:solidFill>
                <a:latin typeface="Book Antiqua" panose="02040602050305030304" pitchFamily="18" charset="0"/>
              </a:rPr>
              <a:t>McCallen</a:t>
            </a:r>
            <a:endParaRPr lang="en-US" dirty="0">
              <a:solidFill>
                <a:schemeClr val="tx1"/>
              </a:solidFill>
              <a:latin typeface="Book Antiqua" panose="02040602050305030304" pitchFamily="18" charset="0"/>
            </a:endParaRP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81662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98492-2B3D-479C-9875-B87A6912CAB6}"/>
              </a:ext>
            </a:extLst>
          </p:cNvPr>
          <p:cNvSpPr>
            <a:spLocks noGrp="1"/>
          </p:cNvSpPr>
          <p:nvPr>
            <p:ph type="title"/>
          </p:nvPr>
        </p:nvSpPr>
        <p:spPr/>
        <p:txBody>
          <a:bodyPr/>
          <a:lstStyle/>
          <a:p>
            <a:r>
              <a:rPr lang="en-US" dirty="0">
                <a:solidFill>
                  <a:schemeClr val="tx1"/>
                </a:solidFill>
                <a:latin typeface="Book Antiqua" panose="02040602050305030304" pitchFamily="18" charset="0"/>
              </a:rPr>
              <a:t>Standard of Review</a:t>
            </a:r>
          </a:p>
        </p:txBody>
      </p:sp>
      <p:sp>
        <p:nvSpPr>
          <p:cNvPr id="3" name="Content Placeholder 2">
            <a:extLst>
              <a:ext uri="{FF2B5EF4-FFF2-40B4-BE49-F238E27FC236}">
                <a16:creationId xmlns:a16="http://schemas.microsoft.com/office/drawing/2014/main" id="{33D08D5C-E50E-4E91-871E-B64680AA9331}"/>
              </a:ext>
            </a:extLst>
          </p:cNvPr>
          <p:cNvSpPr>
            <a:spLocks noGrp="1"/>
          </p:cNvSpPr>
          <p:nvPr>
            <p:ph idx="1"/>
          </p:nvPr>
        </p:nvSpPr>
        <p:spPr/>
        <p:txBody>
          <a:bodyPr/>
          <a:lstStyle/>
          <a:p>
            <a:r>
              <a:rPr lang="en-US" u="sng" dirty="0">
                <a:solidFill>
                  <a:schemeClr val="tx1"/>
                </a:solidFill>
                <a:latin typeface="Book Antiqua" panose="02040602050305030304" pitchFamily="18" charset="0"/>
              </a:rPr>
              <a:t>Review of Administrative Decisions by Writ of Certiorari in Tennessee</a:t>
            </a:r>
            <a:r>
              <a:rPr lang="en-US" dirty="0">
                <a:solidFill>
                  <a:schemeClr val="tx1"/>
                </a:solidFill>
                <a:latin typeface="Book Antiqua" panose="02040602050305030304" pitchFamily="18" charset="0"/>
              </a:rPr>
              <a:t>, B. Cantrell, 4 Mem. St. U. L. Rev. 19 (1973) [provided in materials]</a:t>
            </a:r>
          </a:p>
          <a:p>
            <a:pPr lvl="1"/>
            <a:r>
              <a:rPr lang="en-US" dirty="0">
                <a:solidFill>
                  <a:schemeClr val="tx1"/>
                </a:solidFill>
                <a:latin typeface="Book Antiqua" panose="02040602050305030304" pitchFamily="18" charset="0"/>
              </a:rPr>
              <a:t>Read this article before dealing with every writ of certiorari. </a:t>
            </a:r>
          </a:p>
          <a:p>
            <a:pPr lvl="1"/>
            <a:r>
              <a:rPr lang="en-US"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a:t>
            </a:r>
            <a:r>
              <a:rPr lang="en-US" sz="18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t]he function of the reviewing court is limited to asking whether there was in the record before the fact‑finding body any evidence of a material or substantial nature from which that body could have, by reasoning from that evidence, arrived at the conclusion of fact which is being reviewed.”</a:t>
            </a:r>
          </a:p>
          <a:p>
            <a:r>
              <a:rPr lang="en-US" dirty="0">
                <a:solidFill>
                  <a:schemeClr val="tx1"/>
                </a:solidFill>
                <a:latin typeface="Book Antiqua" panose="02040602050305030304" pitchFamily="18" charset="0"/>
                <a:cs typeface="Times New Roman" panose="02020603050405020304" pitchFamily="18" charset="0"/>
              </a:rPr>
              <a:t>Note: the scope of review of the appellate courts is the same as the trial court</a:t>
            </a:r>
          </a:p>
          <a:p>
            <a:pPr lvl="1"/>
            <a:r>
              <a:rPr lang="en-US" dirty="0">
                <a:solidFill>
                  <a:schemeClr val="tx1"/>
                </a:solidFill>
                <a:latin typeface="Book Antiqua" panose="02040602050305030304" pitchFamily="18" charset="0"/>
                <a:cs typeface="Times New Roman" panose="02020603050405020304" pitchFamily="18" charset="0"/>
              </a:rPr>
              <a:t>“no broader or more comprehensive than that of the trial court with respect to evidence presented before the Board” </a:t>
            </a:r>
            <a:r>
              <a:rPr lang="en-US" u="sng" dirty="0">
                <a:solidFill>
                  <a:schemeClr val="tx1"/>
                </a:solidFill>
                <a:latin typeface="Book Antiqua" panose="02040602050305030304" pitchFamily="18" charset="0"/>
                <a:cs typeface="Times New Roman" panose="02020603050405020304" pitchFamily="18" charset="0"/>
              </a:rPr>
              <a:t>Watts v. Civil Serv. Bd. For Columbia</a:t>
            </a:r>
            <a:r>
              <a:rPr lang="en-US" dirty="0">
                <a:solidFill>
                  <a:schemeClr val="tx1"/>
                </a:solidFill>
                <a:latin typeface="Book Antiqua" panose="02040602050305030304" pitchFamily="18" charset="0"/>
                <a:cs typeface="Times New Roman" panose="02020603050405020304" pitchFamily="18" charset="0"/>
              </a:rPr>
              <a:t>, 606 S.W.2d 274 (Tenn. 1980)</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740209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5FE7A-B06C-4C46-91E8-45E5B6A28D64}"/>
              </a:ext>
            </a:extLst>
          </p:cNvPr>
          <p:cNvSpPr>
            <a:spLocks noGrp="1"/>
          </p:cNvSpPr>
          <p:nvPr>
            <p:ph type="title"/>
          </p:nvPr>
        </p:nvSpPr>
        <p:spPr/>
        <p:txBody>
          <a:bodyPr/>
          <a:lstStyle/>
          <a:p>
            <a:r>
              <a:rPr lang="en-US" dirty="0">
                <a:solidFill>
                  <a:schemeClr val="tx1"/>
                </a:solidFill>
                <a:latin typeface="Book Antiqua" panose="02040602050305030304" pitchFamily="18" charset="0"/>
              </a:rPr>
              <a:t>Standard of Review</a:t>
            </a:r>
          </a:p>
        </p:txBody>
      </p:sp>
      <p:sp>
        <p:nvSpPr>
          <p:cNvPr id="3" name="Content Placeholder 2">
            <a:extLst>
              <a:ext uri="{FF2B5EF4-FFF2-40B4-BE49-F238E27FC236}">
                <a16:creationId xmlns:a16="http://schemas.microsoft.com/office/drawing/2014/main" id="{482914C0-214E-4B4B-A03D-6E96CFE8A74C}"/>
              </a:ext>
            </a:extLst>
          </p:cNvPr>
          <p:cNvSpPr>
            <a:spLocks noGrp="1"/>
          </p:cNvSpPr>
          <p:nvPr>
            <p:ph idx="1"/>
          </p:nvPr>
        </p:nvSpPr>
        <p:spPr/>
        <p:txBody>
          <a:bodyPr/>
          <a:lstStyle/>
          <a:p>
            <a:r>
              <a:rPr lang="en-US" dirty="0">
                <a:solidFill>
                  <a:schemeClr val="tx1"/>
                </a:solidFill>
                <a:latin typeface="Book Antiqua" panose="02040602050305030304" pitchFamily="18" charset="0"/>
              </a:rPr>
              <a:t>Low bar for lower tribunals to meet with a heavy burden on petitioners, so why are there so many writ of certiorari cases? </a:t>
            </a:r>
          </a:p>
          <a:p>
            <a:pPr lvl="1"/>
            <a:r>
              <a:rPr lang="en-US" dirty="0">
                <a:solidFill>
                  <a:schemeClr val="tx1"/>
                </a:solidFill>
                <a:latin typeface="Book Antiqua" panose="02040602050305030304" pitchFamily="18" charset="0"/>
              </a:rPr>
              <a:t>Case law shows that planning commissions, boards of zoning appeals, etc. make:</a:t>
            </a:r>
          </a:p>
          <a:p>
            <a:pPr lvl="2"/>
            <a:r>
              <a:rPr lang="en-US" dirty="0">
                <a:solidFill>
                  <a:schemeClr val="tx1"/>
                </a:solidFill>
                <a:latin typeface="Book Antiqua" panose="02040602050305030304" pitchFamily="18" charset="0"/>
              </a:rPr>
              <a:t>A) Errors of law (e.g. did not following its own zoning ordinance)</a:t>
            </a:r>
          </a:p>
          <a:p>
            <a:pPr lvl="2"/>
            <a:r>
              <a:rPr lang="en-US" dirty="0">
                <a:solidFill>
                  <a:schemeClr val="tx1"/>
                </a:solidFill>
                <a:latin typeface="Book Antiqua" panose="02040602050305030304" pitchFamily="18" charset="0"/>
              </a:rPr>
              <a:t>B) Lack material evidence or rely upon immaterial evidence (</a:t>
            </a:r>
            <a:r>
              <a:rPr lang="en-US" dirty="0" err="1">
                <a:solidFill>
                  <a:schemeClr val="tx1"/>
                </a:solidFill>
                <a:latin typeface="Book Antiqua" panose="02040602050305030304" pitchFamily="18" charset="0"/>
              </a:rPr>
              <a:t>e.g</a:t>
            </a:r>
            <a:r>
              <a:rPr lang="en-US" dirty="0">
                <a:solidFill>
                  <a:schemeClr val="tx1"/>
                </a:solidFill>
                <a:latin typeface="Book Antiqua" panose="02040602050305030304" pitchFamily="18" charset="0"/>
              </a:rPr>
              <a:t> relied upon public opinion)</a:t>
            </a:r>
          </a:p>
          <a:p>
            <a:pPr lvl="1"/>
            <a:r>
              <a:rPr lang="en-US" dirty="0">
                <a:solidFill>
                  <a:schemeClr val="tx1"/>
                </a:solidFill>
                <a:latin typeface="Book Antiqua" panose="02040602050305030304" pitchFamily="18" charset="0"/>
              </a:rPr>
              <a:t>Particularly in variance and conditional use cases</a:t>
            </a:r>
          </a:p>
          <a:p>
            <a:pPr lvl="2"/>
            <a:r>
              <a:rPr lang="en-US" dirty="0">
                <a:solidFill>
                  <a:schemeClr val="tx1"/>
                </a:solidFill>
                <a:latin typeface="Book Antiqua" panose="02040602050305030304" pitchFamily="18" charset="0"/>
              </a:rPr>
              <a:t>These cases are generally more complex and required findings of fact as to multiple factors. </a:t>
            </a:r>
          </a:p>
          <a:p>
            <a:pPr marL="201168" lvl="1" indent="0">
              <a:buNone/>
            </a:pPr>
            <a:endParaRPr lang="en-US" dirty="0">
              <a:solidFill>
                <a:schemeClr val="tx1"/>
              </a:solidFill>
              <a:latin typeface="Book Antiqua" panose="02040602050305030304" pitchFamily="18" charset="0"/>
            </a:endParaRPr>
          </a:p>
          <a:p>
            <a:pPr lvl="2"/>
            <a:endParaRPr lang="en-US" dirty="0"/>
          </a:p>
        </p:txBody>
      </p:sp>
    </p:spTree>
    <p:extLst>
      <p:ext uri="{BB962C8B-B14F-4D97-AF65-F5344CB8AC3E}">
        <p14:creationId xmlns:p14="http://schemas.microsoft.com/office/powerpoint/2010/main" val="2632561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CBAA6-0867-484F-91E4-60FAFEFF19E2}"/>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Petition</a:t>
            </a:r>
          </a:p>
        </p:txBody>
      </p:sp>
      <p:sp>
        <p:nvSpPr>
          <p:cNvPr id="3" name="Content Placeholder 2">
            <a:extLst>
              <a:ext uri="{FF2B5EF4-FFF2-40B4-BE49-F238E27FC236}">
                <a16:creationId xmlns:a16="http://schemas.microsoft.com/office/drawing/2014/main" id="{B88FB5BA-11B8-4C2A-986E-A2FEF21E8747}"/>
              </a:ext>
            </a:extLst>
          </p:cNvPr>
          <p:cNvSpPr>
            <a:spLocks noGrp="1"/>
          </p:cNvSpPr>
          <p:nvPr>
            <p:ph idx="1"/>
          </p:nvPr>
        </p:nvSpPr>
        <p:spPr/>
        <p:txBody>
          <a:bodyPr>
            <a:normAutofit lnSpcReduction="10000"/>
          </a:bodyPr>
          <a:lstStyle/>
          <a:p>
            <a:r>
              <a:rPr lang="en-US" dirty="0">
                <a:solidFill>
                  <a:schemeClr val="tx1"/>
                </a:solidFill>
                <a:latin typeface="Book Antiqua" panose="02040602050305030304" pitchFamily="18" charset="0"/>
              </a:rPr>
              <a:t>Petition</a:t>
            </a:r>
          </a:p>
          <a:p>
            <a:pPr lvl="1"/>
            <a:r>
              <a:rPr lang="en-US" dirty="0">
                <a:solidFill>
                  <a:schemeClr val="tx1"/>
                </a:solidFill>
                <a:latin typeface="Book Antiqua" panose="02040602050305030304" pitchFamily="18" charset="0"/>
              </a:rPr>
              <a:t>Particularly technical compared to other filings</a:t>
            </a:r>
          </a:p>
          <a:p>
            <a:pPr lvl="1"/>
            <a:r>
              <a:rPr lang="en-US" dirty="0">
                <a:solidFill>
                  <a:schemeClr val="tx1"/>
                </a:solidFill>
                <a:latin typeface="Book Antiqua" panose="02040602050305030304" pitchFamily="18" charset="0"/>
              </a:rPr>
              <a:t>Failure to comply with the pleading requirements can be fatal, so review accordingly </a:t>
            </a:r>
          </a:p>
          <a:p>
            <a:pPr lvl="2"/>
            <a:r>
              <a:rPr lang="en-US" dirty="0">
                <a:solidFill>
                  <a:schemeClr val="tx1"/>
                </a:solidFill>
                <a:latin typeface="Book Antiqua" panose="02040602050305030304" pitchFamily="18" charset="0"/>
              </a:rPr>
              <a:t>E.g. failure to verify is fatal (the court lacks subject matter jurisdiction)</a:t>
            </a:r>
          </a:p>
          <a:p>
            <a:pPr lvl="1"/>
            <a:r>
              <a:rPr lang="en-US" dirty="0">
                <a:solidFill>
                  <a:schemeClr val="tx1"/>
                </a:solidFill>
                <a:latin typeface="Book Antiqua" panose="02040602050305030304" pitchFamily="18" charset="0"/>
              </a:rPr>
              <a:t>Important items to review for compliance in the petition:</a:t>
            </a:r>
          </a:p>
          <a:p>
            <a:pPr lvl="2"/>
            <a:r>
              <a:rPr lang="en-US" dirty="0">
                <a:solidFill>
                  <a:schemeClr val="tx1"/>
                </a:solidFill>
                <a:latin typeface="Book Antiqua" panose="02040602050305030304" pitchFamily="18" charset="0"/>
              </a:rPr>
              <a:t>Are the issues briefly stated? (Tenn. Code Ann. § 27-9-102)</a:t>
            </a:r>
          </a:p>
          <a:p>
            <a:pPr lvl="2"/>
            <a:r>
              <a:rPr lang="en-US" dirty="0">
                <a:solidFill>
                  <a:schemeClr val="tx1"/>
                </a:solidFill>
                <a:latin typeface="Book Antiqua" panose="02040602050305030304" pitchFamily="18" charset="0"/>
              </a:rPr>
              <a:t>Is the petition verified? (Tenn. Code Ann. § 27-8-106)</a:t>
            </a:r>
          </a:p>
          <a:p>
            <a:pPr lvl="3"/>
            <a:r>
              <a:rPr lang="en-US" dirty="0">
                <a:solidFill>
                  <a:schemeClr val="tx1"/>
                </a:solidFill>
                <a:latin typeface="Book Antiqua" panose="02040602050305030304" pitchFamily="18" charset="0"/>
              </a:rPr>
              <a:t>Cannot use Tenn. R. Civ. P. 72 sworn declaration; </a:t>
            </a:r>
            <a:r>
              <a:rPr lang="en-US" u="sng" dirty="0">
                <a:solidFill>
                  <a:schemeClr val="tx1"/>
                </a:solidFill>
                <a:latin typeface="Book Antiqua" panose="02040602050305030304" pitchFamily="18" charset="0"/>
              </a:rPr>
              <a:t>Hirt v. Metro Board of Zoning Appeals</a:t>
            </a:r>
            <a:r>
              <a:rPr lang="en-US" dirty="0">
                <a:solidFill>
                  <a:schemeClr val="tx1"/>
                </a:solidFill>
                <a:latin typeface="Book Antiqua" panose="02040602050305030304" pitchFamily="18" charset="0"/>
              </a:rPr>
              <a:t>, 542 S.W.3d 524 (Tenn. Ct. App. 2016)</a:t>
            </a:r>
          </a:p>
          <a:p>
            <a:pPr lvl="2"/>
            <a:r>
              <a:rPr lang="en-US" dirty="0">
                <a:solidFill>
                  <a:schemeClr val="tx1"/>
                </a:solidFill>
                <a:latin typeface="Book Antiqua" panose="02040602050305030304" pitchFamily="18" charset="0"/>
              </a:rPr>
              <a:t>Is it stated that the petition is the first application for a writ? (Tenn. Code Ann. § 27-8-106)</a:t>
            </a:r>
          </a:p>
          <a:p>
            <a:pPr lvl="2"/>
            <a:r>
              <a:rPr lang="en-US" dirty="0">
                <a:solidFill>
                  <a:schemeClr val="tx1"/>
                </a:solidFill>
                <a:latin typeface="Book Antiqua" panose="02040602050305030304" pitchFamily="18" charset="0"/>
              </a:rPr>
              <a:t>Did it state that the petitioner is aggrieved and why? (Tenn. Code An.. § 27-9-101)</a:t>
            </a:r>
          </a:p>
          <a:p>
            <a:pPr lvl="2"/>
            <a:r>
              <a:rPr lang="en-US" dirty="0">
                <a:solidFill>
                  <a:schemeClr val="tx1"/>
                </a:solidFill>
                <a:latin typeface="Book Antiqua" panose="02040602050305030304" pitchFamily="18" charset="0"/>
              </a:rPr>
              <a:t>Does it state that there is no other plain, adequate, or speedy remedy? (Tenn. Code Ann. § 27-8-101)</a:t>
            </a:r>
          </a:p>
          <a:p>
            <a:pPr lvl="2"/>
            <a:r>
              <a:rPr lang="en-US" dirty="0">
                <a:solidFill>
                  <a:schemeClr val="tx1"/>
                </a:solidFill>
                <a:latin typeface="Book Antiqua" panose="02040602050305030304" pitchFamily="18" charset="0"/>
              </a:rPr>
              <a:t>Does it state that the decision was illegal, arbitrary, capricious, or beyond jurisdiction? (Tenn. Code Ann. § 27-8-101)</a:t>
            </a:r>
          </a:p>
          <a:p>
            <a:pPr lvl="2"/>
            <a:r>
              <a:rPr lang="en-US" dirty="0">
                <a:solidFill>
                  <a:schemeClr val="tx1"/>
                </a:solidFill>
                <a:latin typeface="Book Antiqua" panose="02040602050305030304" pitchFamily="18" charset="0"/>
              </a:rPr>
              <a:t>Does it file within 60 days of the meeting when the decision was made? (Tenn. Code Ann. § 27-9-102)</a:t>
            </a:r>
          </a:p>
          <a:p>
            <a:pPr lvl="2"/>
            <a:r>
              <a:rPr lang="en-US" dirty="0">
                <a:solidFill>
                  <a:schemeClr val="tx1"/>
                </a:solidFill>
                <a:latin typeface="Book Antiqua" panose="02040602050305030304" pitchFamily="18" charset="0"/>
              </a:rPr>
              <a:t>Is the administrative body who made the decision named? (Tenn. Code Ann. § 27-9-104)</a:t>
            </a:r>
          </a:p>
        </p:txBody>
      </p:sp>
    </p:spTree>
    <p:extLst>
      <p:ext uri="{BB962C8B-B14F-4D97-AF65-F5344CB8AC3E}">
        <p14:creationId xmlns:p14="http://schemas.microsoft.com/office/powerpoint/2010/main" val="2255353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B9AC6-4B49-4F9E-B5F2-09766E109BFB}"/>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Petition</a:t>
            </a:r>
          </a:p>
        </p:txBody>
      </p:sp>
      <p:sp>
        <p:nvSpPr>
          <p:cNvPr id="3" name="Content Placeholder 2">
            <a:extLst>
              <a:ext uri="{FF2B5EF4-FFF2-40B4-BE49-F238E27FC236}">
                <a16:creationId xmlns:a16="http://schemas.microsoft.com/office/drawing/2014/main" id="{CBF4B00D-7549-419F-9AB6-C9F23ECF3281}"/>
              </a:ext>
            </a:extLst>
          </p:cNvPr>
          <p:cNvSpPr>
            <a:spLocks noGrp="1"/>
          </p:cNvSpPr>
          <p:nvPr>
            <p:ph idx="1"/>
          </p:nvPr>
        </p:nvSpPr>
        <p:spPr/>
        <p:txBody>
          <a:bodyPr>
            <a:normAutofit fontScale="92500" lnSpcReduction="10000"/>
          </a:bodyPr>
          <a:lstStyle/>
          <a:p>
            <a:r>
              <a:rPr lang="en-US" dirty="0">
                <a:solidFill>
                  <a:schemeClr val="tx1"/>
                </a:solidFill>
                <a:latin typeface="Book Antiqua" panose="02040602050305030304" pitchFamily="18" charset="0"/>
              </a:rPr>
              <a:t>Other items to review in the Petition:</a:t>
            </a:r>
          </a:p>
          <a:p>
            <a:pPr lvl="1"/>
            <a:r>
              <a:rPr lang="en-US" dirty="0">
                <a:solidFill>
                  <a:schemeClr val="tx1"/>
                </a:solidFill>
                <a:latin typeface="Book Antiqua" panose="02040602050305030304" pitchFamily="18" charset="0"/>
              </a:rPr>
              <a:t>Are attorney’s fees requested? Tenn. Code Ann. § 29-37-101 / 42 U.S.C. § 1988</a:t>
            </a:r>
          </a:p>
          <a:p>
            <a:pPr lvl="1"/>
            <a:r>
              <a:rPr lang="en-US" dirty="0">
                <a:solidFill>
                  <a:schemeClr val="tx1"/>
                </a:solidFill>
                <a:latin typeface="Book Antiqua" panose="02040602050305030304" pitchFamily="18" charset="0"/>
              </a:rPr>
              <a:t>Sworn nature of petition</a:t>
            </a:r>
          </a:p>
          <a:p>
            <a:pPr lvl="2"/>
            <a:r>
              <a:rPr lang="en-US" dirty="0">
                <a:solidFill>
                  <a:schemeClr val="tx1"/>
                </a:solidFill>
                <a:latin typeface="Book Antiqua" panose="02040602050305030304" pitchFamily="18" charset="0"/>
              </a:rPr>
              <a:t>Swearing that you are familiar with the allegations is insufficient. </a:t>
            </a:r>
            <a:r>
              <a:rPr lang="en-US" u="sng" dirty="0">
                <a:solidFill>
                  <a:schemeClr val="tx1"/>
                </a:solidFill>
                <a:latin typeface="Book Antiqua" panose="02040602050305030304" pitchFamily="18" charset="0"/>
              </a:rPr>
              <a:t>Montague v. State</a:t>
            </a:r>
            <a:r>
              <a:rPr lang="en-US" dirty="0">
                <a:solidFill>
                  <a:schemeClr val="tx1"/>
                </a:solidFill>
                <a:latin typeface="Book Antiqua" panose="02040602050305030304" pitchFamily="18" charset="0"/>
              </a:rPr>
              <a:t>, 2001 WL 1011464; </a:t>
            </a:r>
            <a:r>
              <a:rPr lang="en-US" u="sng" dirty="0">
                <a:solidFill>
                  <a:schemeClr val="tx1"/>
                </a:solidFill>
                <a:latin typeface="Book Antiqua" panose="02040602050305030304" pitchFamily="18" charset="0"/>
              </a:rPr>
              <a:t>Richardson v. Tennessee Bd. Of Probation and Parole</a:t>
            </a:r>
            <a:r>
              <a:rPr lang="en-US" dirty="0">
                <a:solidFill>
                  <a:schemeClr val="tx1"/>
                </a:solidFill>
                <a:latin typeface="Book Antiqua" panose="02040602050305030304" pitchFamily="18" charset="0"/>
              </a:rPr>
              <a:t>, 2009 WL 3046960</a:t>
            </a:r>
          </a:p>
          <a:p>
            <a:pPr lvl="3"/>
            <a:r>
              <a:rPr lang="en-US" dirty="0">
                <a:solidFill>
                  <a:schemeClr val="tx1"/>
                </a:solidFill>
                <a:latin typeface="Book Antiqua" panose="02040602050305030304" pitchFamily="18" charset="0"/>
              </a:rPr>
              <a:t>Acknowledgment = proper execution</a:t>
            </a:r>
          </a:p>
          <a:p>
            <a:pPr lvl="3"/>
            <a:r>
              <a:rPr lang="en-US" dirty="0">
                <a:solidFill>
                  <a:schemeClr val="tx1"/>
                </a:solidFill>
                <a:latin typeface="Book Antiqua" panose="02040602050305030304" pitchFamily="18" charset="0"/>
              </a:rPr>
              <a:t>Verification = truth of contents</a:t>
            </a:r>
          </a:p>
          <a:p>
            <a:pPr lvl="2"/>
            <a:r>
              <a:rPr lang="en-US" dirty="0">
                <a:solidFill>
                  <a:schemeClr val="tx1"/>
                </a:solidFill>
                <a:latin typeface="Book Antiqua" panose="02040602050305030304" pitchFamily="18" charset="0"/>
              </a:rPr>
              <a:t>Without proper verification, the trial court lacks subject matter jurisdiction; must be more than a notarized signature, must have verification language attesting to the truth of the contents. </a:t>
            </a:r>
          </a:p>
          <a:p>
            <a:pPr lvl="2"/>
            <a:r>
              <a:rPr lang="en-US" dirty="0">
                <a:solidFill>
                  <a:schemeClr val="tx1"/>
                </a:solidFill>
                <a:latin typeface="Book Antiqua" panose="02040602050305030304" pitchFamily="18" charset="0"/>
              </a:rPr>
              <a:t>Tennessee Supreme Court clarified requirement:</a:t>
            </a:r>
          </a:p>
          <a:p>
            <a:pPr lvl="3"/>
            <a:r>
              <a:rPr lang="en-US" i="1" dirty="0">
                <a:solidFill>
                  <a:schemeClr val="tx1"/>
                </a:solidFill>
                <a:latin typeface="Book Antiqua" panose="02040602050305030304" pitchFamily="18" charset="0"/>
              </a:rPr>
              <a:t>I, ______, hereby state under oath or by affirmation that the facts in the preceding petition for certiorari are true and correct to the best of my knowledge, information and belief.</a:t>
            </a:r>
          </a:p>
          <a:p>
            <a:pPr lvl="3"/>
            <a:r>
              <a:rPr lang="en-US" u="sng" dirty="0">
                <a:solidFill>
                  <a:schemeClr val="tx1"/>
                </a:solidFill>
                <a:latin typeface="Book Antiqua" panose="02040602050305030304" pitchFamily="18" charset="0"/>
              </a:rPr>
              <a:t>Talley v. Board of Professional Responsibility</a:t>
            </a:r>
            <a:r>
              <a:rPr lang="en-US" dirty="0">
                <a:solidFill>
                  <a:schemeClr val="tx1"/>
                </a:solidFill>
                <a:latin typeface="Book Antiqua" panose="02040602050305030304" pitchFamily="18" charset="0"/>
              </a:rPr>
              <a:t>, 358 S.W.3d 185 (Tenn. 2011)</a:t>
            </a:r>
          </a:p>
          <a:p>
            <a:pPr lvl="3"/>
            <a:r>
              <a:rPr lang="en-US" dirty="0">
                <a:solidFill>
                  <a:schemeClr val="tx1"/>
                </a:solidFill>
                <a:latin typeface="Book Antiqua" panose="02040602050305030304" pitchFamily="18" charset="0"/>
              </a:rPr>
              <a:t>Can the attorney verify? Unresolved/maybe. Good area to attack. </a:t>
            </a:r>
          </a:p>
          <a:p>
            <a:pPr lvl="1"/>
            <a:r>
              <a:rPr lang="en-US" dirty="0">
                <a:solidFill>
                  <a:schemeClr val="tx1"/>
                </a:solidFill>
                <a:latin typeface="Book Antiqua" panose="02040602050305030304" pitchFamily="18" charset="0"/>
              </a:rPr>
              <a:t>Really examine the explanation of why the lower tribunal’s decision was wrong</a:t>
            </a:r>
          </a:p>
          <a:p>
            <a:pPr lvl="2"/>
            <a:r>
              <a:rPr lang="en-US" dirty="0">
                <a:solidFill>
                  <a:schemeClr val="tx1"/>
                </a:solidFill>
                <a:latin typeface="Book Antiqua" panose="02040602050305030304" pitchFamily="18" charset="0"/>
              </a:rPr>
              <a:t>Failure to recount the course of events can be fatal</a:t>
            </a:r>
          </a:p>
        </p:txBody>
      </p:sp>
    </p:spTree>
    <p:extLst>
      <p:ext uri="{BB962C8B-B14F-4D97-AF65-F5344CB8AC3E}">
        <p14:creationId xmlns:p14="http://schemas.microsoft.com/office/powerpoint/2010/main" val="415700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8A10D-E782-4BB1-91EF-29D096DA05D0}"/>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Petition</a:t>
            </a:r>
          </a:p>
        </p:txBody>
      </p:sp>
      <p:sp>
        <p:nvSpPr>
          <p:cNvPr id="3" name="Content Placeholder 2">
            <a:extLst>
              <a:ext uri="{FF2B5EF4-FFF2-40B4-BE49-F238E27FC236}">
                <a16:creationId xmlns:a16="http://schemas.microsoft.com/office/drawing/2014/main" id="{A3C8066A-7D05-4203-8C17-AF3997C80834}"/>
              </a:ext>
            </a:extLst>
          </p:cNvPr>
          <p:cNvSpPr>
            <a:spLocks noGrp="1"/>
          </p:cNvSpPr>
          <p:nvPr>
            <p:ph idx="1"/>
          </p:nvPr>
        </p:nvSpPr>
        <p:spPr/>
        <p:txBody>
          <a:bodyPr>
            <a:normAutofit fontScale="92500" lnSpcReduction="10000"/>
          </a:bodyPr>
          <a:lstStyle/>
          <a:p>
            <a:r>
              <a:rPr lang="en-US" dirty="0">
                <a:solidFill>
                  <a:schemeClr val="tx1"/>
                </a:solidFill>
                <a:latin typeface="Book Antiqua" panose="02040602050305030304" pitchFamily="18" charset="0"/>
              </a:rPr>
              <a:t>Respondents</a:t>
            </a:r>
          </a:p>
          <a:p>
            <a:pPr lvl="1"/>
            <a:r>
              <a:rPr lang="en-US" dirty="0">
                <a:solidFill>
                  <a:schemeClr val="tx1"/>
                </a:solidFill>
                <a:latin typeface="Book Antiqua" panose="02040602050305030304" pitchFamily="18" charset="0"/>
              </a:rPr>
              <a:t>The local government and the board at issue should be sued (can be fatal without).</a:t>
            </a:r>
          </a:p>
          <a:p>
            <a:pPr lvl="1"/>
            <a:r>
              <a:rPr lang="en-US" dirty="0">
                <a:solidFill>
                  <a:schemeClr val="tx1"/>
                </a:solidFill>
                <a:latin typeface="Book Antiqua" panose="02040602050305030304" pitchFamily="18" charset="0"/>
              </a:rPr>
              <a:t>If the local government is sued alone, grounds for dismissal.</a:t>
            </a:r>
          </a:p>
          <a:p>
            <a:pPr lvl="1"/>
            <a:r>
              <a:rPr lang="en-US" dirty="0">
                <a:solidFill>
                  <a:schemeClr val="tx1"/>
                </a:solidFill>
                <a:latin typeface="Book Antiqua" panose="02040602050305030304" pitchFamily="18" charset="0"/>
              </a:rPr>
              <a:t>If individual members are sued, grounds for judgment on the pleadings. </a:t>
            </a:r>
          </a:p>
          <a:p>
            <a:pPr lvl="2"/>
            <a:r>
              <a:rPr lang="en-US" dirty="0">
                <a:solidFill>
                  <a:schemeClr val="tx1"/>
                </a:solidFill>
                <a:latin typeface="Book Antiqua" panose="02040602050305030304" pitchFamily="18" charset="0"/>
              </a:rPr>
              <a:t>Members and the board are one and the same. </a:t>
            </a:r>
          </a:p>
          <a:p>
            <a:pPr lvl="1"/>
            <a:r>
              <a:rPr lang="en-US" dirty="0">
                <a:solidFill>
                  <a:schemeClr val="tx1"/>
                </a:solidFill>
                <a:latin typeface="Book Antiqua" panose="02040602050305030304" pitchFamily="18" charset="0"/>
              </a:rPr>
              <a:t>Necessary parties</a:t>
            </a:r>
          </a:p>
          <a:p>
            <a:pPr lvl="2"/>
            <a:r>
              <a:rPr lang="en-US" dirty="0">
                <a:solidFill>
                  <a:schemeClr val="tx1"/>
                </a:solidFill>
                <a:latin typeface="Book Antiqua" panose="02040602050305030304" pitchFamily="18" charset="0"/>
              </a:rPr>
              <a:t>If petitioner is attacking a procedural aspect of the meeting / hearing, he should sue all parties directly involved.</a:t>
            </a:r>
          </a:p>
          <a:p>
            <a:pPr lvl="2"/>
            <a:r>
              <a:rPr lang="en-US" dirty="0">
                <a:solidFill>
                  <a:schemeClr val="tx1"/>
                </a:solidFill>
                <a:latin typeface="Book Antiqua" panose="02040602050305030304" pitchFamily="18" charset="0"/>
              </a:rPr>
              <a:t>E.g. multiple agenda items involving multiple individuals / entities.</a:t>
            </a:r>
          </a:p>
          <a:p>
            <a:pPr lvl="2"/>
            <a:r>
              <a:rPr lang="en-US" dirty="0">
                <a:solidFill>
                  <a:schemeClr val="tx1"/>
                </a:solidFill>
                <a:latin typeface="Book Antiqua" panose="02040602050305030304" pitchFamily="18" charset="0"/>
              </a:rPr>
              <a:t>If the meeting / hearing is declared invalid for improper notice, the non-petitioner individuals / entities could have their rights affected.</a:t>
            </a:r>
          </a:p>
          <a:p>
            <a:pPr lvl="3"/>
            <a:r>
              <a:rPr lang="en-US" dirty="0">
                <a:solidFill>
                  <a:schemeClr val="tx1"/>
                </a:solidFill>
                <a:latin typeface="Book Antiqua" panose="02040602050305030304" pitchFamily="18" charset="0"/>
              </a:rPr>
              <a:t>Assert as affirmative defense in response to petition; grounds for dismissal for failure to join necessary parties. </a:t>
            </a:r>
          </a:p>
          <a:p>
            <a:pPr lvl="3"/>
            <a:r>
              <a:rPr lang="en-US" dirty="0">
                <a:solidFill>
                  <a:schemeClr val="tx1"/>
                </a:solidFill>
                <a:latin typeface="Book Antiqua" panose="02040602050305030304" pitchFamily="18" charset="0"/>
              </a:rPr>
              <a:t>Citizens speaking in opposition or support who attend meeting / hearing are generally not parties. </a:t>
            </a:r>
          </a:p>
          <a:p>
            <a:pPr lvl="1"/>
            <a:r>
              <a:rPr lang="en-US" dirty="0">
                <a:solidFill>
                  <a:schemeClr val="tx1"/>
                </a:solidFill>
                <a:latin typeface="Book Antiqua" panose="02040602050305030304" pitchFamily="18" charset="0"/>
              </a:rPr>
              <a:t>If petitioner is not the applicant / developer before the board, the applicant / developer must be sued. </a:t>
            </a:r>
          </a:p>
          <a:p>
            <a:pPr lvl="2"/>
            <a:r>
              <a:rPr lang="en-US" u="sng" dirty="0">
                <a:solidFill>
                  <a:schemeClr val="tx1"/>
                </a:solidFill>
                <a:latin typeface="Book Antiqua" panose="02040602050305030304" pitchFamily="18" charset="0"/>
              </a:rPr>
              <a:t>Levy v. Williamson </a:t>
            </a:r>
            <a:r>
              <a:rPr lang="en-US" u="sng" dirty="0" err="1">
                <a:solidFill>
                  <a:schemeClr val="tx1"/>
                </a:solidFill>
                <a:latin typeface="Book Antiqua" panose="02040602050305030304" pitchFamily="18" charset="0"/>
              </a:rPr>
              <a:t>Cty</a:t>
            </a:r>
            <a:r>
              <a:rPr lang="en-US" u="sng" dirty="0">
                <a:solidFill>
                  <a:schemeClr val="tx1"/>
                </a:solidFill>
                <a:latin typeface="Book Antiqua" panose="02040602050305030304" pitchFamily="18" charset="0"/>
              </a:rPr>
              <a:t>. Bd. Of Zoning Appeals</a:t>
            </a:r>
            <a:r>
              <a:rPr lang="en-US" dirty="0">
                <a:solidFill>
                  <a:schemeClr val="tx1"/>
                </a:solidFill>
                <a:latin typeface="Book Antiqua" panose="02040602050305030304" pitchFamily="18" charset="0"/>
              </a:rPr>
              <a:t>, 2001 WL 114351 (Tenn. Ct. App. 2001)</a:t>
            </a:r>
          </a:p>
          <a:p>
            <a:pPr lvl="2"/>
            <a:r>
              <a:rPr lang="en-US" dirty="0">
                <a:solidFill>
                  <a:schemeClr val="tx1"/>
                </a:solidFill>
                <a:latin typeface="Book Antiqua" panose="02040602050305030304" pitchFamily="18" charset="0"/>
              </a:rPr>
              <a:t>Failure to name applicant error (can be corrected if amended)</a:t>
            </a:r>
          </a:p>
        </p:txBody>
      </p:sp>
    </p:spTree>
    <p:extLst>
      <p:ext uri="{BB962C8B-B14F-4D97-AF65-F5344CB8AC3E}">
        <p14:creationId xmlns:p14="http://schemas.microsoft.com/office/powerpoint/2010/main" val="1854856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AC8DD-4FD4-4A16-9504-B28A44995766}"/>
              </a:ext>
            </a:extLst>
          </p:cNvPr>
          <p:cNvSpPr>
            <a:spLocks noGrp="1"/>
          </p:cNvSpPr>
          <p:nvPr>
            <p:ph type="title"/>
          </p:nvPr>
        </p:nvSpPr>
        <p:spPr/>
        <p:txBody>
          <a:bodyPr/>
          <a:lstStyle/>
          <a:p>
            <a:r>
              <a:rPr lang="en-US" dirty="0">
                <a:solidFill>
                  <a:schemeClr val="tx1"/>
                </a:solidFill>
                <a:latin typeface="Book Antiqua" panose="02040602050305030304" pitchFamily="18" charset="0"/>
              </a:rPr>
              <a:t>Standing</a:t>
            </a:r>
          </a:p>
        </p:txBody>
      </p:sp>
      <p:sp>
        <p:nvSpPr>
          <p:cNvPr id="3" name="Content Placeholder 2">
            <a:extLst>
              <a:ext uri="{FF2B5EF4-FFF2-40B4-BE49-F238E27FC236}">
                <a16:creationId xmlns:a16="http://schemas.microsoft.com/office/drawing/2014/main" id="{F4939710-1E33-4AF9-A0A6-ED157BE3DD2F}"/>
              </a:ext>
            </a:extLst>
          </p:cNvPr>
          <p:cNvSpPr>
            <a:spLocks noGrp="1"/>
          </p:cNvSpPr>
          <p:nvPr>
            <p:ph idx="1"/>
          </p:nvPr>
        </p:nvSpPr>
        <p:spPr/>
        <p:txBody>
          <a:bodyPr>
            <a:normAutofit lnSpcReduction="10000"/>
          </a:bodyPr>
          <a:lstStyle/>
          <a:p>
            <a:r>
              <a:rPr lang="en-US" dirty="0">
                <a:solidFill>
                  <a:schemeClr val="tx1"/>
                </a:solidFill>
                <a:latin typeface="Book Antiqua" panose="02040602050305030304" pitchFamily="18" charset="0"/>
              </a:rPr>
              <a:t>Standing</a:t>
            </a:r>
          </a:p>
          <a:p>
            <a:pPr lvl="1"/>
            <a:r>
              <a:rPr lang="en-US" b="0" dirty="0">
                <a:solidFill>
                  <a:schemeClr val="tx1"/>
                </a:solidFill>
                <a:effectLst/>
                <a:latin typeface="Book Antiqua" panose="02040602050305030304" pitchFamily="18" charset="0"/>
              </a:rPr>
              <a:t>“Anyone who may be aggrieved by any final order or judgment of any board or commission functioning under the laws of this state may have the order or judgment reviewed by the courts, where not otherwise specifically provided, in the manner provided by this chapter.” Tenn. Code Ann. </a:t>
            </a:r>
            <a:r>
              <a:rPr lang="en-US" dirty="0">
                <a:solidFill>
                  <a:schemeClr val="tx1"/>
                </a:solidFill>
                <a:latin typeface="Book Antiqua" panose="02040602050305030304" pitchFamily="18" charset="0"/>
              </a:rPr>
              <a:t>§ 27-9-101 </a:t>
            </a:r>
          </a:p>
          <a:p>
            <a:pPr lvl="1"/>
            <a:r>
              <a:rPr lang="en-US" b="0" dirty="0">
                <a:solidFill>
                  <a:schemeClr val="tx1"/>
                </a:solidFill>
                <a:effectLst/>
                <a:latin typeface="Book Antiqua" panose="02040602050305030304" pitchFamily="18" charset="0"/>
              </a:rPr>
              <a:t>A direct party (e.g. developer) usually does not have standing issue. </a:t>
            </a:r>
          </a:p>
          <a:p>
            <a:pPr lvl="1"/>
            <a:r>
              <a:rPr lang="en-US" dirty="0">
                <a:solidFill>
                  <a:schemeClr val="tx1"/>
                </a:solidFill>
                <a:latin typeface="Book Antiqua" panose="02040602050305030304" pitchFamily="18" charset="0"/>
              </a:rPr>
              <a:t>Citizens may have standing issue</a:t>
            </a:r>
          </a:p>
          <a:p>
            <a:pPr lvl="2"/>
            <a:r>
              <a:rPr lang="en-US" b="0" dirty="0">
                <a:solidFill>
                  <a:schemeClr val="tx1"/>
                </a:solidFill>
                <a:effectLst/>
                <a:latin typeface="Book Antiqua" panose="02040602050305030304" pitchFamily="18" charset="0"/>
              </a:rPr>
              <a:t>Standing issue should be raised at the lower tribunal or will likely be deemed waived by the court on review. </a:t>
            </a:r>
          </a:p>
          <a:p>
            <a:pPr lvl="2"/>
            <a:r>
              <a:rPr lang="en-US" dirty="0">
                <a:solidFill>
                  <a:schemeClr val="tx1"/>
                </a:solidFill>
                <a:latin typeface="Book Antiqua" panose="02040602050305030304" pitchFamily="18" charset="0"/>
              </a:rPr>
              <a:t>Does the petitioner (who is not a direct party) have a special injury?</a:t>
            </a:r>
          </a:p>
          <a:p>
            <a:pPr lvl="3"/>
            <a:r>
              <a:rPr lang="en-US" b="0" dirty="0">
                <a:solidFill>
                  <a:schemeClr val="tx1"/>
                </a:solidFill>
                <a:effectLst/>
                <a:latin typeface="Book Antiqua" panose="02040602050305030304" pitchFamily="18" charset="0"/>
              </a:rPr>
              <a:t>E.g. lives close to project or issue, diminished in value, increase in noise, glare, traffic, or loss of use and enjoyment.</a:t>
            </a:r>
          </a:p>
          <a:p>
            <a:pPr lvl="1"/>
            <a:r>
              <a:rPr lang="en-US" dirty="0">
                <a:solidFill>
                  <a:schemeClr val="tx1"/>
                </a:solidFill>
                <a:latin typeface="Book Antiqua" panose="02040602050305030304" pitchFamily="18" charset="0"/>
              </a:rPr>
              <a:t>To establish standing, petitioner must show:</a:t>
            </a:r>
          </a:p>
          <a:p>
            <a:pPr lvl="2"/>
            <a:r>
              <a:rPr lang="en-US" b="0" dirty="0">
                <a:solidFill>
                  <a:schemeClr val="tx1"/>
                </a:solidFill>
                <a:effectLst/>
                <a:latin typeface="Book Antiqua" panose="02040602050305030304" pitchFamily="18" charset="0"/>
              </a:rPr>
              <a:t>1) that he/she has sustained a distinct and palpable injury;</a:t>
            </a:r>
          </a:p>
          <a:p>
            <a:pPr lvl="2"/>
            <a:r>
              <a:rPr lang="en-US" dirty="0">
                <a:solidFill>
                  <a:schemeClr val="tx1"/>
                </a:solidFill>
                <a:latin typeface="Book Antiqua" panose="02040602050305030304" pitchFamily="18" charset="0"/>
              </a:rPr>
              <a:t>2) that the injury was caused by the challenged action or conduct; and</a:t>
            </a:r>
          </a:p>
          <a:p>
            <a:pPr lvl="2"/>
            <a:r>
              <a:rPr lang="en-US" b="0" dirty="0">
                <a:solidFill>
                  <a:schemeClr val="tx1"/>
                </a:solidFill>
                <a:effectLst/>
                <a:latin typeface="Book Antiqua" panose="02040602050305030304" pitchFamily="18" charset="0"/>
              </a:rPr>
              <a:t>3) that the injury is one that can be addressed by a remedy that the court is empowered to give. </a:t>
            </a:r>
          </a:p>
          <a:p>
            <a:pPr lvl="2"/>
            <a:r>
              <a:rPr lang="en-US" u="sng" dirty="0">
                <a:solidFill>
                  <a:schemeClr val="tx1"/>
                </a:solidFill>
                <a:latin typeface="Book Antiqua" panose="02040602050305030304" pitchFamily="18" charset="0"/>
              </a:rPr>
              <a:t>City of Chattanooga v. Davis</a:t>
            </a:r>
            <a:r>
              <a:rPr lang="en-US" dirty="0">
                <a:solidFill>
                  <a:schemeClr val="tx1"/>
                </a:solidFill>
                <a:latin typeface="Book Antiqua" panose="02040602050305030304" pitchFamily="18" charset="0"/>
              </a:rPr>
              <a:t>, 54 S.W.3d 248 (Tenn. 2001)</a:t>
            </a:r>
            <a:endParaRPr lang="en-US" b="0" u="sng" dirty="0">
              <a:solidFill>
                <a:schemeClr val="tx1"/>
              </a:solidFill>
              <a:effectLst/>
              <a:latin typeface="Book Antiqua" panose="02040602050305030304" pitchFamily="18" charset="0"/>
            </a:endParaRPr>
          </a:p>
          <a:p>
            <a:pPr marL="384048" lvl="2" indent="0">
              <a:buNone/>
            </a:pPr>
            <a:endParaRPr lang="en-US" b="0" dirty="0">
              <a:solidFill>
                <a:schemeClr val="tx1"/>
              </a:solidFill>
              <a:effectLst/>
              <a:latin typeface="Book Antiqua" panose="02040602050305030304" pitchFamily="18" charset="0"/>
            </a:endParaRP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708384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005A-F64A-4226-AC52-BDEAB0649513}"/>
              </a:ext>
            </a:extLst>
          </p:cNvPr>
          <p:cNvSpPr>
            <a:spLocks noGrp="1"/>
          </p:cNvSpPr>
          <p:nvPr>
            <p:ph type="title"/>
          </p:nvPr>
        </p:nvSpPr>
        <p:spPr/>
        <p:txBody>
          <a:bodyPr/>
          <a:lstStyle/>
          <a:p>
            <a:r>
              <a:rPr lang="en-US" dirty="0">
                <a:solidFill>
                  <a:schemeClr val="tx1"/>
                </a:solidFill>
                <a:latin typeface="Book Antiqua" panose="02040602050305030304" pitchFamily="18" charset="0"/>
              </a:rPr>
              <a:t>Standing</a:t>
            </a:r>
          </a:p>
        </p:txBody>
      </p:sp>
      <p:sp>
        <p:nvSpPr>
          <p:cNvPr id="3" name="Content Placeholder 2">
            <a:extLst>
              <a:ext uri="{FF2B5EF4-FFF2-40B4-BE49-F238E27FC236}">
                <a16:creationId xmlns:a16="http://schemas.microsoft.com/office/drawing/2014/main" id="{29E42BFC-A8B9-4BA0-87A5-E701D48B6F17}"/>
              </a:ext>
            </a:extLst>
          </p:cNvPr>
          <p:cNvSpPr>
            <a:spLocks noGrp="1"/>
          </p:cNvSpPr>
          <p:nvPr>
            <p:ph idx="1"/>
          </p:nvPr>
        </p:nvSpPr>
        <p:spPr/>
        <p:txBody>
          <a:bodyPr>
            <a:normAutofit lnSpcReduction="10000"/>
          </a:bodyPr>
          <a:lstStyle/>
          <a:p>
            <a:r>
              <a:rPr lang="en-US" u="sng" dirty="0">
                <a:solidFill>
                  <a:schemeClr val="tx1"/>
                </a:solidFill>
                <a:latin typeface="Book Antiqua" panose="02040602050305030304" pitchFamily="18" charset="0"/>
              </a:rPr>
              <a:t>Davis</a:t>
            </a:r>
            <a:r>
              <a:rPr lang="en-US" dirty="0">
                <a:solidFill>
                  <a:schemeClr val="tx1"/>
                </a:solidFill>
                <a:latin typeface="Book Antiqua" panose="02040602050305030304" pitchFamily="18" charset="0"/>
              </a:rPr>
              <a:t> test appears narrower than </a:t>
            </a:r>
            <a:r>
              <a:rPr lang="en-US" b="0" dirty="0">
                <a:solidFill>
                  <a:schemeClr val="tx1"/>
                </a:solidFill>
                <a:effectLst/>
                <a:latin typeface="Book Antiqua" panose="02040602050305030304" pitchFamily="18" charset="0"/>
              </a:rPr>
              <a:t>Tenn. Code Ann. </a:t>
            </a:r>
            <a:r>
              <a:rPr lang="en-US" dirty="0">
                <a:solidFill>
                  <a:schemeClr val="tx1"/>
                </a:solidFill>
                <a:latin typeface="Book Antiqua" panose="02040602050305030304" pitchFamily="18" charset="0"/>
              </a:rPr>
              <a:t>§ 27-9-101 </a:t>
            </a:r>
          </a:p>
          <a:p>
            <a:pPr lvl="1"/>
            <a:r>
              <a:rPr lang="en-US" dirty="0">
                <a:solidFill>
                  <a:schemeClr val="tx1"/>
                </a:solidFill>
                <a:latin typeface="Book Antiqua" panose="02040602050305030304" pitchFamily="18" charset="0"/>
              </a:rPr>
              <a:t>“anyone who may be aggrieved . . . may have the order of judgment reviewed”</a:t>
            </a:r>
          </a:p>
          <a:p>
            <a:r>
              <a:rPr lang="en-US" dirty="0">
                <a:solidFill>
                  <a:schemeClr val="tx1"/>
                </a:solidFill>
                <a:latin typeface="Book Antiqua" panose="02040602050305030304" pitchFamily="18" charset="0"/>
              </a:rPr>
              <a:t> This narrow language is intended to provide standing only to parties who have a special interest or claim to have suffered a special injury. </a:t>
            </a:r>
            <a:r>
              <a:rPr lang="en-US" u="sng" dirty="0">
                <a:solidFill>
                  <a:schemeClr val="tx1"/>
                </a:solidFill>
                <a:latin typeface="Book Antiqua" panose="02040602050305030304" pitchFamily="18" charset="0"/>
              </a:rPr>
              <a:t>Town of East Ridge v. City of Chattanooga</a:t>
            </a:r>
            <a:r>
              <a:rPr lang="en-US" dirty="0">
                <a:solidFill>
                  <a:schemeClr val="tx1"/>
                </a:solidFill>
                <a:latin typeface="Book Antiqua" panose="02040602050305030304" pitchFamily="18" charset="0"/>
              </a:rPr>
              <a:t>, 235 S.W.2d 30 (Tenn. 1950)</a:t>
            </a:r>
          </a:p>
          <a:p>
            <a:pPr lvl="1"/>
            <a:r>
              <a:rPr lang="en-US" b="0" i="0" dirty="0">
                <a:solidFill>
                  <a:schemeClr val="tx1"/>
                </a:solidFill>
                <a:effectLst/>
                <a:latin typeface="Book Antiqua" panose="02040602050305030304" pitchFamily="18" charset="0"/>
              </a:rPr>
              <a:t>“However commendable it may be in an individual to carry on a suit for the whole community, in the result of which he has no interest over any other member of that community, to urge the perpetration of an injunction for the good of the city, such is not a fit case for equitable interposition.”</a:t>
            </a:r>
          </a:p>
          <a:p>
            <a:r>
              <a:rPr lang="en-US" dirty="0">
                <a:solidFill>
                  <a:schemeClr val="tx1"/>
                </a:solidFill>
                <a:latin typeface="Book Antiqua" panose="02040602050305030304" pitchFamily="18" charset="0"/>
              </a:rPr>
              <a:t>In sum, the petitioner must have a </a:t>
            </a:r>
            <a:r>
              <a:rPr lang="en-US" b="1" dirty="0">
                <a:solidFill>
                  <a:schemeClr val="tx1"/>
                </a:solidFill>
                <a:latin typeface="Book Antiqua" panose="02040602050305030304" pitchFamily="18" charset="0"/>
              </a:rPr>
              <a:t>special injury or interest</a:t>
            </a:r>
            <a:r>
              <a:rPr lang="en-US" dirty="0">
                <a:solidFill>
                  <a:schemeClr val="tx1"/>
                </a:solidFill>
                <a:latin typeface="Book Antiqua" panose="02040602050305030304" pitchFamily="18" charset="0"/>
              </a:rPr>
              <a:t> separate and apart from the general public interest. </a:t>
            </a:r>
          </a:p>
          <a:p>
            <a:pPr lvl="1"/>
            <a:r>
              <a:rPr lang="en-US" dirty="0">
                <a:solidFill>
                  <a:schemeClr val="tx1"/>
                </a:solidFill>
                <a:latin typeface="Book Antiqua" panose="02040602050305030304" pitchFamily="18" charset="0"/>
              </a:rPr>
              <a:t>“[A] special injury not common to the public generally.” </a:t>
            </a:r>
            <a:r>
              <a:rPr lang="en-US" u="sng" dirty="0">
                <a:solidFill>
                  <a:schemeClr val="tx1"/>
                </a:solidFill>
                <a:latin typeface="Book Antiqua" panose="02040602050305030304" pitchFamily="18" charset="0"/>
              </a:rPr>
              <a:t>McRae v. Know County</a:t>
            </a:r>
            <a:r>
              <a:rPr lang="en-US" dirty="0">
                <a:solidFill>
                  <a:schemeClr val="tx1"/>
                </a:solidFill>
                <a:latin typeface="Book Antiqua" panose="02040602050305030304" pitchFamily="18" charset="0"/>
              </a:rPr>
              <a:t>, 2004 WL 1056669 (Tenn. Ct. App. 2004)</a:t>
            </a:r>
          </a:p>
          <a:p>
            <a:pPr lvl="1"/>
            <a:r>
              <a:rPr lang="en-US" dirty="0">
                <a:solidFill>
                  <a:schemeClr val="tx1"/>
                </a:solidFill>
                <a:latin typeface="Book Antiqua" panose="02040602050305030304" pitchFamily="18" charset="0"/>
              </a:rPr>
              <a:t>In the </a:t>
            </a:r>
            <a:r>
              <a:rPr lang="en-US" u="sng" dirty="0">
                <a:solidFill>
                  <a:schemeClr val="tx1"/>
                </a:solidFill>
                <a:latin typeface="Book Antiqua" panose="02040602050305030304" pitchFamily="18" charset="0"/>
              </a:rPr>
              <a:t>McRae</a:t>
            </a:r>
            <a:r>
              <a:rPr lang="en-US" dirty="0">
                <a:solidFill>
                  <a:schemeClr val="tx1"/>
                </a:solidFill>
                <a:latin typeface="Book Antiqua" panose="02040602050305030304" pitchFamily="18" charset="0"/>
              </a:rPr>
              <a:t> case, it was noted that adjacent property owners had standing.</a:t>
            </a:r>
          </a:p>
        </p:txBody>
      </p:sp>
    </p:spTree>
    <p:extLst>
      <p:ext uri="{BB962C8B-B14F-4D97-AF65-F5344CB8AC3E}">
        <p14:creationId xmlns:p14="http://schemas.microsoft.com/office/powerpoint/2010/main" val="3079805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E468-C231-4C38-910B-49DA9873C423}"/>
              </a:ext>
            </a:extLst>
          </p:cNvPr>
          <p:cNvSpPr>
            <a:spLocks noGrp="1"/>
          </p:cNvSpPr>
          <p:nvPr>
            <p:ph type="title"/>
          </p:nvPr>
        </p:nvSpPr>
        <p:spPr/>
        <p:txBody>
          <a:bodyPr/>
          <a:lstStyle/>
          <a:p>
            <a:r>
              <a:rPr lang="en-US" dirty="0">
                <a:solidFill>
                  <a:schemeClr val="tx1"/>
                </a:solidFill>
                <a:latin typeface="Book Antiqua" panose="02040602050305030304" pitchFamily="18" charset="0"/>
              </a:rPr>
              <a:t>Standing</a:t>
            </a:r>
          </a:p>
        </p:txBody>
      </p:sp>
      <p:sp>
        <p:nvSpPr>
          <p:cNvPr id="3" name="Content Placeholder 2">
            <a:extLst>
              <a:ext uri="{FF2B5EF4-FFF2-40B4-BE49-F238E27FC236}">
                <a16:creationId xmlns:a16="http://schemas.microsoft.com/office/drawing/2014/main" id="{89698A8D-756D-40E1-BAB5-685A9536DA00}"/>
              </a:ext>
            </a:extLst>
          </p:cNvPr>
          <p:cNvSpPr>
            <a:spLocks noGrp="1"/>
          </p:cNvSpPr>
          <p:nvPr>
            <p:ph idx="1"/>
          </p:nvPr>
        </p:nvSpPr>
        <p:spPr/>
        <p:txBody>
          <a:bodyPr/>
          <a:lstStyle/>
          <a:p>
            <a:r>
              <a:rPr lang="en-US" dirty="0">
                <a:solidFill>
                  <a:schemeClr val="tx1"/>
                </a:solidFill>
                <a:latin typeface="Book Antiqua" panose="02040602050305030304" pitchFamily="18" charset="0"/>
              </a:rPr>
              <a:t>Neighborhood associations may bring a petition in the absence of an alleged injury to itself if there is an alleged injury on behalf of its members. </a:t>
            </a:r>
          </a:p>
          <a:p>
            <a:pPr lvl="1"/>
            <a:r>
              <a:rPr lang="en-US" dirty="0">
                <a:solidFill>
                  <a:schemeClr val="tx1"/>
                </a:solidFill>
                <a:latin typeface="Book Antiqua" panose="02040602050305030304" pitchFamily="18" charset="0"/>
              </a:rPr>
              <a:t>Must allege immediate or threatened injury as a result of the challenged action.</a:t>
            </a:r>
          </a:p>
          <a:p>
            <a:pPr lvl="1"/>
            <a:r>
              <a:rPr lang="en-US" dirty="0">
                <a:solidFill>
                  <a:schemeClr val="tx1"/>
                </a:solidFill>
                <a:latin typeface="Book Antiqua" panose="02040602050305030304" pitchFamily="18" charset="0"/>
              </a:rPr>
              <a:t>I.e. a neighborhood association must satisfy standing as if it were its members.</a:t>
            </a:r>
          </a:p>
          <a:p>
            <a:pPr lvl="1"/>
            <a:r>
              <a:rPr lang="en-US" u="sng" dirty="0">
                <a:solidFill>
                  <a:schemeClr val="tx1"/>
                </a:solidFill>
                <a:latin typeface="Book Antiqua" panose="02040602050305030304" pitchFamily="18" charset="0"/>
              </a:rPr>
              <a:t>Citizen for Collierville v. Town of Collierville</a:t>
            </a:r>
            <a:r>
              <a:rPr lang="en-US" dirty="0">
                <a:solidFill>
                  <a:schemeClr val="tx1"/>
                </a:solidFill>
                <a:latin typeface="Book Antiqua" panose="02040602050305030304" pitchFamily="18" charset="0"/>
              </a:rPr>
              <a:t>, 977 S.W.2d 321 (Tenn. Ct. App. 1998)</a:t>
            </a:r>
          </a:p>
          <a:p>
            <a:pPr lvl="1"/>
            <a:r>
              <a:rPr lang="en-US" dirty="0">
                <a:solidFill>
                  <a:schemeClr val="tx1"/>
                </a:solidFill>
                <a:latin typeface="Book Antiqua" panose="02040602050305030304" pitchFamily="18" charset="0"/>
              </a:rPr>
              <a:t>Some members being adjacent property owners was enough.</a:t>
            </a:r>
          </a:p>
          <a:p>
            <a:pPr lvl="1"/>
            <a:r>
              <a:rPr lang="en-US" dirty="0">
                <a:solidFill>
                  <a:schemeClr val="tx1"/>
                </a:solidFill>
                <a:latin typeface="Book Antiqua" panose="02040602050305030304" pitchFamily="18" charset="0"/>
              </a:rPr>
              <a:t>Court also looked to those “within 2000 feet” of project at issue.</a:t>
            </a: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595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469E8-0E32-4FAD-9695-DD64C63FBE2F}"/>
              </a:ext>
            </a:extLst>
          </p:cNvPr>
          <p:cNvSpPr>
            <a:spLocks noGrp="1"/>
          </p:cNvSpPr>
          <p:nvPr>
            <p:ph type="title"/>
          </p:nvPr>
        </p:nvSpPr>
        <p:spPr/>
        <p:txBody>
          <a:bodyPr/>
          <a:lstStyle/>
          <a:p>
            <a:r>
              <a:rPr lang="en-US" dirty="0">
                <a:solidFill>
                  <a:schemeClr val="tx1"/>
                </a:solidFill>
                <a:latin typeface="Book Antiqua" panose="02040602050305030304" pitchFamily="18" charset="0"/>
              </a:rPr>
              <a:t>Overview</a:t>
            </a:r>
          </a:p>
        </p:txBody>
      </p:sp>
      <p:sp>
        <p:nvSpPr>
          <p:cNvPr id="3" name="Content Placeholder 2">
            <a:extLst>
              <a:ext uri="{FF2B5EF4-FFF2-40B4-BE49-F238E27FC236}">
                <a16:creationId xmlns:a16="http://schemas.microsoft.com/office/drawing/2014/main" id="{B71E64FF-9BE9-489D-9E19-7C9DCC6B411F}"/>
              </a:ext>
            </a:extLst>
          </p:cNvPr>
          <p:cNvSpPr>
            <a:spLocks noGrp="1"/>
          </p:cNvSpPr>
          <p:nvPr>
            <p:ph sz="half" idx="1"/>
          </p:nvPr>
        </p:nvSpPr>
        <p:spPr/>
        <p:txBody>
          <a:bodyPr/>
          <a:lstStyle/>
          <a:p>
            <a:r>
              <a:rPr lang="en-US" dirty="0">
                <a:solidFill>
                  <a:schemeClr val="tx1"/>
                </a:solidFill>
                <a:latin typeface="Book Antiqua" panose="02040602050305030304" pitchFamily="18" charset="0"/>
              </a:rPr>
              <a:t>Certiorari</a:t>
            </a:r>
          </a:p>
          <a:p>
            <a:r>
              <a:rPr lang="en-US" dirty="0">
                <a:solidFill>
                  <a:schemeClr val="tx1"/>
                </a:solidFill>
                <a:latin typeface="Book Antiqua" panose="02040602050305030304" pitchFamily="18" charset="0"/>
              </a:rPr>
              <a:t>The Appeal</a:t>
            </a:r>
          </a:p>
          <a:p>
            <a:r>
              <a:rPr lang="en-US" dirty="0">
                <a:solidFill>
                  <a:schemeClr val="tx1"/>
                </a:solidFill>
                <a:latin typeface="Book Antiqua" panose="02040602050305030304" pitchFamily="18" charset="0"/>
              </a:rPr>
              <a:t>The Documents</a:t>
            </a:r>
          </a:p>
          <a:p>
            <a:r>
              <a:rPr lang="en-US" dirty="0">
                <a:solidFill>
                  <a:schemeClr val="tx1"/>
                </a:solidFill>
                <a:latin typeface="Book Antiqua" panose="02040602050305030304" pitchFamily="18" charset="0"/>
              </a:rPr>
              <a:t>Content</a:t>
            </a:r>
          </a:p>
          <a:p>
            <a:r>
              <a:rPr lang="en-US" dirty="0">
                <a:solidFill>
                  <a:schemeClr val="tx1"/>
                </a:solidFill>
                <a:latin typeface="Book Antiqua" panose="02040602050305030304" pitchFamily="18" charset="0"/>
              </a:rPr>
              <a:t>Standing</a:t>
            </a:r>
          </a:p>
          <a:p>
            <a:r>
              <a:rPr lang="en-US" dirty="0">
                <a:solidFill>
                  <a:schemeClr val="tx1"/>
                </a:solidFill>
                <a:latin typeface="Book Antiqua" panose="02040602050305030304" pitchFamily="18" charset="0"/>
              </a:rPr>
              <a:t>Petitioner</a:t>
            </a:r>
          </a:p>
          <a:p>
            <a:r>
              <a:rPr lang="en-US" dirty="0">
                <a:solidFill>
                  <a:schemeClr val="tx1"/>
                </a:solidFill>
                <a:latin typeface="Book Antiqua" panose="02040602050305030304" pitchFamily="18" charset="0"/>
              </a:rPr>
              <a:t>Respondent</a:t>
            </a:r>
          </a:p>
          <a:p>
            <a:endParaRPr lang="en-US" dirty="0">
              <a:latin typeface="Book Antiqua" panose="02040602050305030304" pitchFamily="18" charset="0"/>
            </a:endParaRPr>
          </a:p>
        </p:txBody>
      </p:sp>
      <p:sp>
        <p:nvSpPr>
          <p:cNvPr id="4" name="Content Placeholder 3">
            <a:extLst>
              <a:ext uri="{FF2B5EF4-FFF2-40B4-BE49-F238E27FC236}">
                <a16:creationId xmlns:a16="http://schemas.microsoft.com/office/drawing/2014/main" id="{047B5FE3-3082-473F-BAE0-EF7981B1AEF9}"/>
              </a:ext>
            </a:extLst>
          </p:cNvPr>
          <p:cNvSpPr>
            <a:spLocks noGrp="1"/>
          </p:cNvSpPr>
          <p:nvPr>
            <p:ph sz="half" idx="2"/>
          </p:nvPr>
        </p:nvSpPr>
        <p:spPr/>
        <p:txBody>
          <a:bodyPr/>
          <a:lstStyle/>
          <a:p>
            <a:r>
              <a:rPr lang="en-US" dirty="0">
                <a:solidFill>
                  <a:schemeClr val="tx1"/>
                </a:solidFill>
                <a:latin typeface="Book Antiqua" panose="02040602050305030304" pitchFamily="18" charset="0"/>
              </a:rPr>
              <a:t>When to file (and defend)</a:t>
            </a:r>
          </a:p>
          <a:p>
            <a:r>
              <a:rPr lang="en-US" dirty="0">
                <a:solidFill>
                  <a:schemeClr val="tx1"/>
                </a:solidFill>
                <a:latin typeface="Book Antiqua" panose="02040602050305030304" pitchFamily="18" charset="0"/>
              </a:rPr>
              <a:t>Fiat, Bond, &amp; Writ</a:t>
            </a:r>
          </a:p>
          <a:p>
            <a:r>
              <a:rPr lang="en-US" dirty="0">
                <a:solidFill>
                  <a:schemeClr val="tx1"/>
                </a:solidFill>
                <a:latin typeface="Book Antiqua" panose="02040602050305030304" pitchFamily="18" charset="0"/>
              </a:rPr>
              <a:t>Discovery</a:t>
            </a:r>
          </a:p>
          <a:p>
            <a:r>
              <a:rPr lang="en-US" dirty="0">
                <a:solidFill>
                  <a:schemeClr val="tx1"/>
                </a:solidFill>
                <a:latin typeface="Book Antiqua" panose="02040602050305030304" pitchFamily="18" charset="0"/>
              </a:rPr>
              <a:t>The Record</a:t>
            </a:r>
          </a:p>
          <a:p>
            <a:r>
              <a:rPr lang="en-US" dirty="0" err="1">
                <a:solidFill>
                  <a:schemeClr val="tx1"/>
                </a:solidFill>
                <a:latin typeface="Book Antiqua" panose="02040602050305030304" pitchFamily="18" charset="0"/>
              </a:rPr>
              <a:t>Supercedeas</a:t>
            </a:r>
            <a:endParaRPr lang="en-US" dirty="0">
              <a:solidFill>
                <a:schemeClr val="tx1"/>
              </a:solidFill>
              <a:latin typeface="Book Antiqua" panose="02040602050305030304" pitchFamily="18" charset="0"/>
            </a:endParaRPr>
          </a:p>
          <a:p>
            <a:r>
              <a:rPr lang="en-US" dirty="0">
                <a:solidFill>
                  <a:schemeClr val="tx1"/>
                </a:solidFill>
                <a:latin typeface="Book Antiqua" panose="02040602050305030304" pitchFamily="18" charset="0"/>
              </a:rPr>
              <a:t>Procedure</a:t>
            </a:r>
          </a:p>
          <a:p>
            <a:r>
              <a:rPr lang="en-US" dirty="0">
                <a:solidFill>
                  <a:schemeClr val="tx1"/>
                </a:solidFill>
                <a:latin typeface="Book Antiqua" panose="02040602050305030304" pitchFamily="18" charset="0"/>
              </a:rPr>
              <a:t>Injunctions</a:t>
            </a:r>
          </a:p>
        </p:txBody>
      </p:sp>
    </p:spTree>
    <p:extLst>
      <p:ext uri="{BB962C8B-B14F-4D97-AF65-F5344CB8AC3E}">
        <p14:creationId xmlns:p14="http://schemas.microsoft.com/office/powerpoint/2010/main" val="2138256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B9386-1288-4F21-AEF0-93352953B642}"/>
              </a:ext>
            </a:extLst>
          </p:cNvPr>
          <p:cNvSpPr>
            <a:spLocks noGrp="1"/>
          </p:cNvSpPr>
          <p:nvPr>
            <p:ph type="title"/>
          </p:nvPr>
        </p:nvSpPr>
        <p:spPr/>
        <p:txBody>
          <a:bodyPr/>
          <a:lstStyle/>
          <a:p>
            <a:r>
              <a:rPr lang="en-US" dirty="0">
                <a:solidFill>
                  <a:schemeClr val="tx1"/>
                </a:solidFill>
                <a:latin typeface="Book Antiqua" panose="02040602050305030304" pitchFamily="18" charset="0"/>
              </a:rPr>
              <a:t>Standing (and Objections Generally)</a:t>
            </a:r>
          </a:p>
        </p:txBody>
      </p:sp>
      <p:sp>
        <p:nvSpPr>
          <p:cNvPr id="3" name="Content Placeholder 2">
            <a:extLst>
              <a:ext uri="{FF2B5EF4-FFF2-40B4-BE49-F238E27FC236}">
                <a16:creationId xmlns:a16="http://schemas.microsoft.com/office/drawing/2014/main" id="{784A6437-5DC2-4680-AEE4-9DB75D6A49A8}"/>
              </a:ext>
            </a:extLst>
          </p:cNvPr>
          <p:cNvSpPr>
            <a:spLocks noGrp="1"/>
          </p:cNvSpPr>
          <p:nvPr>
            <p:ph idx="1"/>
          </p:nvPr>
        </p:nvSpPr>
        <p:spPr/>
        <p:txBody>
          <a:bodyPr/>
          <a:lstStyle/>
          <a:p>
            <a:r>
              <a:rPr lang="en-US" u="sng" dirty="0">
                <a:solidFill>
                  <a:schemeClr val="tx1"/>
                </a:solidFill>
                <a:latin typeface="Book Antiqua" panose="02040602050305030304" pitchFamily="18" charset="0"/>
              </a:rPr>
              <a:t>City of Brentwood v. </a:t>
            </a:r>
            <a:r>
              <a:rPr lang="en-US" u="sng" dirty="0" err="1">
                <a:solidFill>
                  <a:schemeClr val="tx1"/>
                </a:solidFill>
                <a:latin typeface="Book Antiqua" panose="02040602050305030304" pitchFamily="18" charset="0"/>
              </a:rPr>
              <a:t>Mtro</a:t>
            </a:r>
            <a:r>
              <a:rPr lang="en-US" u="sng" dirty="0">
                <a:solidFill>
                  <a:schemeClr val="tx1"/>
                </a:solidFill>
                <a:latin typeface="Book Antiqua" panose="02040602050305030304" pitchFamily="18" charset="0"/>
              </a:rPr>
              <a:t>. Bd. of Zoning Appeals</a:t>
            </a:r>
            <a:r>
              <a:rPr lang="en-US" dirty="0">
                <a:solidFill>
                  <a:schemeClr val="tx1"/>
                </a:solidFill>
                <a:latin typeface="Book Antiqua" panose="02040602050305030304" pitchFamily="18" charset="0"/>
              </a:rPr>
              <a:t>, 2004 WL 221307 (Tenn. Ct. App. 2004)</a:t>
            </a:r>
          </a:p>
          <a:p>
            <a:pPr lvl="1"/>
            <a:r>
              <a:rPr lang="en-US" altLang="en-US" dirty="0">
                <a:solidFill>
                  <a:schemeClr val="tx1"/>
                </a:solidFill>
                <a:latin typeface="Book Antiqua" panose="02040602050305030304" pitchFamily="18" charset="0"/>
              </a:rPr>
              <a:t>“Parties to administrative proceedings must raise all objections to procedural errors during the hearing in order to preserve these questions for later appellate review.” </a:t>
            </a:r>
          </a:p>
          <a:p>
            <a:pPr lvl="1"/>
            <a:r>
              <a:rPr lang="en-US" dirty="0">
                <a:solidFill>
                  <a:schemeClr val="tx1"/>
                </a:solidFill>
                <a:latin typeface="Book Antiqua" panose="02040602050305030304" pitchFamily="18" charset="0"/>
              </a:rPr>
              <a:t>That appellate review is for both the trial court and appellate courts. </a:t>
            </a:r>
          </a:p>
          <a:p>
            <a:r>
              <a:rPr lang="en-US" dirty="0">
                <a:solidFill>
                  <a:schemeClr val="tx1"/>
                </a:solidFill>
                <a:latin typeface="Book Antiqua" panose="02040602050305030304" pitchFamily="18" charset="0"/>
              </a:rPr>
              <a:t>As counsel to the lower tribunal, raising these issues earlier is better. </a:t>
            </a:r>
          </a:p>
          <a:p>
            <a:r>
              <a:rPr lang="en-US" dirty="0">
                <a:solidFill>
                  <a:schemeClr val="tx1"/>
                </a:solidFill>
                <a:latin typeface="Book Antiqua" panose="02040602050305030304" pitchFamily="18" charset="0"/>
              </a:rPr>
              <a:t>May want to brief the lower tribunal with a letter or memo prior to hearing.</a:t>
            </a:r>
          </a:p>
          <a:p>
            <a:pPr lvl="1"/>
            <a:r>
              <a:rPr lang="en-US" dirty="0">
                <a:solidFill>
                  <a:schemeClr val="tx1"/>
                </a:solidFill>
                <a:latin typeface="Book Antiqua" panose="02040602050305030304" pitchFamily="18" charset="0"/>
              </a:rPr>
              <a:t>Your letter or memo would be part of the record.</a:t>
            </a:r>
          </a:p>
        </p:txBody>
      </p:sp>
    </p:spTree>
    <p:extLst>
      <p:ext uri="{BB962C8B-B14F-4D97-AF65-F5344CB8AC3E}">
        <p14:creationId xmlns:p14="http://schemas.microsoft.com/office/powerpoint/2010/main" val="3274617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96C0B-E50B-41BA-9CEA-FAB9F750A117}"/>
              </a:ext>
            </a:extLst>
          </p:cNvPr>
          <p:cNvSpPr>
            <a:spLocks noGrp="1"/>
          </p:cNvSpPr>
          <p:nvPr>
            <p:ph type="title"/>
          </p:nvPr>
        </p:nvSpPr>
        <p:spPr/>
        <p:txBody>
          <a:bodyPr/>
          <a:lstStyle/>
          <a:p>
            <a:r>
              <a:rPr lang="en-US" dirty="0">
                <a:solidFill>
                  <a:schemeClr val="tx1"/>
                </a:solidFill>
                <a:latin typeface="Book Antiqua" panose="02040602050305030304" pitchFamily="18" charset="0"/>
              </a:rPr>
              <a:t>Hearing Itself</a:t>
            </a:r>
          </a:p>
        </p:txBody>
      </p:sp>
      <p:sp>
        <p:nvSpPr>
          <p:cNvPr id="3" name="Content Placeholder 2">
            <a:extLst>
              <a:ext uri="{FF2B5EF4-FFF2-40B4-BE49-F238E27FC236}">
                <a16:creationId xmlns:a16="http://schemas.microsoft.com/office/drawing/2014/main" id="{53C6134B-B23A-4689-938A-4CA1B455144F}"/>
              </a:ext>
            </a:extLst>
          </p:cNvPr>
          <p:cNvSpPr>
            <a:spLocks noGrp="1"/>
          </p:cNvSpPr>
          <p:nvPr>
            <p:ph idx="1"/>
          </p:nvPr>
        </p:nvSpPr>
        <p:spPr/>
        <p:txBody>
          <a:bodyPr>
            <a:normAutofit fontScale="92500" lnSpcReduction="10000"/>
          </a:bodyPr>
          <a:lstStyle/>
          <a:p>
            <a:r>
              <a:rPr lang="en-US" dirty="0">
                <a:solidFill>
                  <a:schemeClr val="tx1"/>
                </a:solidFill>
                <a:latin typeface="Book Antiqua" panose="02040602050305030304" pitchFamily="18" charset="0"/>
              </a:rPr>
              <a:t>As counsel for the lower tribunal, ensure that necessary documentation / evidence is introduced so that is can be part of the record.</a:t>
            </a:r>
          </a:p>
          <a:p>
            <a:pPr lvl="1"/>
            <a:r>
              <a:rPr lang="en-US" dirty="0">
                <a:solidFill>
                  <a:schemeClr val="tx1"/>
                </a:solidFill>
                <a:latin typeface="Book Antiqua" panose="02040602050305030304" pitchFamily="18" charset="0"/>
              </a:rPr>
              <a:t>Any body of local law (zoning resolution, local rules, subdivision regulations, etc.)</a:t>
            </a:r>
          </a:p>
          <a:p>
            <a:pPr lvl="1"/>
            <a:r>
              <a:rPr lang="en-US" dirty="0">
                <a:solidFill>
                  <a:schemeClr val="tx1"/>
                </a:solidFill>
                <a:latin typeface="Book Antiqua" panose="02040602050305030304" pitchFamily="18" charset="0"/>
              </a:rPr>
              <a:t>Any communication to the lower tribunal before the hearing is part of the record.</a:t>
            </a:r>
          </a:p>
          <a:p>
            <a:pPr lvl="1"/>
            <a:r>
              <a:rPr lang="en-US" dirty="0">
                <a:solidFill>
                  <a:schemeClr val="tx1"/>
                </a:solidFill>
                <a:latin typeface="Book Antiqua" panose="02040602050305030304" pitchFamily="18" charset="0"/>
              </a:rPr>
              <a:t>All plans, contracts, or other documents at issue. </a:t>
            </a:r>
          </a:p>
          <a:p>
            <a:pPr lvl="1"/>
            <a:r>
              <a:rPr lang="en-US" dirty="0">
                <a:solidFill>
                  <a:schemeClr val="tx1"/>
                </a:solidFill>
                <a:latin typeface="Book Antiqua" panose="02040602050305030304" pitchFamily="18" charset="0"/>
              </a:rPr>
              <a:t>If the lower tribunal could or should rely upon it to make its decision, it needs to be in the record. </a:t>
            </a:r>
          </a:p>
          <a:p>
            <a:r>
              <a:rPr lang="en-US" dirty="0">
                <a:solidFill>
                  <a:schemeClr val="tx1"/>
                </a:solidFill>
                <a:latin typeface="Book Antiqua" panose="02040602050305030304" pitchFamily="18" charset="0"/>
              </a:rPr>
              <a:t>Hearing suggestion: set out the rules for engagement (guidelines and procedures)</a:t>
            </a:r>
          </a:p>
          <a:p>
            <a:pPr lvl="1"/>
            <a:r>
              <a:rPr lang="en-US" dirty="0">
                <a:solidFill>
                  <a:schemeClr val="tx1"/>
                </a:solidFill>
                <a:latin typeface="Book Antiqua" panose="02040602050305030304" pitchFamily="18" charset="0"/>
              </a:rPr>
              <a:t>Whether or not a brief will be submitted by the parties with deadline.</a:t>
            </a:r>
          </a:p>
          <a:p>
            <a:pPr lvl="1"/>
            <a:r>
              <a:rPr lang="en-US" dirty="0">
                <a:solidFill>
                  <a:schemeClr val="tx1"/>
                </a:solidFill>
                <a:latin typeface="Book Antiqua" panose="02040602050305030304" pitchFamily="18" charset="0"/>
              </a:rPr>
              <a:t>Order of presentation at hearing; determination of parties. </a:t>
            </a:r>
          </a:p>
          <a:p>
            <a:pPr lvl="1"/>
            <a:r>
              <a:rPr lang="en-US" dirty="0">
                <a:solidFill>
                  <a:schemeClr val="tx1"/>
                </a:solidFill>
                <a:latin typeface="Book Antiqua" panose="02040602050305030304" pitchFamily="18" charset="0"/>
              </a:rPr>
              <a:t>Time limit for presentation (or not).</a:t>
            </a:r>
          </a:p>
          <a:p>
            <a:pPr lvl="1"/>
            <a:r>
              <a:rPr lang="en-US" dirty="0">
                <a:solidFill>
                  <a:schemeClr val="tx1"/>
                </a:solidFill>
                <a:latin typeface="Book Antiqua" panose="02040602050305030304" pitchFamily="18" charset="0"/>
              </a:rPr>
              <a:t>Rebuttal / closing argument. </a:t>
            </a:r>
          </a:p>
          <a:p>
            <a:r>
              <a:rPr lang="en-US" dirty="0">
                <a:solidFill>
                  <a:schemeClr val="tx1"/>
                </a:solidFill>
                <a:latin typeface="Book Antiqua" panose="02040602050305030304" pitchFamily="18" charset="0"/>
              </a:rPr>
              <a:t>Raise objection / point on the record if a party is not present</a:t>
            </a:r>
          </a:p>
          <a:p>
            <a:pPr lvl="1"/>
            <a:r>
              <a:rPr lang="en-US" u="sng" dirty="0">
                <a:solidFill>
                  <a:schemeClr val="tx1"/>
                </a:solidFill>
                <a:latin typeface="Book Antiqua" panose="02040602050305030304" pitchFamily="18" charset="0"/>
              </a:rPr>
              <a:t>McRae</a:t>
            </a:r>
            <a:r>
              <a:rPr lang="en-US" dirty="0">
                <a:solidFill>
                  <a:schemeClr val="tx1"/>
                </a:solidFill>
                <a:latin typeface="Book Antiqua" panose="02040602050305030304" pitchFamily="18" charset="0"/>
              </a:rPr>
              <a:t> case held that absence was not fatal, but still worth raising.</a:t>
            </a:r>
            <a:endParaRPr lang="en-US" u="sng" dirty="0">
              <a:solidFill>
                <a:schemeClr val="tx1"/>
              </a:solidFill>
              <a:latin typeface="Book Antiqua" panose="02040602050305030304" pitchFamily="18" charset="0"/>
            </a:endParaRPr>
          </a:p>
          <a:p>
            <a:pPr lvl="1"/>
            <a:endParaRPr lang="en-US" dirty="0">
              <a:solidFill>
                <a:schemeClr val="tx1"/>
              </a:solidFill>
              <a:latin typeface="Book Antiqua" panose="02040602050305030304" pitchFamily="18" charset="0"/>
            </a:endParaRPr>
          </a:p>
          <a:p>
            <a:pPr lvl="1"/>
            <a:endParaRPr lang="en-US" dirty="0">
              <a:solidFill>
                <a:schemeClr val="tx1"/>
              </a:solidFill>
              <a:latin typeface="Book Antiqua" panose="02040602050305030304" pitchFamily="18" charset="0"/>
            </a:endParaRPr>
          </a:p>
          <a:p>
            <a:pPr lvl="1"/>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013486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907E2-DF34-43C5-96FE-574E66AB6FAC}"/>
              </a:ext>
            </a:extLst>
          </p:cNvPr>
          <p:cNvSpPr>
            <a:spLocks noGrp="1"/>
          </p:cNvSpPr>
          <p:nvPr>
            <p:ph type="title"/>
          </p:nvPr>
        </p:nvSpPr>
        <p:spPr/>
        <p:txBody>
          <a:bodyPr/>
          <a:lstStyle/>
          <a:p>
            <a:r>
              <a:rPr lang="en-US" dirty="0">
                <a:solidFill>
                  <a:schemeClr val="tx1"/>
                </a:solidFill>
                <a:latin typeface="Book Antiqua" panose="02040602050305030304" pitchFamily="18" charset="0"/>
              </a:rPr>
              <a:t>(Final) Order from Lower Tribunal</a:t>
            </a:r>
          </a:p>
        </p:txBody>
      </p:sp>
      <p:sp>
        <p:nvSpPr>
          <p:cNvPr id="3" name="Content Placeholder 2">
            <a:extLst>
              <a:ext uri="{FF2B5EF4-FFF2-40B4-BE49-F238E27FC236}">
                <a16:creationId xmlns:a16="http://schemas.microsoft.com/office/drawing/2014/main" id="{B2D0CC85-7A0C-4292-B6CB-283ADD53AA2E}"/>
              </a:ext>
            </a:extLst>
          </p:cNvPr>
          <p:cNvSpPr>
            <a:spLocks noGrp="1"/>
          </p:cNvSpPr>
          <p:nvPr>
            <p:ph idx="1"/>
          </p:nvPr>
        </p:nvSpPr>
        <p:spPr/>
        <p:txBody>
          <a:bodyPr>
            <a:normAutofit lnSpcReduction="10000"/>
          </a:bodyPr>
          <a:lstStyle/>
          <a:p>
            <a:r>
              <a:rPr lang="en-US" dirty="0">
                <a:solidFill>
                  <a:schemeClr val="tx1"/>
                </a:solidFill>
                <a:latin typeface="Book Antiqua" panose="02040602050305030304" pitchFamily="18" charset="0"/>
              </a:rPr>
              <a:t>Order or determination of the lower tribunal does not have to be final.</a:t>
            </a:r>
          </a:p>
          <a:p>
            <a:pPr lvl="1"/>
            <a:r>
              <a:rPr lang="en-US" u="sng" dirty="0">
                <a:solidFill>
                  <a:schemeClr val="tx1"/>
                </a:solidFill>
                <a:latin typeface="Book Antiqua" panose="02040602050305030304" pitchFamily="18" charset="0"/>
              </a:rPr>
              <a:t>Boyce v. Williams</a:t>
            </a:r>
            <a:r>
              <a:rPr lang="en-US" dirty="0">
                <a:solidFill>
                  <a:schemeClr val="tx1"/>
                </a:solidFill>
                <a:latin typeface="Book Antiqua" panose="02040602050305030304" pitchFamily="18" charset="0"/>
              </a:rPr>
              <a:t>, 389 S.W.2d 272 (Tenn. 1965)</a:t>
            </a:r>
          </a:p>
          <a:p>
            <a:pPr lvl="1"/>
            <a:r>
              <a:rPr lang="en-US" dirty="0">
                <a:solidFill>
                  <a:schemeClr val="tx1"/>
                </a:solidFill>
                <a:latin typeface="Book Antiqua" panose="02040602050305030304" pitchFamily="18" charset="0"/>
              </a:rPr>
              <a:t>If jurisdiction is exceeded or there is illegal action, and there is no other plain, speedy, or adequate remedy, a writ of certiorari may issue. </a:t>
            </a:r>
          </a:p>
          <a:p>
            <a:pPr lvl="1"/>
            <a:r>
              <a:rPr lang="en-US" dirty="0">
                <a:solidFill>
                  <a:schemeClr val="tx1"/>
                </a:solidFill>
                <a:latin typeface="Book Antiqua" panose="02040602050305030304" pitchFamily="18" charset="0"/>
              </a:rPr>
              <a:t>A writ of certiorari is not an appeal, so the order does not have to be final. </a:t>
            </a:r>
          </a:p>
          <a:p>
            <a:pPr lvl="1"/>
            <a:r>
              <a:rPr lang="en-US" dirty="0">
                <a:solidFill>
                  <a:schemeClr val="tx1"/>
                </a:solidFill>
                <a:latin typeface="Book Antiqua" panose="02040602050305030304" pitchFamily="18" charset="0"/>
              </a:rPr>
              <a:t>However, an action or determination must have been made. </a:t>
            </a:r>
          </a:p>
          <a:p>
            <a:pPr lvl="1"/>
            <a:r>
              <a:rPr lang="en-US" dirty="0">
                <a:solidFill>
                  <a:schemeClr val="tx1"/>
                </a:solidFill>
                <a:latin typeface="Book Antiqua" panose="02040602050305030304" pitchFamily="18" charset="0"/>
              </a:rPr>
              <a:t>If there is another level of administrative proceeding, there is an adequate remedy that would bar a petition for writ of certiorari.  </a:t>
            </a:r>
          </a:p>
          <a:p>
            <a:r>
              <a:rPr lang="en-US" dirty="0">
                <a:solidFill>
                  <a:schemeClr val="tx1"/>
                </a:solidFill>
                <a:latin typeface="Book Antiqua" panose="02040602050305030304" pitchFamily="18" charset="0"/>
              </a:rPr>
              <a:t>Note for appeal and the 60 day requirement:</a:t>
            </a:r>
          </a:p>
          <a:p>
            <a:pPr lvl="1"/>
            <a:r>
              <a:rPr lang="en-US" dirty="0">
                <a:solidFill>
                  <a:schemeClr val="tx1"/>
                </a:solidFill>
                <a:latin typeface="Book Antiqua" panose="02040602050305030304" pitchFamily="18" charset="0"/>
              </a:rPr>
              <a:t>Period starts to run from “something more than simply a vote taking place is required”</a:t>
            </a:r>
          </a:p>
          <a:p>
            <a:pPr lvl="1"/>
            <a:r>
              <a:rPr lang="en-US" u="sng" dirty="0" err="1">
                <a:solidFill>
                  <a:schemeClr val="tx1"/>
                </a:solidFill>
                <a:latin typeface="Book Antiqua" panose="02040602050305030304" pitchFamily="18" charset="0"/>
              </a:rPr>
              <a:t>Gribsby</a:t>
            </a:r>
            <a:r>
              <a:rPr lang="en-US" u="sng" dirty="0">
                <a:solidFill>
                  <a:schemeClr val="tx1"/>
                </a:solidFill>
                <a:latin typeface="Book Antiqua" panose="02040602050305030304" pitchFamily="18" charset="0"/>
              </a:rPr>
              <a:t> v. City of Plainview</a:t>
            </a:r>
            <a:r>
              <a:rPr lang="en-US" dirty="0">
                <a:solidFill>
                  <a:schemeClr val="tx1"/>
                </a:solidFill>
                <a:latin typeface="Book Antiqua" panose="02040602050305030304" pitchFamily="18" charset="0"/>
              </a:rPr>
              <a:t>, 194 S.W.3d 408 (Tenn. Ct. App. 2005)</a:t>
            </a:r>
          </a:p>
          <a:p>
            <a:pPr lvl="1"/>
            <a:r>
              <a:rPr lang="en-US" dirty="0">
                <a:solidFill>
                  <a:schemeClr val="tx1"/>
                </a:solidFill>
                <a:latin typeface="Book Antiqua" panose="02040602050305030304" pitchFamily="18" charset="0"/>
              </a:rPr>
              <a:t>“rendition of judgment” v. “entry of judgment”</a:t>
            </a:r>
          </a:p>
          <a:p>
            <a:pPr lvl="1"/>
            <a:r>
              <a:rPr lang="en-US" dirty="0">
                <a:solidFill>
                  <a:schemeClr val="tx1"/>
                </a:solidFill>
                <a:latin typeface="Book Antiqua" panose="02040602050305030304" pitchFamily="18" charset="0"/>
              </a:rPr>
              <a:t>E.g. “enduring evidence of the act” (secretary writing on a note is sufficient)</a:t>
            </a:r>
          </a:p>
          <a:p>
            <a:pPr lvl="1"/>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375859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16379-D841-4C9F-8842-3120B647C02A}"/>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Fiat</a:t>
            </a:r>
          </a:p>
        </p:txBody>
      </p:sp>
      <p:sp>
        <p:nvSpPr>
          <p:cNvPr id="3" name="Content Placeholder 2">
            <a:extLst>
              <a:ext uri="{FF2B5EF4-FFF2-40B4-BE49-F238E27FC236}">
                <a16:creationId xmlns:a16="http://schemas.microsoft.com/office/drawing/2014/main" id="{A10D52BE-4A98-4C03-B1E3-F9416812AF6B}"/>
              </a:ext>
            </a:extLst>
          </p:cNvPr>
          <p:cNvSpPr>
            <a:spLocks noGrp="1"/>
          </p:cNvSpPr>
          <p:nvPr>
            <p:ph idx="1"/>
          </p:nvPr>
        </p:nvSpPr>
        <p:spPr/>
        <p:txBody>
          <a:bodyPr/>
          <a:lstStyle/>
          <a:p>
            <a:r>
              <a:rPr lang="en-US" dirty="0">
                <a:solidFill>
                  <a:schemeClr val="tx1"/>
                </a:solidFill>
                <a:latin typeface="Book Antiqua" panose="02040602050305030304" pitchFamily="18" charset="0"/>
              </a:rPr>
              <a:t>The fiat is an order signed by the judge or chancellor of the court which directs the clerk to issue the writ of certiorari to the lower tribunal. </a:t>
            </a:r>
          </a:p>
          <a:p>
            <a:r>
              <a:rPr lang="en-US" dirty="0">
                <a:solidFill>
                  <a:schemeClr val="tx1"/>
                </a:solidFill>
                <a:latin typeface="Book Antiqua" panose="02040602050305030304" pitchFamily="18" charset="0"/>
              </a:rPr>
              <a:t>Without the fiat, the clerk cannot issue the writ of certiorari.  </a:t>
            </a:r>
          </a:p>
        </p:txBody>
      </p:sp>
    </p:spTree>
    <p:extLst>
      <p:ext uri="{BB962C8B-B14F-4D97-AF65-F5344CB8AC3E}">
        <p14:creationId xmlns:p14="http://schemas.microsoft.com/office/powerpoint/2010/main" val="23589094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82E0-DEAF-4FFA-825D-4D2E77C4CD75}"/>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Writ of Certiorari</a:t>
            </a:r>
          </a:p>
        </p:txBody>
      </p:sp>
      <p:sp>
        <p:nvSpPr>
          <p:cNvPr id="3" name="Content Placeholder 2">
            <a:extLst>
              <a:ext uri="{FF2B5EF4-FFF2-40B4-BE49-F238E27FC236}">
                <a16:creationId xmlns:a16="http://schemas.microsoft.com/office/drawing/2014/main" id="{D377F39E-AF43-4408-90FA-10AA8ECD0BCE}"/>
              </a:ext>
            </a:extLst>
          </p:cNvPr>
          <p:cNvSpPr>
            <a:spLocks noGrp="1"/>
          </p:cNvSpPr>
          <p:nvPr>
            <p:ph idx="1"/>
          </p:nvPr>
        </p:nvSpPr>
        <p:spPr/>
        <p:txBody>
          <a:bodyPr/>
          <a:lstStyle/>
          <a:p>
            <a:r>
              <a:rPr lang="en-US" dirty="0">
                <a:solidFill>
                  <a:schemeClr val="tx1"/>
                </a:solidFill>
                <a:latin typeface="Book Antiqua" panose="02040602050305030304" pitchFamily="18" charset="0"/>
              </a:rPr>
              <a:t>The writ of certiorari is the actual order requiring that the lower tribunal to certify and transmit its records of the hearing or meeting at issue to the court for review. </a:t>
            </a:r>
          </a:p>
          <a:p>
            <a:r>
              <a:rPr lang="en-US" dirty="0">
                <a:solidFill>
                  <a:schemeClr val="tx1"/>
                </a:solidFill>
                <a:latin typeface="Book Antiqua" panose="02040602050305030304" pitchFamily="18" charset="0"/>
              </a:rPr>
              <a:t>Review the writ of certiorari carefully.  It is typically drafted by the petitioner. </a:t>
            </a:r>
          </a:p>
          <a:p>
            <a:r>
              <a:rPr lang="en-US" dirty="0">
                <a:solidFill>
                  <a:schemeClr val="tx1"/>
                </a:solidFill>
                <a:latin typeface="Book Antiqua" panose="02040602050305030304" pitchFamily="18" charset="0"/>
              </a:rPr>
              <a:t>Typically, the petitioner will put a time frame to file the record in the writ.  If it is too short of a timeframe, request an extension of time. </a:t>
            </a:r>
          </a:p>
        </p:txBody>
      </p:sp>
    </p:spTree>
    <p:extLst>
      <p:ext uri="{BB962C8B-B14F-4D97-AF65-F5344CB8AC3E}">
        <p14:creationId xmlns:p14="http://schemas.microsoft.com/office/powerpoint/2010/main" val="4075677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7282-66EA-43CE-9A94-12DCFE030560}"/>
              </a:ext>
            </a:extLst>
          </p:cNvPr>
          <p:cNvSpPr>
            <a:spLocks noGrp="1"/>
          </p:cNvSpPr>
          <p:nvPr>
            <p:ph type="title"/>
          </p:nvPr>
        </p:nvSpPr>
        <p:spPr/>
        <p:txBody>
          <a:bodyPr/>
          <a:lstStyle/>
          <a:p>
            <a:r>
              <a:rPr lang="en-US" dirty="0">
                <a:solidFill>
                  <a:schemeClr val="tx1"/>
                </a:solidFill>
                <a:latin typeface="Book Antiqua" panose="02040602050305030304" pitchFamily="18" charset="0"/>
              </a:rPr>
              <a:t>The Documents - </a:t>
            </a:r>
            <a:r>
              <a:rPr lang="en-US" dirty="0" err="1">
                <a:solidFill>
                  <a:schemeClr val="tx1"/>
                </a:solidFill>
                <a:latin typeface="Book Antiqua" panose="02040602050305030304" pitchFamily="18" charset="0"/>
              </a:rPr>
              <a:t>Supercedeas</a:t>
            </a:r>
            <a:endParaRPr lang="en-US" dirty="0">
              <a:solidFill>
                <a:schemeClr val="tx1"/>
              </a:solidFill>
              <a:latin typeface="Book Antiqua" panose="02040602050305030304" pitchFamily="18" charset="0"/>
            </a:endParaRPr>
          </a:p>
        </p:txBody>
      </p:sp>
      <p:sp>
        <p:nvSpPr>
          <p:cNvPr id="3" name="Content Placeholder 2">
            <a:extLst>
              <a:ext uri="{FF2B5EF4-FFF2-40B4-BE49-F238E27FC236}">
                <a16:creationId xmlns:a16="http://schemas.microsoft.com/office/drawing/2014/main" id="{88A9F5BC-6D0E-4723-9BE3-5439B918C99C}"/>
              </a:ext>
            </a:extLst>
          </p:cNvPr>
          <p:cNvSpPr>
            <a:spLocks noGrp="1"/>
          </p:cNvSpPr>
          <p:nvPr>
            <p:ph idx="1"/>
          </p:nvPr>
        </p:nvSpPr>
        <p:spPr/>
        <p:txBody>
          <a:bodyPr/>
          <a:lstStyle/>
          <a:p>
            <a:r>
              <a:rPr lang="en-US" dirty="0">
                <a:solidFill>
                  <a:schemeClr val="tx1"/>
                </a:solidFill>
                <a:latin typeface="Book Antiqua" panose="02040602050305030304" pitchFamily="18" charset="0"/>
              </a:rPr>
              <a:t>This is an injunction pending the decision of the reviewing court.</a:t>
            </a:r>
          </a:p>
          <a:p>
            <a:r>
              <a:rPr lang="en-US" dirty="0">
                <a:solidFill>
                  <a:schemeClr val="tx1"/>
                </a:solidFill>
                <a:latin typeface="Book Antiqua" panose="02040602050305030304" pitchFamily="18" charset="0"/>
              </a:rPr>
              <a:t>Tenn. Code Ann. § 27-9-106</a:t>
            </a:r>
          </a:p>
          <a:p>
            <a:pPr lvl="1"/>
            <a:r>
              <a:rPr lang="en-US" b="0" i="0" dirty="0">
                <a:solidFill>
                  <a:schemeClr val="tx1"/>
                </a:solidFill>
                <a:effectLst/>
                <a:latin typeface="Book Antiqua" panose="02040602050305030304" pitchFamily="18" charset="0"/>
              </a:rPr>
              <a:t>If the order or judgment rendered by such board or commission made the basis of the petition for certiorari shall make any material change in the status of any matter determined therein, the petitioner may, upon reasonable notice to the board or commission and other material defendants, apply to the chancellor, at the time of filing such petition, for a supersedeas, and the chancellor, in the chancellor's discretion, may grant a writ of supersedeas to stay the putting into effect of such order or judgment or any part thereof.</a:t>
            </a:r>
            <a:endParaRPr lang="en-US" dirty="0">
              <a:solidFill>
                <a:schemeClr val="tx1"/>
              </a:solidFill>
              <a:latin typeface="Book Antiqua" panose="02040602050305030304" pitchFamily="18" charset="0"/>
            </a:endParaRPr>
          </a:p>
          <a:p>
            <a:r>
              <a:rPr lang="en-US" dirty="0">
                <a:solidFill>
                  <a:schemeClr val="tx1"/>
                </a:solidFill>
                <a:latin typeface="Book Antiqua" panose="02040602050305030304" pitchFamily="18" charset="0"/>
              </a:rPr>
              <a:t>Separate bond requirement.</a:t>
            </a:r>
          </a:p>
          <a:p>
            <a:pPr lvl="1"/>
            <a:r>
              <a:rPr lang="en-US" b="0" i="0" dirty="0">
                <a:solidFill>
                  <a:schemeClr val="tx1"/>
                </a:solidFill>
                <a:effectLst/>
                <a:latin typeface="Book Antiqua" panose="02040602050305030304" pitchFamily="18" charset="0"/>
              </a:rPr>
              <a:t>No such supersedeas shall be granted until a good and sufficient bond, in an amount to be fixed and approved by the chancellor, shall have been given by the petitioner, conditioned to indemnify the defendants named in the petition from any injury that may result by reason of the granting of such supersedeas.</a:t>
            </a: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408150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FF110-11B3-4333-99DB-2FA2A9D05C7E}"/>
              </a:ext>
            </a:extLst>
          </p:cNvPr>
          <p:cNvSpPr>
            <a:spLocks noGrp="1"/>
          </p:cNvSpPr>
          <p:nvPr>
            <p:ph type="title"/>
          </p:nvPr>
        </p:nvSpPr>
        <p:spPr/>
        <p:txBody>
          <a:bodyPr/>
          <a:lstStyle/>
          <a:p>
            <a:r>
              <a:rPr lang="en-US" dirty="0">
                <a:solidFill>
                  <a:schemeClr val="tx1"/>
                </a:solidFill>
                <a:latin typeface="Book Antiqua" panose="02040602050305030304" pitchFamily="18" charset="0"/>
              </a:rPr>
              <a:t>Trial Court Hearing</a:t>
            </a:r>
          </a:p>
        </p:txBody>
      </p:sp>
      <p:sp>
        <p:nvSpPr>
          <p:cNvPr id="3" name="Content Placeholder 2">
            <a:extLst>
              <a:ext uri="{FF2B5EF4-FFF2-40B4-BE49-F238E27FC236}">
                <a16:creationId xmlns:a16="http://schemas.microsoft.com/office/drawing/2014/main" id="{36E6FE5A-068F-4B27-B893-7809277111E8}"/>
              </a:ext>
            </a:extLst>
          </p:cNvPr>
          <p:cNvSpPr>
            <a:spLocks noGrp="1"/>
          </p:cNvSpPr>
          <p:nvPr>
            <p:ph idx="1"/>
          </p:nvPr>
        </p:nvSpPr>
        <p:spPr/>
        <p:txBody>
          <a:bodyPr/>
          <a:lstStyle/>
          <a:p>
            <a:r>
              <a:rPr lang="en-US" dirty="0">
                <a:solidFill>
                  <a:schemeClr val="tx1"/>
                </a:solidFill>
                <a:latin typeface="Book Antiqua" panose="02040602050305030304" pitchFamily="18" charset="0"/>
              </a:rPr>
              <a:t>Remember, this is an appeal with narrow review by the court.</a:t>
            </a:r>
          </a:p>
          <a:p>
            <a:r>
              <a:rPr lang="en-US" dirty="0">
                <a:solidFill>
                  <a:schemeClr val="tx1"/>
                </a:solidFill>
                <a:latin typeface="Book Antiqua" panose="02040602050305030304" pitchFamily="18" charset="0"/>
              </a:rPr>
              <a:t>Limited to the record before the lower tribunal. </a:t>
            </a:r>
          </a:p>
          <a:p>
            <a:r>
              <a:rPr lang="en-US" dirty="0">
                <a:solidFill>
                  <a:schemeClr val="tx1"/>
                </a:solidFill>
                <a:latin typeface="Book Antiqua" panose="02040602050305030304" pitchFamily="18" charset="0"/>
              </a:rPr>
              <a:t>Oral argument by counsel is the norm.  No testimony or introduction of evidence.</a:t>
            </a:r>
          </a:p>
          <a:p>
            <a:r>
              <a:rPr lang="en-US" dirty="0">
                <a:solidFill>
                  <a:schemeClr val="tx1"/>
                </a:solidFill>
                <a:latin typeface="Book Antiqua" panose="02040602050305030304" pitchFamily="18" charset="0"/>
              </a:rPr>
              <a:t>Briefs submitted before the hearing can be useful and, sometimes, required.</a:t>
            </a:r>
          </a:p>
          <a:p>
            <a:r>
              <a:rPr lang="en-US" dirty="0">
                <a:solidFill>
                  <a:schemeClr val="tx1"/>
                </a:solidFill>
                <a:latin typeface="Book Antiqua" panose="02040602050305030304" pitchFamily="18" charset="0"/>
              </a:rPr>
              <a:t>The only relief sought is vacating of the decision of the lower tribunal. </a:t>
            </a:r>
          </a:p>
          <a:p>
            <a:r>
              <a:rPr lang="en-US" dirty="0">
                <a:solidFill>
                  <a:schemeClr val="tx1"/>
                </a:solidFill>
                <a:latin typeface="Book Antiqua" panose="02040602050305030304" pitchFamily="18" charset="0"/>
              </a:rPr>
              <a:t>Ex: the court cannot order a rezoning or other specific relief. </a:t>
            </a:r>
          </a:p>
          <a:p>
            <a:pPr lvl="1"/>
            <a:r>
              <a:rPr lang="en-US" dirty="0">
                <a:solidFill>
                  <a:schemeClr val="tx1"/>
                </a:solidFill>
                <a:latin typeface="Book Antiqua" panose="02040602050305030304" pitchFamily="18" charset="0"/>
              </a:rPr>
              <a:t>Zoning is legislative. </a:t>
            </a:r>
            <a:r>
              <a:rPr lang="en-US" u="sng" dirty="0">
                <a:solidFill>
                  <a:schemeClr val="tx1"/>
                </a:solidFill>
                <a:latin typeface="Book Antiqua" panose="02040602050305030304" pitchFamily="18" charset="0"/>
              </a:rPr>
              <a:t>Robertson County v. Browning-Ferris Industries of Tennessee, Inc.</a:t>
            </a:r>
            <a:r>
              <a:rPr lang="en-US" dirty="0">
                <a:solidFill>
                  <a:schemeClr val="tx1"/>
                </a:solidFill>
                <a:latin typeface="Book Antiqua" panose="02040602050305030304" pitchFamily="18" charset="0"/>
              </a:rPr>
              <a:t>, 799 S.W.2d 662 (Tenn. Ct. App. 1990). </a:t>
            </a:r>
          </a:p>
        </p:txBody>
      </p:sp>
    </p:spTree>
    <p:extLst>
      <p:ext uri="{BB962C8B-B14F-4D97-AF65-F5344CB8AC3E}">
        <p14:creationId xmlns:p14="http://schemas.microsoft.com/office/powerpoint/2010/main" val="3803498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D76C-48D8-4315-A13A-3F596FB67CE0}"/>
              </a:ext>
            </a:extLst>
          </p:cNvPr>
          <p:cNvSpPr>
            <a:spLocks noGrp="1"/>
          </p:cNvSpPr>
          <p:nvPr>
            <p:ph type="title"/>
          </p:nvPr>
        </p:nvSpPr>
        <p:spPr/>
        <p:txBody>
          <a:bodyPr/>
          <a:lstStyle/>
          <a:p>
            <a:r>
              <a:rPr lang="en-US" dirty="0">
                <a:solidFill>
                  <a:schemeClr val="tx1"/>
                </a:solidFill>
                <a:latin typeface="Book Antiqua" panose="02040602050305030304" pitchFamily="18" charset="0"/>
              </a:rPr>
              <a:t>Conclusions</a:t>
            </a:r>
          </a:p>
        </p:txBody>
      </p:sp>
      <p:sp>
        <p:nvSpPr>
          <p:cNvPr id="3" name="Content Placeholder 2">
            <a:extLst>
              <a:ext uri="{FF2B5EF4-FFF2-40B4-BE49-F238E27FC236}">
                <a16:creationId xmlns:a16="http://schemas.microsoft.com/office/drawing/2014/main" id="{48FEB7FA-6AAF-4B57-B3B8-848266AB1B3C}"/>
              </a:ext>
            </a:extLst>
          </p:cNvPr>
          <p:cNvSpPr>
            <a:spLocks noGrp="1"/>
          </p:cNvSpPr>
          <p:nvPr>
            <p:ph idx="1"/>
          </p:nvPr>
        </p:nvSpPr>
        <p:spPr/>
        <p:txBody>
          <a:bodyPr/>
          <a:lstStyle/>
          <a:p>
            <a:r>
              <a:rPr lang="en-US" dirty="0">
                <a:solidFill>
                  <a:schemeClr val="tx1"/>
                </a:solidFill>
                <a:latin typeface="Book Antiqua" panose="02040602050305030304" pitchFamily="18" charset="0"/>
              </a:rPr>
              <a:t>Ensure evidence you need is in the record before the lower tribunal.</a:t>
            </a:r>
          </a:p>
          <a:p>
            <a:r>
              <a:rPr lang="en-US" dirty="0">
                <a:solidFill>
                  <a:schemeClr val="tx1"/>
                </a:solidFill>
                <a:latin typeface="Book Antiqua" panose="02040602050305030304" pitchFamily="18" charset="0"/>
              </a:rPr>
              <a:t>Keep out new evidence, fight discovery. </a:t>
            </a:r>
          </a:p>
          <a:p>
            <a:r>
              <a:rPr lang="en-US" dirty="0">
                <a:solidFill>
                  <a:schemeClr val="tx1"/>
                </a:solidFill>
                <a:latin typeface="Book Antiqua" panose="02040602050305030304" pitchFamily="18" charset="0"/>
              </a:rPr>
              <a:t>Review all technical aspects of the petition and assert affirmative defenses. </a:t>
            </a:r>
          </a:p>
          <a:p>
            <a:r>
              <a:rPr lang="en-US" dirty="0">
                <a:solidFill>
                  <a:schemeClr val="tx1"/>
                </a:solidFill>
                <a:latin typeface="Book Antiqua" panose="02040602050305030304" pitchFamily="18" charset="0"/>
              </a:rPr>
              <a:t>The burden is on the petitioner (overall, challenging the record, etc.). </a:t>
            </a:r>
          </a:p>
          <a:p>
            <a:r>
              <a:rPr lang="en-US" dirty="0">
                <a:solidFill>
                  <a:schemeClr val="tx1"/>
                </a:solidFill>
                <a:latin typeface="Book Antiqua" panose="02040602050305030304" pitchFamily="18" charset="0"/>
              </a:rPr>
              <a:t>The scope of review in a common law writ is very limited.</a:t>
            </a:r>
          </a:p>
          <a:p>
            <a:pPr lvl="1"/>
            <a:r>
              <a:rPr lang="en-US" dirty="0">
                <a:solidFill>
                  <a:schemeClr val="tx1"/>
                </a:solidFill>
                <a:latin typeface="Book Antiqua" panose="02040602050305030304" pitchFamily="18" charset="0"/>
              </a:rPr>
              <a:t>Statutory writ is </a:t>
            </a:r>
            <a:r>
              <a:rPr lang="en-US" i="1" dirty="0">
                <a:solidFill>
                  <a:schemeClr val="tx1"/>
                </a:solidFill>
                <a:latin typeface="Book Antiqua" panose="02040602050305030304" pitchFamily="18" charset="0"/>
              </a:rPr>
              <a:t>de novo</a:t>
            </a:r>
            <a:r>
              <a:rPr lang="en-US" dirty="0">
                <a:solidFill>
                  <a:schemeClr val="tx1"/>
                </a:solidFill>
                <a:latin typeface="Book Antiqua" panose="02040602050305030304" pitchFamily="18" charset="0"/>
              </a:rPr>
              <a:t>.</a:t>
            </a:r>
          </a:p>
          <a:p>
            <a:r>
              <a:rPr lang="en-US" dirty="0">
                <a:solidFill>
                  <a:schemeClr val="tx1"/>
                </a:solidFill>
                <a:latin typeface="Book Antiqua" panose="02040602050305030304" pitchFamily="18" charset="0"/>
              </a:rPr>
              <a:t>Use Cantrell &amp; </a:t>
            </a:r>
            <a:r>
              <a:rPr lang="en-US" u="sng" dirty="0" err="1">
                <a:solidFill>
                  <a:schemeClr val="tx1"/>
                </a:solidFill>
                <a:latin typeface="Book Antiqua" panose="02040602050305030304" pitchFamily="18" charset="0"/>
              </a:rPr>
              <a:t>McCallen</a:t>
            </a:r>
            <a:r>
              <a:rPr lang="en-US" dirty="0">
                <a:solidFill>
                  <a:schemeClr val="tx1"/>
                </a:solidFill>
                <a:latin typeface="Book Antiqua" panose="02040602050305030304" pitchFamily="18" charset="0"/>
              </a:rPr>
              <a:t> in every case. </a:t>
            </a:r>
          </a:p>
          <a:p>
            <a:endParaRPr lang="en-US" dirty="0">
              <a:solidFill>
                <a:schemeClr val="tx1"/>
              </a:solidFill>
              <a:latin typeface="Book Antiqua" panose="02040602050305030304" pitchFamily="18" charset="0"/>
            </a:endParaRP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84823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CA08-A398-4C8C-9710-1FB4ECC34F13}"/>
              </a:ext>
            </a:extLst>
          </p:cNvPr>
          <p:cNvSpPr>
            <a:spLocks noGrp="1"/>
          </p:cNvSpPr>
          <p:nvPr>
            <p:ph type="title"/>
          </p:nvPr>
        </p:nvSpPr>
        <p:spPr/>
        <p:txBody>
          <a:bodyPr/>
          <a:lstStyle/>
          <a:p>
            <a:r>
              <a:rPr lang="en-US" dirty="0">
                <a:solidFill>
                  <a:schemeClr val="tx1"/>
                </a:solidFill>
                <a:latin typeface="Book Antiqua" panose="02040602050305030304" pitchFamily="18" charset="0"/>
              </a:rPr>
              <a:t>Certiorari</a:t>
            </a:r>
          </a:p>
        </p:txBody>
      </p:sp>
      <p:sp>
        <p:nvSpPr>
          <p:cNvPr id="3" name="Content Placeholder 2">
            <a:extLst>
              <a:ext uri="{FF2B5EF4-FFF2-40B4-BE49-F238E27FC236}">
                <a16:creationId xmlns:a16="http://schemas.microsoft.com/office/drawing/2014/main" id="{D47CCFC8-4F91-4DC6-A9B7-AB70D16D9BB7}"/>
              </a:ext>
            </a:extLst>
          </p:cNvPr>
          <p:cNvSpPr>
            <a:spLocks noGrp="1"/>
          </p:cNvSpPr>
          <p:nvPr>
            <p:ph idx="1"/>
          </p:nvPr>
        </p:nvSpPr>
        <p:spPr/>
        <p:txBody>
          <a:bodyPr>
            <a:normAutofit lnSpcReduction="10000"/>
          </a:bodyPr>
          <a:lstStyle/>
          <a:p>
            <a:r>
              <a:rPr lang="en-US" dirty="0">
                <a:solidFill>
                  <a:schemeClr val="tx1"/>
                </a:solidFill>
                <a:latin typeface="Book Antiqua" panose="02040602050305030304" pitchFamily="18" charset="0"/>
              </a:rPr>
              <a:t>Background:</a:t>
            </a:r>
          </a:p>
          <a:p>
            <a:pPr lvl="1"/>
            <a:r>
              <a:rPr lang="en-US" dirty="0">
                <a:solidFill>
                  <a:schemeClr val="tx1"/>
                </a:solidFill>
                <a:latin typeface="Book Antiqua" panose="02040602050305030304" pitchFamily="18" charset="0"/>
              </a:rPr>
              <a:t>The </a:t>
            </a:r>
            <a:r>
              <a:rPr lang="en-US" i="1" dirty="0">
                <a:solidFill>
                  <a:schemeClr val="tx1"/>
                </a:solidFill>
                <a:latin typeface="Book Antiqua" panose="02040602050305030304" pitchFamily="18" charset="0"/>
              </a:rPr>
              <a:t>Writ of Certiorari</a:t>
            </a:r>
            <a:r>
              <a:rPr lang="en-US" dirty="0">
                <a:solidFill>
                  <a:schemeClr val="tx1"/>
                </a:solidFill>
                <a:latin typeface="Book Antiqua" panose="02040602050305030304" pitchFamily="18" charset="0"/>
              </a:rPr>
              <a:t> is technically an order from the court to the lower tribunal requiring that all materials in the matter at issue be brought before the court for review. </a:t>
            </a:r>
          </a:p>
          <a:p>
            <a:pPr lvl="1"/>
            <a:r>
              <a:rPr lang="en-US" dirty="0">
                <a:solidFill>
                  <a:schemeClr val="tx1"/>
                </a:solidFill>
                <a:latin typeface="Book Antiqua" panose="02040602050305030304" pitchFamily="18" charset="0"/>
              </a:rPr>
              <a:t>Stems from a prerogative writ (English); an official order directing the action or behavior of another arm of government. [Latin: </a:t>
            </a:r>
            <a:r>
              <a:rPr lang="en-US" i="1" dirty="0">
                <a:solidFill>
                  <a:schemeClr val="tx1"/>
                </a:solidFill>
                <a:effectLst/>
                <a:latin typeface="Book Antiqua" panose="02040602050305030304" pitchFamily="18" charset="0"/>
              </a:rPr>
              <a:t>certiorari</a:t>
            </a:r>
            <a:r>
              <a:rPr lang="en-US" dirty="0">
                <a:solidFill>
                  <a:schemeClr val="tx1"/>
                </a:solidFill>
                <a:effectLst/>
                <a:latin typeface="Book Antiqua" panose="02040602050305030304" pitchFamily="18" charset="0"/>
              </a:rPr>
              <a:t>; “to be made certain”]</a:t>
            </a:r>
            <a:endParaRPr lang="en-US" dirty="0">
              <a:solidFill>
                <a:schemeClr val="tx1"/>
              </a:solidFill>
              <a:latin typeface="Book Antiqua" panose="02040602050305030304" pitchFamily="18" charset="0"/>
            </a:endParaRPr>
          </a:p>
          <a:p>
            <a:pPr lvl="1"/>
            <a:r>
              <a:rPr lang="en-US" dirty="0">
                <a:solidFill>
                  <a:schemeClr val="tx1"/>
                </a:solidFill>
                <a:latin typeface="Book Antiqua" panose="02040602050305030304" pitchFamily="18" charset="0"/>
              </a:rPr>
              <a:t>Certiorari is one of six traditional prerogative writs (habeas corpus, mandamus, etc.)</a:t>
            </a:r>
          </a:p>
          <a:p>
            <a:pPr lvl="1"/>
            <a:r>
              <a:rPr lang="en-US" dirty="0">
                <a:solidFill>
                  <a:schemeClr val="tx1"/>
                </a:solidFill>
                <a:latin typeface="Book Antiqua" panose="02040602050305030304" pitchFamily="18" charset="0"/>
              </a:rPr>
              <a:t>The writ of certiorari derives from Article 6, Section 10 of the Constitution of Tennessee. </a:t>
            </a:r>
          </a:p>
          <a:p>
            <a:pPr lvl="1"/>
            <a:r>
              <a:rPr lang="en-US" dirty="0">
                <a:solidFill>
                  <a:schemeClr val="tx1"/>
                </a:solidFill>
                <a:latin typeface="Book Antiqua" panose="02040602050305030304" pitchFamily="18" charset="0"/>
              </a:rPr>
              <a:t>Typically the </a:t>
            </a:r>
            <a:r>
              <a:rPr lang="en-US" i="1" dirty="0">
                <a:solidFill>
                  <a:schemeClr val="tx1"/>
                </a:solidFill>
                <a:latin typeface="Book Antiqua" panose="02040602050305030304" pitchFamily="18" charset="0"/>
              </a:rPr>
              <a:t>Writ</a:t>
            </a:r>
            <a:r>
              <a:rPr lang="en-US" dirty="0">
                <a:solidFill>
                  <a:schemeClr val="tx1"/>
                </a:solidFill>
                <a:latin typeface="Book Antiqua" panose="02040602050305030304" pitchFamily="18" charset="0"/>
              </a:rPr>
              <a:t> is signed and filed by the clerk &amp; master of the chancery court having jurisdiction in Tennessee, and it directs the actions of the lower tribunal. </a:t>
            </a:r>
          </a:p>
          <a:p>
            <a:pPr lvl="1"/>
            <a:r>
              <a:rPr lang="en-US" dirty="0">
                <a:solidFill>
                  <a:schemeClr val="tx1"/>
                </a:solidFill>
                <a:latin typeface="Book Antiqua" panose="02040602050305030304" pitchFamily="18" charset="0"/>
              </a:rPr>
              <a:t>Purpose of granting a writ of certiorari is to have the record of the lower tribunal filed so that a reviewing court can determine whether the petitioner is entitled to relief. </a:t>
            </a:r>
            <a:r>
              <a:rPr lang="en-US" u="sng" dirty="0">
                <a:solidFill>
                  <a:schemeClr val="tx1"/>
                </a:solidFill>
                <a:latin typeface="Book Antiqua" panose="02040602050305030304" pitchFamily="18" charset="0"/>
              </a:rPr>
              <a:t>Hawkins v. Tennessee Dept. of Corrections</a:t>
            </a:r>
            <a:r>
              <a:rPr lang="en-US" dirty="0">
                <a:solidFill>
                  <a:schemeClr val="tx1"/>
                </a:solidFill>
                <a:latin typeface="Book Antiqua" panose="02040602050305030304" pitchFamily="18" charset="0"/>
              </a:rPr>
              <a:t>, 127 S.W.3d 749 (Tenn. Ct. App. 2002). </a:t>
            </a:r>
          </a:p>
          <a:p>
            <a:r>
              <a:rPr lang="en-US" dirty="0">
                <a:solidFill>
                  <a:schemeClr val="tx1"/>
                </a:solidFill>
                <a:latin typeface="Book Antiqua" panose="02040602050305030304" pitchFamily="18" charset="0"/>
              </a:rPr>
              <a:t>Legislative acts are (generally) not subject to common law writ of certiorari; an action for declaratory judgment would be the appropriate vehicle. </a:t>
            </a:r>
          </a:p>
        </p:txBody>
      </p:sp>
    </p:spTree>
    <p:extLst>
      <p:ext uri="{BB962C8B-B14F-4D97-AF65-F5344CB8AC3E}">
        <p14:creationId xmlns:p14="http://schemas.microsoft.com/office/powerpoint/2010/main" val="233514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36481-8AD4-47CF-B87D-BD16595B5F18}"/>
              </a:ext>
            </a:extLst>
          </p:cNvPr>
          <p:cNvSpPr>
            <a:spLocks noGrp="1"/>
          </p:cNvSpPr>
          <p:nvPr>
            <p:ph type="title"/>
          </p:nvPr>
        </p:nvSpPr>
        <p:spPr/>
        <p:txBody>
          <a:bodyPr/>
          <a:lstStyle/>
          <a:p>
            <a:r>
              <a:rPr lang="en-US" dirty="0">
                <a:solidFill>
                  <a:schemeClr val="tx1"/>
                </a:solidFill>
                <a:latin typeface="Book Antiqua" panose="02040602050305030304" pitchFamily="18" charset="0"/>
              </a:rPr>
              <a:t>Certiorari – The Start</a:t>
            </a:r>
          </a:p>
        </p:txBody>
      </p:sp>
      <p:sp>
        <p:nvSpPr>
          <p:cNvPr id="3" name="Content Placeholder 2">
            <a:extLst>
              <a:ext uri="{FF2B5EF4-FFF2-40B4-BE49-F238E27FC236}">
                <a16:creationId xmlns:a16="http://schemas.microsoft.com/office/drawing/2014/main" id="{B7756B3B-2EF0-4BC2-A93E-83B3115E4F3C}"/>
              </a:ext>
            </a:extLst>
          </p:cNvPr>
          <p:cNvSpPr>
            <a:spLocks noGrp="1"/>
          </p:cNvSpPr>
          <p:nvPr>
            <p:ph idx="1"/>
          </p:nvPr>
        </p:nvSpPr>
        <p:spPr/>
        <p:txBody>
          <a:bodyPr>
            <a:normAutofit/>
          </a:bodyPr>
          <a:lstStyle/>
          <a:p>
            <a:r>
              <a:rPr lang="en-US" dirty="0">
                <a:solidFill>
                  <a:schemeClr val="tx1"/>
                </a:solidFill>
                <a:latin typeface="Book Antiqua" panose="02040602050305030304" pitchFamily="18" charset="0"/>
              </a:rPr>
              <a:t>The case always starts at the lower tribunal.</a:t>
            </a:r>
          </a:p>
          <a:p>
            <a:pPr lvl="1"/>
            <a:r>
              <a:rPr lang="en-US" dirty="0">
                <a:solidFill>
                  <a:schemeClr val="tx1"/>
                </a:solidFill>
                <a:latin typeface="Book Antiqua" panose="02040602050305030304" pitchFamily="18" charset="0"/>
              </a:rPr>
              <a:t>E.g. planning commission, board of zoning appeals, county commission (non-legislative)</a:t>
            </a:r>
          </a:p>
          <a:p>
            <a:r>
              <a:rPr lang="en-US" dirty="0">
                <a:solidFill>
                  <a:schemeClr val="tx1"/>
                </a:solidFill>
                <a:latin typeface="Book Antiqua" panose="02040602050305030304" pitchFamily="18" charset="0"/>
              </a:rPr>
              <a:t>Parties are normally restricted to the evidence and testimony presented at the lower tribunal.  </a:t>
            </a:r>
          </a:p>
          <a:p>
            <a:r>
              <a:rPr lang="en-US" dirty="0">
                <a:solidFill>
                  <a:schemeClr val="tx1"/>
                </a:solidFill>
                <a:latin typeface="Book Antiqua" panose="02040602050305030304" pitchFamily="18" charset="0"/>
              </a:rPr>
              <a:t>New evidence usually not permitted; discovery usually not permitted. </a:t>
            </a:r>
          </a:p>
          <a:p>
            <a:pPr lvl="1"/>
            <a:r>
              <a:rPr lang="en-US" dirty="0">
                <a:solidFill>
                  <a:schemeClr val="tx1"/>
                </a:solidFill>
                <a:latin typeface="Book Antiqua" panose="02040602050305030304" pitchFamily="18" charset="0"/>
              </a:rPr>
              <a:t>Always fight evidence introduced outside of the record. </a:t>
            </a:r>
          </a:p>
          <a:p>
            <a:r>
              <a:rPr lang="en-US" dirty="0">
                <a:solidFill>
                  <a:schemeClr val="tx1"/>
                </a:solidFill>
                <a:latin typeface="Book Antiqua" panose="02040602050305030304" pitchFamily="18" charset="0"/>
              </a:rPr>
              <a:t>Note: If you want the reviewing court to rely upon a zoning resolution, local rule, or other local body of law, </a:t>
            </a:r>
            <a:r>
              <a:rPr lang="en-US" b="1" dirty="0">
                <a:solidFill>
                  <a:schemeClr val="tx1"/>
                </a:solidFill>
                <a:latin typeface="Book Antiqua" panose="02040602050305030304" pitchFamily="18" charset="0"/>
              </a:rPr>
              <a:t>get it in the record before the lower tribunal</a:t>
            </a:r>
            <a:r>
              <a:rPr lang="en-US" dirty="0">
                <a:solidFill>
                  <a:schemeClr val="tx1"/>
                </a:solidFill>
                <a:latin typeface="Book Antiqua" panose="02040602050305030304" pitchFamily="18" charset="0"/>
              </a:rPr>
              <a:t>.  </a:t>
            </a:r>
          </a:p>
          <a:p>
            <a:endParaRPr lang="en-US" dirty="0">
              <a:latin typeface="Book Antiqua" panose="02040602050305030304" pitchFamily="18" charset="0"/>
            </a:endParaRPr>
          </a:p>
        </p:txBody>
      </p:sp>
    </p:spTree>
    <p:extLst>
      <p:ext uri="{BB962C8B-B14F-4D97-AF65-F5344CB8AC3E}">
        <p14:creationId xmlns:p14="http://schemas.microsoft.com/office/powerpoint/2010/main" val="50639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CED7-F8E8-409C-BEDB-65535FEC975D}"/>
              </a:ext>
            </a:extLst>
          </p:cNvPr>
          <p:cNvSpPr>
            <a:spLocks noGrp="1"/>
          </p:cNvSpPr>
          <p:nvPr>
            <p:ph type="title"/>
          </p:nvPr>
        </p:nvSpPr>
        <p:spPr/>
        <p:txBody>
          <a:bodyPr/>
          <a:lstStyle/>
          <a:p>
            <a:r>
              <a:rPr lang="en-US" dirty="0">
                <a:solidFill>
                  <a:schemeClr val="tx1"/>
                </a:solidFill>
                <a:latin typeface="Book Antiqua" panose="02040602050305030304" pitchFamily="18" charset="0"/>
              </a:rPr>
              <a:t>Certiorari – The Appeal</a:t>
            </a:r>
          </a:p>
        </p:txBody>
      </p:sp>
      <p:sp>
        <p:nvSpPr>
          <p:cNvPr id="3" name="Content Placeholder 2">
            <a:extLst>
              <a:ext uri="{FF2B5EF4-FFF2-40B4-BE49-F238E27FC236}">
                <a16:creationId xmlns:a16="http://schemas.microsoft.com/office/drawing/2014/main" id="{8FCCED00-3F07-49A4-AA5F-A424D058209B}"/>
              </a:ext>
            </a:extLst>
          </p:cNvPr>
          <p:cNvSpPr>
            <a:spLocks noGrp="1"/>
          </p:cNvSpPr>
          <p:nvPr>
            <p:ph idx="1"/>
          </p:nvPr>
        </p:nvSpPr>
        <p:spPr/>
        <p:txBody>
          <a:bodyPr>
            <a:normAutofit fontScale="92500" lnSpcReduction="10000"/>
          </a:bodyPr>
          <a:lstStyle/>
          <a:p>
            <a:r>
              <a:rPr lang="en-US" dirty="0">
                <a:solidFill>
                  <a:schemeClr val="tx1"/>
                </a:solidFill>
                <a:latin typeface="Book Antiqua" panose="02040602050305030304" pitchFamily="18" charset="0"/>
              </a:rPr>
              <a:t>Common law writ of certiorari:</a:t>
            </a:r>
          </a:p>
          <a:p>
            <a:r>
              <a:rPr lang="en-US" dirty="0">
                <a:solidFill>
                  <a:schemeClr val="tx1"/>
                </a:solidFill>
                <a:latin typeface="Book Antiqua" panose="02040602050305030304" pitchFamily="18" charset="0"/>
              </a:rPr>
              <a:t>Petitioners must file a petition within 60 days of the decision by the lower tribunal. </a:t>
            </a:r>
          </a:p>
          <a:p>
            <a:pPr lvl="1"/>
            <a:r>
              <a:rPr lang="en-US" dirty="0">
                <a:solidFill>
                  <a:schemeClr val="tx1"/>
                </a:solidFill>
                <a:latin typeface="Book Antiqua" panose="02040602050305030304" pitchFamily="18" charset="0"/>
              </a:rPr>
              <a:t>Technically, the decision is made upon the approval of the minutes, however that depends on the lower tribunal (</a:t>
            </a:r>
            <a:r>
              <a:rPr lang="en-US" i="1" dirty="0">
                <a:solidFill>
                  <a:schemeClr val="tx1"/>
                </a:solidFill>
                <a:latin typeface="Book Antiqua" panose="02040602050305030304" pitchFamily="18" charset="0"/>
              </a:rPr>
              <a:t>See</a:t>
            </a:r>
            <a:r>
              <a:rPr lang="en-US" dirty="0">
                <a:solidFill>
                  <a:schemeClr val="tx1"/>
                </a:solidFill>
                <a:latin typeface="Book Antiqua" panose="02040602050305030304" pitchFamily="18" charset="0"/>
              </a:rPr>
              <a:t> Advanced Sales, Inc. v. Wilson County, 1999 WL 336305 (Tenn. App. 1999)).</a:t>
            </a:r>
          </a:p>
          <a:p>
            <a:pPr lvl="1"/>
            <a:r>
              <a:rPr lang="en-US" dirty="0">
                <a:solidFill>
                  <a:schemeClr val="tx1"/>
                </a:solidFill>
                <a:latin typeface="Book Antiqua" panose="02040602050305030304" pitchFamily="18" charset="0"/>
              </a:rPr>
              <a:t>Safest path for Petitioner is 60 days from the date of the hearing before the lower tribunal; if not, timeliness can be raised as a defense and grounds for dismissal.</a:t>
            </a:r>
          </a:p>
          <a:p>
            <a:pPr lvl="1"/>
            <a:r>
              <a:rPr lang="en-US" dirty="0">
                <a:solidFill>
                  <a:schemeClr val="tx1"/>
                </a:solidFill>
                <a:latin typeface="Book Antiqua" panose="02040602050305030304" pitchFamily="18" charset="0"/>
              </a:rPr>
              <a:t>Tenn. Code Ann. § 27-9-102 – “entry of the order or judgment”</a:t>
            </a:r>
          </a:p>
          <a:p>
            <a:pPr lvl="1"/>
            <a:r>
              <a:rPr lang="en-US" dirty="0">
                <a:solidFill>
                  <a:schemeClr val="tx1"/>
                </a:solidFill>
                <a:latin typeface="Book Antiqua" panose="02040602050305030304" pitchFamily="18" charset="0"/>
              </a:rPr>
              <a:t>This is jurisdictional.</a:t>
            </a:r>
          </a:p>
          <a:p>
            <a:pPr lvl="2"/>
            <a:r>
              <a:rPr lang="en-US" dirty="0">
                <a:solidFill>
                  <a:schemeClr val="tx1"/>
                </a:solidFill>
                <a:latin typeface="Book Antiqua" panose="02040602050305030304" pitchFamily="18" charset="0"/>
              </a:rPr>
              <a:t>Failure to file writ within this period precludes review of such decisions by the courts. </a:t>
            </a:r>
            <a:r>
              <a:rPr lang="en-US" u="sng" dirty="0">
                <a:solidFill>
                  <a:schemeClr val="tx1"/>
                </a:solidFill>
                <a:latin typeface="Book Antiqua" panose="02040602050305030304" pitchFamily="18" charset="0"/>
              </a:rPr>
              <a:t>Johnson v. Metro</a:t>
            </a:r>
            <a:r>
              <a:rPr lang="en-US" dirty="0">
                <a:solidFill>
                  <a:schemeClr val="tx1"/>
                </a:solidFill>
                <a:latin typeface="Book Antiqua" panose="02040602050305030304" pitchFamily="18" charset="0"/>
              </a:rPr>
              <a:t>, 54 S.W.3d 772 (Tenn. Ct. App. 2001)</a:t>
            </a:r>
          </a:p>
          <a:p>
            <a:r>
              <a:rPr lang="en-US" dirty="0">
                <a:solidFill>
                  <a:schemeClr val="tx1"/>
                </a:solidFill>
                <a:latin typeface="Book Antiqua" panose="02040602050305030304" pitchFamily="18" charset="0"/>
              </a:rPr>
              <a:t>Note: Appeal of a subdivision should be from the preliminary flat, not final plat.</a:t>
            </a:r>
          </a:p>
          <a:p>
            <a:pPr lvl="1"/>
            <a:r>
              <a:rPr lang="en-US" u="sng" dirty="0">
                <a:solidFill>
                  <a:schemeClr val="tx1"/>
                </a:solidFill>
                <a:latin typeface="Book Antiqua" panose="02040602050305030304" pitchFamily="18" charset="0"/>
              </a:rPr>
              <a:t>Save Rural Franklin v. Williamson County</a:t>
            </a:r>
            <a:r>
              <a:rPr lang="en-US" dirty="0">
                <a:solidFill>
                  <a:schemeClr val="tx1"/>
                </a:solidFill>
                <a:latin typeface="Book Antiqua" panose="02040602050305030304" pitchFamily="18" charset="0"/>
              </a:rPr>
              <a:t>, 2016 WL 4523418 (Tenn. App. 2016). </a:t>
            </a:r>
          </a:p>
          <a:p>
            <a:pPr lvl="2"/>
            <a:r>
              <a:rPr lang="en-US" dirty="0">
                <a:solidFill>
                  <a:schemeClr val="tx1"/>
                </a:solidFill>
                <a:latin typeface="Book Antiqua" panose="02040602050305030304" pitchFamily="18" charset="0"/>
              </a:rPr>
              <a:t>Preliminary Plat – vesting document</a:t>
            </a:r>
          </a:p>
          <a:p>
            <a:pPr lvl="2"/>
            <a:r>
              <a:rPr lang="en-US" dirty="0">
                <a:solidFill>
                  <a:schemeClr val="tx1"/>
                </a:solidFill>
                <a:latin typeface="Book Antiqua" panose="02040602050305030304" pitchFamily="18" charset="0"/>
              </a:rPr>
              <a:t>Final Plat – ministerial approval</a:t>
            </a:r>
          </a:p>
          <a:p>
            <a:endParaRPr lang="en-US" dirty="0">
              <a:latin typeface="Book Antiqua" panose="02040602050305030304" pitchFamily="18" charset="0"/>
            </a:endParaRPr>
          </a:p>
          <a:p>
            <a:pPr lvl="1"/>
            <a:endParaRPr lang="en-US" dirty="0">
              <a:latin typeface="Book Antiqua" panose="02040602050305030304" pitchFamily="18" charset="0"/>
            </a:endParaRPr>
          </a:p>
        </p:txBody>
      </p:sp>
    </p:spTree>
    <p:extLst>
      <p:ext uri="{BB962C8B-B14F-4D97-AF65-F5344CB8AC3E}">
        <p14:creationId xmlns:p14="http://schemas.microsoft.com/office/powerpoint/2010/main" val="137416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3A308-BDB4-43B6-A48C-66942A7E5B1A}"/>
              </a:ext>
            </a:extLst>
          </p:cNvPr>
          <p:cNvSpPr>
            <a:spLocks noGrp="1"/>
          </p:cNvSpPr>
          <p:nvPr>
            <p:ph type="title"/>
          </p:nvPr>
        </p:nvSpPr>
        <p:spPr/>
        <p:txBody>
          <a:bodyPr/>
          <a:lstStyle/>
          <a:p>
            <a:r>
              <a:rPr lang="en-US" dirty="0">
                <a:solidFill>
                  <a:schemeClr val="tx1"/>
                </a:solidFill>
                <a:latin typeface="Book Antiqua" panose="02040602050305030304" pitchFamily="18" charset="0"/>
              </a:rPr>
              <a:t>Certiorari – The Appeal</a:t>
            </a:r>
          </a:p>
        </p:txBody>
      </p:sp>
      <p:sp>
        <p:nvSpPr>
          <p:cNvPr id="3" name="Content Placeholder 2">
            <a:extLst>
              <a:ext uri="{FF2B5EF4-FFF2-40B4-BE49-F238E27FC236}">
                <a16:creationId xmlns:a16="http://schemas.microsoft.com/office/drawing/2014/main" id="{92CD7E46-BCE4-45DC-9AA7-4A522E66C997}"/>
              </a:ext>
            </a:extLst>
          </p:cNvPr>
          <p:cNvSpPr>
            <a:spLocks noGrp="1"/>
          </p:cNvSpPr>
          <p:nvPr>
            <p:ph idx="1"/>
          </p:nvPr>
        </p:nvSpPr>
        <p:spPr/>
        <p:txBody>
          <a:bodyPr>
            <a:normAutofit lnSpcReduction="10000"/>
          </a:bodyPr>
          <a:lstStyle/>
          <a:p>
            <a:r>
              <a:rPr lang="en-US" dirty="0">
                <a:solidFill>
                  <a:schemeClr val="tx1"/>
                </a:solidFill>
                <a:latin typeface="Book Antiqua" panose="02040602050305030304" pitchFamily="18" charset="0"/>
              </a:rPr>
              <a:t>Tenn. Code Ann. § 27-9-101 </a:t>
            </a:r>
            <a:r>
              <a:rPr lang="en-US" i="1" dirty="0">
                <a:solidFill>
                  <a:schemeClr val="tx1"/>
                </a:solidFill>
                <a:latin typeface="Book Antiqua" panose="02040602050305030304" pitchFamily="18" charset="0"/>
              </a:rPr>
              <a:t>et seq</a:t>
            </a:r>
            <a:r>
              <a:rPr lang="en-US" dirty="0">
                <a:solidFill>
                  <a:schemeClr val="tx1"/>
                </a:solidFill>
                <a:latin typeface="Book Antiqua" panose="02040602050305030304" pitchFamily="18" charset="0"/>
              </a:rPr>
              <a:t>. governs procedure for all writs of certiorari. </a:t>
            </a:r>
          </a:p>
          <a:p>
            <a:pPr lvl="1"/>
            <a:r>
              <a:rPr lang="en-US" dirty="0">
                <a:solidFill>
                  <a:schemeClr val="tx1"/>
                </a:solidFill>
                <a:latin typeface="Book Antiqua" panose="02040602050305030304" pitchFamily="18" charset="0"/>
              </a:rPr>
              <a:t>See also § 27-8-101 </a:t>
            </a:r>
            <a:r>
              <a:rPr lang="en-US" i="1" dirty="0">
                <a:solidFill>
                  <a:schemeClr val="tx1"/>
                </a:solidFill>
                <a:latin typeface="Book Antiqua" panose="02040602050305030304" pitchFamily="18" charset="0"/>
              </a:rPr>
              <a:t>et seq</a:t>
            </a:r>
            <a:r>
              <a:rPr lang="en-US" dirty="0">
                <a:solidFill>
                  <a:schemeClr val="tx1"/>
                </a:solidFill>
                <a:latin typeface="Book Antiqua" panose="02040602050305030304" pitchFamily="18" charset="0"/>
              </a:rPr>
              <a:t>. (statutory writ: review of purely judicial action)</a:t>
            </a:r>
          </a:p>
          <a:p>
            <a:pPr lvl="1"/>
            <a:r>
              <a:rPr lang="en-US" b="0" dirty="0">
                <a:solidFill>
                  <a:schemeClr val="tx1"/>
                </a:solidFill>
                <a:effectLst/>
                <a:latin typeface="Book Antiqua" panose="02040602050305030304" pitchFamily="18" charset="0"/>
              </a:rPr>
              <a:t>“Anyone who may be aggrieved by any final order or judgment of any board or commission functioning under the laws of this state may have the order or judgment reviewed by the courts, where not otherwise specifically provided, in the manner provided by this chapter.”</a:t>
            </a:r>
          </a:p>
          <a:p>
            <a:pPr lvl="1"/>
            <a:r>
              <a:rPr lang="en-US" b="0" i="0" dirty="0">
                <a:solidFill>
                  <a:schemeClr val="tx1"/>
                </a:solidFill>
                <a:effectLst/>
                <a:latin typeface="Book Antiqua" panose="02040602050305030304" pitchFamily="18" charset="0"/>
              </a:rPr>
              <a:t>Reviewing courts may grant relief through the common law writ of certiorari procedure only when the board or agency whose decision is being reviewed has exceeded its jurisdiction or has acted illegally, arbitrarily, or fraudulently. </a:t>
            </a:r>
            <a:r>
              <a:rPr lang="en-US" u="sng" dirty="0">
                <a:solidFill>
                  <a:schemeClr val="tx1"/>
                </a:solidFill>
                <a:latin typeface="Book Antiqua" panose="02040602050305030304" pitchFamily="18" charset="0"/>
              </a:rPr>
              <a:t>Royal Properties, Inc. v. City of Knoxville</a:t>
            </a:r>
            <a:r>
              <a:rPr lang="en-US" dirty="0">
                <a:solidFill>
                  <a:schemeClr val="tx1"/>
                </a:solidFill>
                <a:latin typeface="Book Antiqua" panose="02040602050305030304" pitchFamily="18" charset="0"/>
              </a:rPr>
              <a:t>, 490 S.W.3d 1 (Tenn. Ct. App. 2015)</a:t>
            </a:r>
          </a:p>
          <a:p>
            <a:pPr lvl="1"/>
            <a:r>
              <a:rPr lang="en-US" b="0" i="0" dirty="0">
                <a:solidFill>
                  <a:schemeClr val="tx1"/>
                </a:solidFill>
                <a:effectLst/>
                <a:latin typeface="Book Antiqua" panose="02040602050305030304" pitchFamily="18" charset="0"/>
              </a:rPr>
              <a:t>A common-law writ of certiorari is not available as a matter of right, as the petition for a writ is addressed to the trial court's discretion. </a:t>
            </a:r>
            <a:r>
              <a:rPr lang="en-US" b="0" i="0" u="sng" dirty="0">
                <a:solidFill>
                  <a:schemeClr val="tx1"/>
                </a:solidFill>
                <a:effectLst/>
                <a:latin typeface="Book Antiqua" panose="02040602050305030304" pitchFamily="18" charset="0"/>
              </a:rPr>
              <a:t>Id</a:t>
            </a:r>
            <a:r>
              <a:rPr lang="en-US" b="0" i="0" dirty="0">
                <a:solidFill>
                  <a:schemeClr val="tx1"/>
                </a:solidFill>
                <a:effectLst/>
                <a:latin typeface="Book Antiqua" panose="02040602050305030304" pitchFamily="18" charset="0"/>
              </a:rPr>
              <a:t>. [This is the genesis of the </a:t>
            </a:r>
            <a:r>
              <a:rPr lang="en-US" b="1" i="0" dirty="0">
                <a:solidFill>
                  <a:schemeClr val="tx1"/>
                </a:solidFill>
                <a:effectLst/>
                <a:latin typeface="Book Antiqua" panose="02040602050305030304" pitchFamily="18" charset="0"/>
              </a:rPr>
              <a:t>standard of review</a:t>
            </a:r>
            <a:r>
              <a:rPr lang="en-US" i="0" dirty="0">
                <a:solidFill>
                  <a:schemeClr val="tx1"/>
                </a:solidFill>
                <a:effectLst/>
                <a:latin typeface="Book Antiqua" panose="02040602050305030304" pitchFamily="18" charset="0"/>
              </a:rPr>
              <a:t>]</a:t>
            </a:r>
          </a:p>
          <a:p>
            <a:r>
              <a:rPr lang="en-US" dirty="0">
                <a:solidFill>
                  <a:schemeClr val="tx1"/>
                </a:solidFill>
                <a:latin typeface="Book Antiqua" panose="02040602050305030304" pitchFamily="18" charset="0"/>
              </a:rPr>
              <a:t>Note: other statutes address procedure, but writs of certiorari are still governed by the above.</a:t>
            </a:r>
          </a:p>
          <a:p>
            <a:pPr lvl="1"/>
            <a:r>
              <a:rPr lang="en-US" dirty="0">
                <a:solidFill>
                  <a:schemeClr val="tx1"/>
                </a:solidFill>
                <a:latin typeface="Book Antiqua" panose="02040602050305030304" pitchFamily="18" charset="0"/>
              </a:rPr>
              <a:t>E.g. Tenn. Code Ann. § 57-5-108 – revocation or suspension of beer permit </a:t>
            </a:r>
          </a:p>
          <a:p>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59348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74694-8EBF-42FC-9E69-A1946EE5F4F6}"/>
              </a:ext>
            </a:extLst>
          </p:cNvPr>
          <p:cNvSpPr>
            <a:spLocks noGrp="1"/>
          </p:cNvSpPr>
          <p:nvPr>
            <p:ph type="title"/>
          </p:nvPr>
        </p:nvSpPr>
        <p:spPr/>
        <p:txBody>
          <a:bodyPr/>
          <a:lstStyle/>
          <a:p>
            <a:r>
              <a:rPr lang="en-US" dirty="0">
                <a:solidFill>
                  <a:schemeClr val="tx1"/>
                </a:solidFill>
                <a:latin typeface="Book Antiqua" panose="02040602050305030304" pitchFamily="18" charset="0"/>
              </a:rPr>
              <a:t>The Record</a:t>
            </a:r>
          </a:p>
        </p:txBody>
      </p:sp>
      <p:sp>
        <p:nvSpPr>
          <p:cNvPr id="3" name="Content Placeholder 2">
            <a:extLst>
              <a:ext uri="{FF2B5EF4-FFF2-40B4-BE49-F238E27FC236}">
                <a16:creationId xmlns:a16="http://schemas.microsoft.com/office/drawing/2014/main" id="{E5C481AA-7338-4EE4-8FF0-ECAD86A9D140}"/>
              </a:ext>
            </a:extLst>
          </p:cNvPr>
          <p:cNvSpPr>
            <a:spLocks noGrp="1"/>
          </p:cNvSpPr>
          <p:nvPr>
            <p:ph idx="1"/>
          </p:nvPr>
        </p:nvSpPr>
        <p:spPr/>
        <p:txBody>
          <a:bodyPr/>
          <a:lstStyle/>
          <a:p>
            <a:r>
              <a:rPr lang="en-US" dirty="0">
                <a:solidFill>
                  <a:schemeClr val="tx1"/>
                </a:solidFill>
                <a:latin typeface="Book Antiqua" panose="02040602050305030304" pitchFamily="18" charset="0"/>
              </a:rPr>
              <a:t>No new evidence is permitted (usually).</a:t>
            </a:r>
          </a:p>
          <a:p>
            <a:r>
              <a:rPr lang="en-US" dirty="0">
                <a:solidFill>
                  <a:schemeClr val="tx1"/>
                </a:solidFill>
                <a:latin typeface="Book Antiqua" panose="02040602050305030304" pitchFamily="18" charset="0"/>
              </a:rPr>
              <a:t>Tenn. Code Ann. § 27-9-109</a:t>
            </a:r>
          </a:p>
          <a:p>
            <a:pPr lvl="1"/>
            <a:r>
              <a:rPr lang="en-US" dirty="0">
                <a:solidFill>
                  <a:schemeClr val="tx1"/>
                </a:solidFill>
                <a:latin typeface="Book Antiqua" panose="02040602050305030304" pitchFamily="18" charset="0"/>
              </a:rPr>
              <a:t>Immediately upon the grant of a writ, the board or commission shall cause to be made, certified and forwarded to such court a complete transcript of the proceedings in the cause, containing also all the proof submitted before the board or commission. </a:t>
            </a:r>
          </a:p>
          <a:p>
            <a:pPr lvl="1"/>
            <a:r>
              <a:rPr lang="en-US" dirty="0">
                <a:solidFill>
                  <a:schemeClr val="tx1"/>
                </a:solidFill>
                <a:latin typeface="Book Antiqua" panose="02040602050305030304" pitchFamily="18" charset="0"/>
              </a:rPr>
              <a:t>This duty falls on the lower tribunal. </a:t>
            </a:r>
            <a:r>
              <a:rPr lang="en-US" u="sng" dirty="0">
                <a:solidFill>
                  <a:schemeClr val="tx1"/>
                </a:solidFill>
                <a:latin typeface="Book Antiqua" panose="02040602050305030304" pitchFamily="18" charset="0"/>
              </a:rPr>
              <a:t>City of Brentwood v. Metropolitan Bd. Of Zoning Appeals</a:t>
            </a:r>
            <a:r>
              <a:rPr lang="en-US" dirty="0">
                <a:solidFill>
                  <a:schemeClr val="tx1"/>
                </a:solidFill>
                <a:latin typeface="Book Antiqua" panose="02040602050305030304" pitchFamily="18" charset="0"/>
              </a:rPr>
              <a:t>, 149 S.W.3d 49 (Tenn. Ct. App. 2004)</a:t>
            </a:r>
          </a:p>
          <a:p>
            <a:pPr marL="201168" lvl="1" indent="0">
              <a:buNone/>
            </a:pPr>
            <a:r>
              <a:rPr lang="en-US" dirty="0">
                <a:solidFill>
                  <a:schemeClr val="tx1"/>
                </a:solidFill>
                <a:latin typeface="Book Antiqua" panose="02040602050305030304" pitchFamily="18" charset="0"/>
              </a:rPr>
              <a:t>If a proper record is not filed, the court will likely vacate the order or determination of the lower tribunal and remand. </a:t>
            </a:r>
          </a:p>
          <a:p>
            <a:pPr marL="201168" lvl="1" indent="0">
              <a:buNone/>
            </a:pPr>
            <a:r>
              <a:rPr lang="en-US" dirty="0">
                <a:solidFill>
                  <a:schemeClr val="tx1"/>
                </a:solidFill>
                <a:latin typeface="Book Antiqua" panose="02040602050305030304" pitchFamily="18" charset="0"/>
              </a:rPr>
              <a:t>“Complete transcript” can be a recording (tape/digital) of the proceedings before the lower tribunal or a statement of the evidence. Can also simply have a formal transcript prepared. </a:t>
            </a:r>
          </a:p>
          <a:p>
            <a:pPr lvl="1"/>
            <a:r>
              <a:rPr lang="en-US" dirty="0">
                <a:solidFill>
                  <a:schemeClr val="tx1"/>
                </a:solidFill>
                <a:latin typeface="Book Antiqua" panose="02040602050305030304" pitchFamily="18" charset="0"/>
              </a:rPr>
              <a:t>Transcript or “other record of the evidence presented to the board.” </a:t>
            </a:r>
            <a:r>
              <a:rPr lang="en-US" u="sng" dirty="0">
                <a:solidFill>
                  <a:schemeClr val="tx1"/>
                </a:solidFill>
                <a:latin typeface="Book Antiqua" panose="02040602050305030304" pitchFamily="18" charset="0"/>
              </a:rPr>
              <a:t>Lewis v. Bedford County Bd. Of Zoning Appeals</a:t>
            </a:r>
            <a:r>
              <a:rPr lang="en-US" dirty="0">
                <a:solidFill>
                  <a:schemeClr val="tx1"/>
                </a:solidFill>
                <a:latin typeface="Book Antiqua" panose="02040602050305030304" pitchFamily="18" charset="0"/>
              </a:rPr>
              <a:t>, 174 S.W.3d 241 (Tenn. Ct. App. 2004) </a:t>
            </a:r>
          </a:p>
          <a:p>
            <a:pPr lvl="1"/>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2781713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7B599-C546-48CB-9D68-04D00C3825D9}"/>
              </a:ext>
            </a:extLst>
          </p:cNvPr>
          <p:cNvSpPr>
            <a:spLocks noGrp="1"/>
          </p:cNvSpPr>
          <p:nvPr>
            <p:ph type="title"/>
          </p:nvPr>
        </p:nvSpPr>
        <p:spPr/>
        <p:txBody>
          <a:bodyPr/>
          <a:lstStyle/>
          <a:p>
            <a:r>
              <a:rPr lang="en-US" dirty="0">
                <a:solidFill>
                  <a:schemeClr val="tx1"/>
                </a:solidFill>
                <a:latin typeface="Book Antiqua" panose="02040602050305030304" pitchFamily="18" charset="0"/>
              </a:rPr>
              <a:t>The Record</a:t>
            </a:r>
          </a:p>
        </p:txBody>
      </p:sp>
      <p:sp>
        <p:nvSpPr>
          <p:cNvPr id="3" name="Content Placeholder 2">
            <a:extLst>
              <a:ext uri="{FF2B5EF4-FFF2-40B4-BE49-F238E27FC236}">
                <a16:creationId xmlns:a16="http://schemas.microsoft.com/office/drawing/2014/main" id="{A4323DE2-1A7D-4205-B0D8-C3D4B0ABBB15}"/>
              </a:ext>
            </a:extLst>
          </p:cNvPr>
          <p:cNvSpPr>
            <a:spLocks noGrp="1"/>
          </p:cNvSpPr>
          <p:nvPr>
            <p:ph idx="1"/>
          </p:nvPr>
        </p:nvSpPr>
        <p:spPr>
          <a:xfrm>
            <a:off x="1214726" y="1845734"/>
            <a:ext cx="10058400" cy="4023360"/>
          </a:xfrm>
        </p:spPr>
        <p:txBody>
          <a:bodyPr>
            <a:normAutofit/>
          </a:bodyPr>
          <a:lstStyle/>
          <a:p>
            <a:r>
              <a:rPr lang="en-US" dirty="0">
                <a:solidFill>
                  <a:schemeClr val="tx1"/>
                </a:solidFill>
                <a:latin typeface="Book Antiqua" panose="02040602050305030304" pitchFamily="18" charset="0"/>
              </a:rPr>
              <a:t>Oppose new evidence. The hearing before the trial court is more akin to an appellate court proceeding confined to the record below. </a:t>
            </a:r>
          </a:p>
          <a:p>
            <a:pPr lvl="1"/>
            <a:r>
              <a:rPr lang="en-US" dirty="0">
                <a:solidFill>
                  <a:schemeClr val="tx1"/>
                </a:solidFill>
                <a:latin typeface="Book Antiqua" panose="02040602050305030304" pitchFamily="18" charset="0"/>
              </a:rPr>
              <a:t>Always oppose new evidence.  The record is limited to the proof presented to the lower tribunal. </a:t>
            </a:r>
          </a:p>
          <a:p>
            <a:pPr lvl="1"/>
            <a:r>
              <a:rPr lang="en-US" dirty="0">
                <a:solidFill>
                  <a:schemeClr val="tx1"/>
                </a:solidFill>
                <a:latin typeface="Book Antiqua" panose="02040602050305030304" pitchFamily="18" charset="0"/>
              </a:rPr>
              <a:t>Always oppose discovery.  A writ of certiorari is not a fishing expedition. </a:t>
            </a:r>
          </a:p>
          <a:p>
            <a:pPr lvl="2"/>
            <a:r>
              <a:rPr lang="en-US" dirty="0">
                <a:solidFill>
                  <a:schemeClr val="tx1"/>
                </a:solidFill>
                <a:latin typeface="Book Antiqua" panose="02040602050305030304" pitchFamily="18" charset="0"/>
              </a:rPr>
              <a:t>Use a motion to quash and seek a protective order under Tenn. R. Civ. P. 26.03.</a:t>
            </a:r>
          </a:p>
          <a:p>
            <a:pPr lvl="2"/>
            <a:r>
              <a:rPr lang="en-US" dirty="0">
                <a:solidFill>
                  <a:schemeClr val="tx1"/>
                </a:solidFill>
                <a:latin typeface="Book Antiqua" panose="02040602050305030304" pitchFamily="18" charset="0"/>
              </a:rPr>
              <a:t>Discovery, as a general proposition, has </a:t>
            </a:r>
            <a:r>
              <a:rPr lang="en-US" b="1" dirty="0">
                <a:solidFill>
                  <a:schemeClr val="tx1"/>
                </a:solidFill>
                <a:latin typeface="Book Antiqua" panose="02040602050305030304" pitchFamily="18" charset="0"/>
              </a:rPr>
              <a:t>no</a:t>
            </a:r>
            <a:r>
              <a:rPr lang="en-US" dirty="0">
                <a:solidFill>
                  <a:schemeClr val="tx1"/>
                </a:solidFill>
                <a:latin typeface="Book Antiqua" panose="02040602050305030304" pitchFamily="18" charset="0"/>
              </a:rPr>
              <a:t> place in a certiorari review action. </a:t>
            </a:r>
            <a:r>
              <a:rPr lang="en-US" u="sng" dirty="0">
                <a:solidFill>
                  <a:schemeClr val="tx1"/>
                </a:solidFill>
                <a:latin typeface="Book Antiqua" panose="02040602050305030304" pitchFamily="18" charset="0"/>
              </a:rPr>
              <a:t>Kaplow v. Gatlinburg Board of Adjustment</a:t>
            </a:r>
            <a:r>
              <a:rPr lang="en-US" dirty="0">
                <a:solidFill>
                  <a:schemeClr val="tx1"/>
                </a:solidFill>
                <a:latin typeface="Book Antiqua" panose="02040602050305030304" pitchFamily="18" charset="0"/>
              </a:rPr>
              <a:t>, 2015 WL 3964212 (Tenn. Ct. App. 2015)</a:t>
            </a:r>
          </a:p>
          <a:p>
            <a:pPr lvl="1"/>
            <a:r>
              <a:rPr lang="en-US" dirty="0">
                <a:solidFill>
                  <a:schemeClr val="tx1"/>
                </a:solidFill>
                <a:latin typeface="Book Antiqua" panose="02040602050305030304" pitchFamily="18" charset="0"/>
              </a:rPr>
              <a:t>The standard of review is your main basis for opposing new evidence and discovery. </a:t>
            </a:r>
          </a:p>
          <a:p>
            <a:pPr lvl="1"/>
            <a:r>
              <a:rPr lang="en-US" u="sng" dirty="0">
                <a:solidFill>
                  <a:schemeClr val="tx1"/>
                </a:solidFill>
                <a:latin typeface="Book Antiqua" panose="02040602050305030304" pitchFamily="18" charset="0"/>
              </a:rPr>
              <a:t>Kaplow</a:t>
            </a:r>
            <a:endParaRPr lang="en-US" dirty="0">
              <a:solidFill>
                <a:schemeClr val="tx1"/>
              </a:solidFill>
              <a:latin typeface="Book Antiqua" panose="02040602050305030304" pitchFamily="18" charset="0"/>
            </a:endParaRPr>
          </a:p>
          <a:p>
            <a:pPr lvl="2"/>
            <a:r>
              <a:rPr lang="en-US" dirty="0">
                <a:solidFill>
                  <a:schemeClr val="tx1"/>
                </a:solidFill>
                <a:latin typeface="Book Antiqua" panose="02040602050305030304" pitchFamily="18" charset="0"/>
              </a:rPr>
              <a:t>No discovery on conflict of interest issue, since no motion to recuse filed before lower tribunal. Issue waived. </a:t>
            </a:r>
          </a:p>
          <a:p>
            <a:pPr lvl="2"/>
            <a:r>
              <a:rPr lang="en-US" dirty="0">
                <a:solidFill>
                  <a:schemeClr val="tx1"/>
                </a:solidFill>
                <a:latin typeface="Book Antiqua" panose="02040602050305030304" pitchFamily="18" charset="0"/>
              </a:rPr>
              <a:t>Mere allegations without any substantiation do not warrant depositions. </a:t>
            </a:r>
          </a:p>
          <a:p>
            <a:pPr lvl="2"/>
            <a:r>
              <a:rPr lang="en-US" dirty="0">
                <a:solidFill>
                  <a:schemeClr val="tx1"/>
                </a:solidFill>
                <a:latin typeface="Book Antiqua" panose="02040602050305030304" pitchFamily="18" charset="0"/>
              </a:rPr>
              <a:t>Note: threshold for issues with board members: was the member’s vote determinative? </a:t>
            </a:r>
          </a:p>
          <a:p>
            <a:pPr lvl="2"/>
            <a:r>
              <a:rPr lang="en-US" dirty="0">
                <a:solidFill>
                  <a:schemeClr val="tx1"/>
                </a:solidFill>
                <a:latin typeface="Book Antiqua" panose="02040602050305030304" pitchFamily="18" charset="0"/>
              </a:rPr>
              <a:t>Ex </a:t>
            </a:r>
            <a:r>
              <a:rPr lang="en-US" dirty="0" err="1">
                <a:solidFill>
                  <a:schemeClr val="tx1"/>
                </a:solidFill>
                <a:latin typeface="Book Antiqua" panose="02040602050305030304" pitchFamily="18" charset="0"/>
              </a:rPr>
              <a:t>parte</a:t>
            </a:r>
            <a:r>
              <a:rPr lang="en-US" dirty="0">
                <a:solidFill>
                  <a:schemeClr val="tx1"/>
                </a:solidFill>
                <a:latin typeface="Book Antiqua" panose="02040602050305030304" pitchFamily="18" charset="0"/>
              </a:rPr>
              <a:t> communications generally immaterial.  </a:t>
            </a:r>
          </a:p>
          <a:p>
            <a:pPr marL="201168" lvl="1" indent="0">
              <a:buNone/>
            </a:pPr>
            <a:endParaRPr lang="en-US"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3667776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B48B4-8821-48AF-8C0D-35585ADA593C}"/>
              </a:ext>
            </a:extLst>
          </p:cNvPr>
          <p:cNvSpPr>
            <a:spLocks noGrp="1"/>
          </p:cNvSpPr>
          <p:nvPr>
            <p:ph type="title"/>
          </p:nvPr>
        </p:nvSpPr>
        <p:spPr/>
        <p:txBody>
          <a:bodyPr/>
          <a:lstStyle/>
          <a:p>
            <a:r>
              <a:rPr lang="en-US" dirty="0">
                <a:solidFill>
                  <a:schemeClr val="tx1"/>
                </a:solidFill>
                <a:latin typeface="Book Antiqua" panose="02040602050305030304" pitchFamily="18" charset="0"/>
              </a:rPr>
              <a:t>The Record</a:t>
            </a:r>
          </a:p>
        </p:txBody>
      </p:sp>
      <p:sp>
        <p:nvSpPr>
          <p:cNvPr id="3" name="Content Placeholder 2">
            <a:extLst>
              <a:ext uri="{FF2B5EF4-FFF2-40B4-BE49-F238E27FC236}">
                <a16:creationId xmlns:a16="http://schemas.microsoft.com/office/drawing/2014/main" id="{265A19B9-CF16-4C93-BCBA-648B93F534D9}"/>
              </a:ext>
            </a:extLst>
          </p:cNvPr>
          <p:cNvSpPr>
            <a:spLocks noGrp="1"/>
          </p:cNvSpPr>
          <p:nvPr>
            <p:ph idx="1"/>
          </p:nvPr>
        </p:nvSpPr>
        <p:spPr/>
        <p:txBody>
          <a:bodyPr/>
          <a:lstStyle/>
          <a:p>
            <a:r>
              <a:rPr lang="en-US" dirty="0">
                <a:solidFill>
                  <a:schemeClr val="tx1"/>
                </a:solidFill>
                <a:latin typeface="Book Antiqua" panose="02040602050305030304" pitchFamily="18" charset="0"/>
              </a:rPr>
              <a:t>When is new evidence allowed?</a:t>
            </a:r>
          </a:p>
          <a:p>
            <a:pPr lvl="1"/>
            <a:r>
              <a:rPr lang="en-US" dirty="0">
                <a:solidFill>
                  <a:schemeClr val="tx1"/>
                </a:solidFill>
                <a:latin typeface="Book Antiqua" panose="02040602050305030304" pitchFamily="18" charset="0"/>
              </a:rPr>
              <a:t>Burden to challenge the record (as incomplete) is on the petitioner. </a:t>
            </a:r>
            <a:r>
              <a:rPr lang="en-US" u="sng" dirty="0" err="1">
                <a:solidFill>
                  <a:schemeClr val="tx1"/>
                </a:solidFill>
                <a:latin typeface="Book Antiqua" panose="02040602050305030304" pitchFamily="18" charset="0"/>
              </a:rPr>
              <a:t>Grandt</a:t>
            </a:r>
            <a:r>
              <a:rPr lang="en-US" u="sng" dirty="0">
                <a:solidFill>
                  <a:schemeClr val="tx1"/>
                </a:solidFill>
                <a:latin typeface="Book Antiqua" panose="02040602050305030304" pitchFamily="18" charset="0"/>
              </a:rPr>
              <a:t> v. Trousdale County Comm’rs</a:t>
            </a:r>
            <a:r>
              <a:rPr lang="en-US" dirty="0">
                <a:solidFill>
                  <a:schemeClr val="tx1"/>
                </a:solidFill>
                <a:latin typeface="Book Antiqua" panose="02040602050305030304" pitchFamily="18" charset="0"/>
              </a:rPr>
              <a:t>, 1990 WL 73919 (Tenn. Ct. App. 1990)</a:t>
            </a:r>
          </a:p>
          <a:p>
            <a:pPr lvl="1"/>
            <a:r>
              <a:rPr lang="en-US" dirty="0">
                <a:solidFill>
                  <a:schemeClr val="tx1"/>
                </a:solidFill>
                <a:latin typeface="Book Antiqua" panose="02040602050305030304" pitchFamily="18" charset="0"/>
              </a:rPr>
              <a:t>Offering oral evidence to the reviewing court to substitute or supplement the record is “unknown to Tennessee procedure.” </a:t>
            </a:r>
          </a:p>
          <a:p>
            <a:pPr lvl="1"/>
            <a:r>
              <a:rPr lang="en-US" dirty="0">
                <a:solidFill>
                  <a:schemeClr val="tx1"/>
                </a:solidFill>
                <a:latin typeface="Book Antiqua" panose="02040602050305030304" pitchFamily="18" charset="0"/>
              </a:rPr>
              <a:t>Evidence of illegality not presented to the lower tribunal may be offered to and considered by the reviewing court, but this is an </a:t>
            </a:r>
            <a:r>
              <a:rPr lang="en-US" b="1" dirty="0">
                <a:solidFill>
                  <a:schemeClr val="tx1"/>
                </a:solidFill>
                <a:latin typeface="Book Antiqua" panose="02040602050305030304" pitchFamily="18" charset="0"/>
              </a:rPr>
              <a:t>exception</a:t>
            </a:r>
            <a:r>
              <a:rPr lang="en-US" dirty="0">
                <a:solidFill>
                  <a:schemeClr val="tx1"/>
                </a:solidFill>
                <a:latin typeface="Book Antiqua" panose="02040602050305030304" pitchFamily="18" charset="0"/>
              </a:rPr>
              <a:t> not the rule. </a:t>
            </a:r>
            <a:r>
              <a:rPr lang="en-US" u="sng" dirty="0">
                <a:solidFill>
                  <a:schemeClr val="tx1"/>
                </a:solidFill>
                <a:latin typeface="Book Antiqua" panose="02040602050305030304" pitchFamily="18" charset="0"/>
              </a:rPr>
              <a:t>Id</a:t>
            </a:r>
            <a:r>
              <a:rPr lang="en-US" dirty="0">
                <a:solidFill>
                  <a:schemeClr val="tx1"/>
                </a:solidFill>
                <a:latin typeface="Book Antiqua" panose="02040602050305030304" pitchFamily="18" charset="0"/>
              </a:rPr>
              <a:t>. </a:t>
            </a:r>
          </a:p>
          <a:p>
            <a:pPr lvl="2"/>
            <a:r>
              <a:rPr lang="en-US" dirty="0">
                <a:solidFill>
                  <a:schemeClr val="tx1"/>
                </a:solidFill>
                <a:latin typeface="Book Antiqua" panose="02040602050305030304" pitchFamily="18" charset="0"/>
              </a:rPr>
              <a:t>Ex: later discovered evidence that a member of the lower tribunal took a bribe (illegality). </a:t>
            </a:r>
          </a:p>
          <a:p>
            <a:endParaRPr lang="en-US" dirty="0"/>
          </a:p>
        </p:txBody>
      </p:sp>
    </p:spTree>
    <p:extLst>
      <p:ext uri="{BB962C8B-B14F-4D97-AF65-F5344CB8AC3E}">
        <p14:creationId xmlns:p14="http://schemas.microsoft.com/office/powerpoint/2010/main" val="27302812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3183</TotalTime>
  <Words>4139</Words>
  <Application>Microsoft Office PowerPoint</Application>
  <PresentationFormat>Widescreen</PresentationFormat>
  <Paragraphs>252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Book Antiqua</vt:lpstr>
      <vt:lpstr>Calibri</vt:lpstr>
      <vt:lpstr>Calibri Light</vt:lpstr>
      <vt:lpstr>Retrospect</vt:lpstr>
      <vt:lpstr>Common Law Writ of Certiorari</vt:lpstr>
      <vt:lpstr>Overview</vt:lpstr>
      <vt:lpstr>Certiorari</vt:lpstr>
      <vt:lpstr>Certiorari – The Start</vt:lpstr>
      <vt:lpstr>Certiorari – The Appeal</vt:lpstr>
      <vt:lpstr>Certiorari – The Appeal</vt:lpstr>
      <vt:lpstr>The Record</vt:lpstr>
      <vt:lpstr>The Record</vt:lpstr>
      <vt:lpstr>The Record</vt:lpstr>
      <vt:lpstr>Standard of Review</vt:lpstr>
      <vt:lpstr>Standard of Review</vt:lpstr>
      <vt:lpstr>Standard of Review</vt:lpstr>
      <vt:lpstr>Standard of Review</vt:lpstr>
      <vt:lpstr>The Documents - Petition</vt:lpstr>
      <vt:lpstr>The Documents - Petition</vt:lpstr>
      <vt:lpstr>The Documents - Petition</vt:lpstr>
      <vt:lpstr>Standing</vt:lpstr>
      <vt:lpstr>Standing</vt:lpstr>
      <vt:lpstr>Standing</vt:lpstr>
      <vt:lpstr>Standing (and Objections Generally)</vt:lpstr>
      <vt:lpstr>Hearing Itself</vt:lpstr>
      <vt:lpstr>(Final) Order from Lower Tribunal</vt:lpstr>
      <vt:lpstr>The Documents - Fiat</vt:lpstr>
      <vt:lpstr>The Documents – Writ of Certiorari</vt:lpstr>
      <vt:lpstr>The Documents - Supercedeas</vt:lpstr>
      <vt:lpstr>Trial Court Hearing</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Law Writ of Certiorari</dc:title>
  <dc:creator>Andrew Mills</dc:creator>
  <cp:lastModifiedBy>Nelle Greulich</cp:lastModifiedBy>
  <cp:revision>9</cp:revision>
  <cp:lastPrinted>2022-04-22T13:40:13Z</cp:lastPrinted>
  <dcterms:created xsi:type="dcterms:W3CDTF">2022-04-20T16:10:35Z</dcterms:created>
  <dcterms:modified xsi:type="dcterms:W3CDTF">2022-04-22T21:26:48Z</dcterms:modified>
</cp:coreProperties>
</file>