
<file path=[Content_Types].xml><?xml version="1.0" encoding="utf-8"?>
<Types xmlns="http://schemas.openxmlformats.org/package/2006/content-types">
  <Default Extension="bmp" ContentType="image/bmp"/>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743" r:id="rId5"/>
    <p:sldId id="792" r:id="rId6"/>
    <p:sldId id="786" r:id="rId7"/>
    <p:sldId id="789" r:id="rId8"/>
    <p:sldId id="790" r:id="rId9"/>
    <p:sldId id="791" r:id="rId10"/>
    <p:sldId id="884" r:id="rId11"/>
    <p:sldId id="794" r:id="rId12"/>
    <p:sldId id="788" r:id="rId13"/>
    <p:sldId id="795" r:id="rId14"/>
    <p:sldId id="262" r:id="rId15"/>
    <p:sldId id="282" r:id="rId16"/>
    <p:sldId id="322" r:id="rId17"/>
    <p:sldId id="883" r:id="rId18"/>
    <p:sldId id="291" r:id="rId19"/>
    <p:sldId id="301" r:id="rId20"/>
    <p:sldId id="878" r:id="rId21"/>
    <p:sldId id="302" r:id="rId22"/>
    <p:sldId id="880" r:id="rId23"/>
    <p:sldId id="281" r:id="rId24"/>
    <p:sldId id="877" r:id="rId25"/>
    <p:sldId id="283" r:id="rId26"/>
    <p:sldId id="288" r:id="rId27"/>
    <p:sldId id="298" r:id="rId28"/>
    <p:sldId id="317" r:id="rId29"/>
    <p:sldId id="299" r:id="rId30"/>
    <p:sldId id="289" r:id="rId31"/>
    <p:sldId id="375" r:id="rId32"/>
    <p:sldId id="290" r:id="rId33"/>
    <p:sldId id="319" r:id="rId34"/>
    <p:sldId id="320" r:id="rId35"/>
    <p:sldId id="321" r:id="rId36"/>
    <p:sldId id="879" r:id="rId37"/>
    <p:sldId id="881" r:id="rId38"/>
    <p:sldId id="885" r:id="rId39"/>
    <p:sldId id="887" r:id="rId40"/>
    <p:sldId id="886" r:id="rId41"/>
    <p:sldId id="893" r:id="rId42"/>
    <p:sldId id="896" r:id="rId43"/>
    <p:sldId id="897" r:id="rId44"/>
    <p:sldId id="894" r:id="rId45"/>
    <p:sldId id="875" r:id="rId46"/>
    <p:sldId id="895" r:id="rId47"/>
    <p:sldId id="853" r:id="rId48"/>
    <p:sldId id="837" r:id="rId49"/>
    <p:sldId id="834" r:id="rId50"/>
    <p:sldId id="898" r:id="rId51"/>
    <p:sldId id="888" r:id="rId52"/>
    <p:sldId id="889" r:id="rId53"/>
    <p:sldId id="890" r:id="rId54"/>
    <p:sldId id="735" r:id="rId55"/>
    <p:sldId id="868" r:id="rId56"/>
    <p:sldId id="584" r:id="rId57"/>
    <p:sldId id="388" r:id="rId58"/>
    <p:sldId id="874" r:id="rId59"/>
    <p:sldId id="749" r:id="rId60"/>
    <p:sldId id="854" r:id="rId61"/>
    <p:sldId id="793" r:id="rId62"/>
    <p:sldId id="869" r:id="rId63"/>
    <p:sldId id="870" r:id="rId64"/>
    <p:sldId id="871" r:id="rId65"/>
    <p:sldId id="300" r:id="rId66"/>
    <p:sldId id="308" r:id="rId67"/>
    <p:sldId id="305" r:id="rId68"/>
    <p:sldId id="309" r:id="rId69"/>
    <p:sldId id="310" r:id="rId70"/>
    <p:sldId id="314" r:id="rId71"/>
    <p:sldId id="892" r:id="rId72"/>
    <p:sldId id="816" r:id="rId73"/>
    <p:sldId id="704" r:id="rId74"/>
    <p:sldId id="876"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1" d="100"/>
          <a:sy n="61" d="100"/>
        </p:scale>
        <p:origin x="90" y="288"/>
      </p:cViewPr>
      <p:guideLst/>
    </p:cSldViewPr>
  </p:slideViewPr>
  <p:notesTextViewPr>
    <p:cViewPr>
      <p:scale>
        <a:sx n="1" d="1"/>
        <a:sy n="1" d="1"/>
      </p:scale>
      <p:origin x="0" y="0"/>
    </p:cViewPr>
  </p:notesTextViewPr>
  <p:sorterViewPr>
    <p:cViewPr>
      <p:scale>
        <a:sx n="100" d="100"/>
        <a:sy n="100" d="100"/>
      </p:scale>
      <p:origin x="0" y="-1944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bg1"/>
                </a:solidFill>
                <a:latin typeface="+mn-lt"/>
                <a:ea typeface="+mn-ea"/>
                <a:cs typeface="+mn-cs"/>
              </a:defRPr>
            </a:pPr>
            <a:r>
              <a:rPr lang="en-US"/>
              <a:t>TLFCP Amount Paid 2013-2023</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bg1"/>
              </a:solidFill>
              <a:latin typeface="+mn-lt"/>
              <a:ea typeface="+mn-ea"/>
              <a:cs typeface="+mn-cs"/>
            </a:defRPr>
          </a:pPr>
          <a:endParaRPr lang="en-US"/>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solidFill>
          <a:schemeClr val="accent3">
            <a:lumMod val="40000"/>
            <a:lumOff val="60000"/>
          </a:schemeClr>
        </a:solidFill>
        <a:ln>
          <a:solidFill>
            <a:schemeClr val="accent3">
              <a:lumMod val="40000"/>
              <a:lumOff val="60000"/>
            </a:schemeClr>
          </a:solidFill>
        </a:ln>
        <a:effectLst/>
        <a:sp3d>
          <a:contourClr>
            <a:schemeClr val="accent3">
              <a:lumMod val="40000"/>
              <a:lumOff val="60000"/>
            </a:schemeClr>
          </a:contourClr>
        </a:sp3d>
      </c:spPr>
    </c:backWall>
    <c:plotArea>
      <c:layout>
        <c:manualLayout>
          <c:layoutTarget val="inner"/>
          <c:xMode val="edge"/>
          <c:yMode val="edge"/>
          <c:x val="3.6829497858900724E-2"/>
          <c:y val="0.11150809283924126"/>
          <c:w val="0.95236479536657348"/>
          <c:h val="0.8097418871582136"/>
        </c:manualLayout>
      </c:layout>
      <c:bar3DChart>
        <c:barDir val="col"/>
        <c:grouping val="clustered"/>
        <c:varyColors val="0"/>
        <c:ser>
          <c:idx val="0"/>
          <c:order val="0"/>
          <c:tx>
            <c:strRef>
              <c:f>Sheet1!$B$1</c:f>
              <c:strCache>
                <c:ptCount val="1"/>
                <c:pt idx="0">
                  <c:v>TLFCP Amount Paid 2012-2022</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50800" dist="38100" dir="5400000" algn="t" rotWithShape="0">
                <a:prstClr val="black">
                  <a:alpha val="40000"/>
                </a:prstClr>
              </a:outerShdw>
            </a:effectLst>
            <a:sp3d/>
          </c:spPr>
          <c:invertIfNegative val="0"/>
          <c:dLbls>
            <c:dLbl>
              <c:idx val="1"/>
              <c:layout>
                <c:manualLayout>
                  <c:x val="1.5432098765432382E-3"/>
                  <c:y val="-1.7094017094017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D6-4803-9847-65BF847271C4}"/>
                </c:ext>
              </c:extLst>
            </c:dLbl>
            <c:dLbl>
              <c:idx val="2"/>
              <c:layout>
                <c:manualLayout>
                  <c:x val="0"/>
                  <c:y val="-4.83871090645447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42-47B4-9A95-04C1EFE70C56}"/>
                </c:ext>
              </c:extLst>
            </c:dLbl>
            <c:dLbl>
              <c:idx val="6"/>
              <c:layout>
                <c:manualLayout>
                  <c:x val="7.2038045163505563E-3"/>
                  <c:y val="-4.83871090645438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42-47B4-9A95-04C1EFE70C56}"/>
                </c:ext>
              </c:extLst>
            </c:dLbl>
            <c:dLbl>
              <c:idx val="7"/>
              <c:layout>
                <c:manualLayout>
                  <c:x val="0"/>
                  <c:y val="-1.2096777266135958E-2"/>
                </c:manualLayout>
              </c:layout>
              <c:tx>
                <c:rich>
                  <a:bodyPr/>
                  <a:lstStyle/>
                  <a:p>
                    <a:fld id="{570DEE00-13F0-4293-8C4A-BA9F9B1E88B9}" type="VALUE">
                      <a:rPr lang="en-US">
                        <a:solidFill>
                          <a:schemeClr val="bg2">
                            <a:lumMod val="75000"/>
                          </a:schemeClr>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42-47B4-9A95-04C1EFE70C56}"/>
                </c:ext>
              </c:extLst>
            </c:dLbl>
            <c:dLbl>
              <c:idx val="8"/>
              <c:layout>
                <c:manualLayout>
                  <c:x val="-8.8045482535357111E-17"/>
                  <c:y val="-7.2580663596815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42-47B4-9A95-04C1EFE70C56}"/>
                </c:ext>
              </c:extLst>
            </c:dLbl>
            <c:dLbl>
              <c:idx val="9"/>
              <c:tx>
                <c:rich>
                  <a:bodyPr/>
                  <a:lstStyle/>
                  <a:p>
                    <a:fld id="{C3C150D9-635B-4443-ADFC-1C268723A474}"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42-47B4-9A95-04C1EFE70C56}"/>
                </c:ext>
              </c:extLst>
            </c:dLbl>
            <c:spPr>
              <a:noFill/>
              <a:ln>
                <a:no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Sheet1!$B$2:$B$12</c:f>
              <c:numCache>
                <c:formatCode>_("$"* #,##0_);_("$"* \(#,##0\);_("$"* "-"_);_(@_)</c:formatCode>
                <c:ptCount val="11"/>
                <c:pt idx="0">
                  <c:v>162899</c:v>
                </c:pt>
                <c:pt idx="1">
                  <c:v>76058</c:v>
                </c:pt>
                <c:pt idx="2">
                  <c:v>67680</c:v>
                </c:pt>
                <c:pt idx="3">
                  <c:v>367420</c:v>
                </c:pt>
                <c:pt idx="4">
                  <c:v>269332.96000000002</c:v>
                </c:pt>
                <c:pt idx="5">
                  <c:v>815197.38</c:v>
                </c:pt>
                <c:pt idx="6">
                  <c:v>509185.38</c:v>
                </c:pt>
                <c:pt idx="7">
                  <c:v>101331</c:v>
                </c:pt>
                <c:pt idx="8">
                  <c:v>664172.96</c:v>
                </c:pt>
                <c:pt idx="9">
                  <c:v>254106.69</c:v>
                </c:pt>
                <c:pt idx="10">
                  <c:v>221627.1</c:v>
                </c:pt>
              </c:numCache>
            </c:numRef>
          </c:val>
          <c:extLst>
            <c:ext xmlns:c16="http://schemas.microsoft.com/office/drawing/2014/chart" uri="{C3380CC4-5D6E-409C-BE32-E72D297353CC}">
              <c16:uniqueId val="{00000000-8917-4AD7-9FE0-36949B15066B}"/>
            </c:ext>
          </c:extLst>
        </c:ser>
        <c:dLbls>
          <c:showLegendKey val="0"/>
          <c:showVal val="1"/>
          <c:showCatName val="0"/>
          <c:showSerName val="0"/>
          <c:showPercent val="0"/>
          <c:showBubbleSize val="0"/>
        </c:dLbls>
        <c:gapWidth val="100"/>
        <c:shape val="box"/>
        <c:axId val="1665921504"/>
        <c:axId val="1665894096"/>
        <c:axId val="0"/>
      </c:bar3DChart>
      <c:catAx>
        <c:axId val="166592150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65894096"/>
        <c:crosses val="autoZero"/>
        <c:auto val="1"/>
        <c:lblAlgn val="ctr"/>
        <c:lblOffset val="100"/>
        <c:noMultiLvlLbl val="0"/>
      </c:catAx>
      <c:valAx>
        <c:axId val="1665894096"/>
        <c:scaling>
          <c:orientation val="minMax"/>
        </c:scaling>
        <c:delete val="1"/>
        <c:axPos val="l"/>
        <c:majorGridlines>
          <c:spPr>
            <a:ln w="9525" cap="flat" cmpd="sng" algn="ctr">
              <a:solidFill>
                <a:schemeClr val="accent3">
                  <a:lumMod val="40000"/>
                  <a:lumOff val="60000"/>
                </a:schemeClr>
              </a:solidFill>
              <a:round/>
            </a:ln>
            <a:effectLst/>
          </c:spPr>
        </c:majorGridlines>
        <c:numFmt formatCode="_(&quot;$&quot;* #,##0_);_(&quot;$&quot;* \(#,##0\);_(&quot;$&quot;* &quot;-&quot;_);_(@_)" sourceLinked="1"/>
        <c:majorTickMark val="out"/>
        <c:minorTickMark val="none"/>
        <c:tickLblPos val="nextTo"/>
        <c:crossAx val="1665921504"/>
        <c:crosses val="autoZero"/>
        <c:crossBetween val="between"/>
      </c:valAx>
      <c:spPr>
        <a:solidFill>
          <a:schemeClr val="accent3">
            <a:lumMod val="40000"/>
            <a:lumOff val="60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Transferred to Disability Inactive</c:v>
                </c:pt>
              </c:strCache>
            </c:strRef>
          </c:tx>
          <c:spPr>
            <a:solidFill>
              <a:schemeClr val="accent3">
                <a:tint val="77000"/>
              </a:schemeClr>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3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Sheet1!$A$2:$A$7</c:f>
              <c:numCache>
                <c:formatCode>General</c:formatCode>
                <c:ptCount val="6"/>
                <c:pt idx="0">
                  <c:v>2018</c:v>
                </c:pt>
                <c:pt idx="1">
                  <c:v>2019</c:v>
                </c:pt>
                <c:pt idx="2">
                  <c:v>2020</c:v>
                </c:pt>
                <c:pt idx="3">
                  <c:v>2021</c:v>
                </c:pt>
                <c:pt idx="4">
                  <c:v>2022</c:v>
                </c:pt>
                <c:pt idx="5">
                  <c:v>2023</c:v>
                </c:pt>
              </c:numCache>
            </c:numRef>
          </c:cat>
          <c:val>
            <c:numRef>
              <c:f>Sheet1!$B$2:$B$7</c:f>
              <c:numCache>
                <c:formatCode>General</c:formatCode>
                <c:ptCount val="6"/>
                <c:pt idx="0">
                  <c:v>50</c:v>
                </c:pt>
                <c:pt idx="1">
                  <c:v>71</c:v>
                </c:pt>
                <c:pt idx="2">
                  <c:v>19</c:v>
                </c:pt>
                <c:pt idx="3">
                  <c:v>28</c:v>
                </c:pt>
                <c:pt idx="4">
                  <c:v>20</c:v>
                </c:pt>
                <c:pt idx="5">
                  <c:v>27</c:v>
                </c:pt>
              </c:numCache>
            </c:numRef>
          </c:val>
          <c:extLst>
            <c:ext xmlns:c16="http://schemas.microsoft.com/office/drawing/2014/chart" uri="{C3380CC4-5D6E-409C-BE32-E72D297353CC}">
              <c16:uniqueId val="{00000000-4A12-4B3B-BFD0-784C3B1DBF79}"/>
            </c:ext>
          </c:extLst>
        </c:ser>
        <c:ser>
          <c:idx val="1"/>
          <c:order val="1"/>
          <c:tx>
            <c:strRef>
              <c:f>Sheet1!$C$1</c:f>
              <c:strCache>
                <c:ptCount val="1"/>
                <c:pt idx="0">
                  <c:v>Transferred to Retired Inactive</c:v>
                </c:pt>
              </c:strCache>
            </c:strRef>
          </c:tx>
          <c:spPr>
            <a:solidFill>
              <a:schemeClr val="accent3">
                <a:shade val="76000"/>
              </a:schemeClr>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36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Sheet1!$A$2:$A$7</c:f>
              <c:numCache>
                <c:formatCode>General</c:formatCode>
                <c:ptCount val="6"/>
                <c:pt idx="0">
                  <c:v>2018</c:v>
                </c:pt>
                <c:pt idx="1">
                  <c:v>2019</c:v>
                </c:pt>
                <c:pt idx="2">
                  <c:v>2020</c:v>
                </c:pt>
                <c:pt idx="3">
                  <c:v>2021</c:v>
                </c:pt>
                <c:pt idx="4">
                  <c:v>2022</c:v>
                </c:pt>
                <c:pt idx="5">
                  <c:v>2023</c:v>
                </c:pt>
              </c:numCache>
            </c:numRef>
          </c:cat>
          <c:val>
            <c:numRef>
              <c:f>Sheet1!$C$2:$C$7</c:f>
              <c:numCache>
                <c:formatCode>General</c:formatCode>
                <c:ptCount val="6"/>
                <c:pt idx="0">
                  <c:v>21</c:v>
                </c:pt>
                <c:pt idx="1">
                  <c:v>28</c:v>
                </c:pt>
                <c:pt idx="2">
                  <c:v>40</c:v>
                </c:pt>
                <c:pt idx="3">
                  <c:v>35</c:v>
                </c:pt>
                <c:pt idx="4">
                  <c:v>21</c:v>
                </c:pt>
                <c:pt idx="5">
                  <c:v>27</c:v>
                </c:pt>
              </c:numCache>
            </c:numRef>
          </c:val>
          <c:extLst>
            <c:ext xmlns:c16="http://schemas.microsoft.com/office/drawing/2014/chart" uri="{C3380CC4-5D6E-409C-BE32-E72D297353CC}">
              <c16:uniqueId val="{00000000-F045-4CBB-8EC6-E59FAA355F56}"/>
            </c:ext>
          </c:extLst>
        </c:ser>
        <c:dLbls>
          <c:showLegendKey val="0"/>
          <c:showVal val="1"/>
          <c:showCatName val="0"/>
          <c:showSerName val="0"/>
          <c:showPercent val="0"/>
          <c:showBubbleSize val="0"/>
        </c:dLbls>
        <c:gapWidth val="150"/>
        <c:shape val="box"/>
        <c:axId val="1145634464"/>
        <c:axId val="1144974592"/>
        <c:axId val="0"/>
      </c:bar3DChart>
      <c:catAx>
        <c:axId val="11456344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en-US"/>
          </a:p>
        </c:txPr>
        <c:crossAx val="1144974592"/>
        <c:crosses val="autoZero"/>
        <c:auto val="1"/>
        <c:lblAlgn val="ctr"/>
        <c:lblOffset val="100"/>
        <c:noMultiLvlLbl val="0"/>
      </c:catAx>
      <c:valAx>
        <c:axId val="1144974592"/>
        <c:scaling>
          <c:orientation val="minMax"/>
        </c:scaling>
        <c:delete val="1"/>
        <c:axPos val="l"/>
        <c:numFmt formatCode="General" sourceLinked="1"/>
        <c:majorTickMark val="out"/>
        <c:minorTickMark val="none"/>
        <c:tickLblPos val="nextTo"/>
        <c:crossAx val="1145634464"/>
        <c:crosses val="autoZero"/>
        <c:crossBetween val="between"/>
      </c:valAx>
      <c:spPr>
        <a:solidFill>
          <a:schemeClr val="accent3">
            <a:lumMod val="40000"/>
            <a:lumOff val="60000"/>
          </a:schemeClr>
        </a:solidFill>
        <a:ln>
          <a:noFill/>
        </a:ln>
        <a:effectLst/>
      </c:spPr>
    </c:plotArea>
    <c:legend>
      <c:legendPos val="t"/>
      <c:legendEntry>
        <c:idx val="0"/>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Entry>
      <c:layout>
        <c:manualLayout>
          <c:xMode val="edge"/>
          <c:yMode val="edge"/>
          <c:x val="0.28667444324160635"/>
          <c:y val="1.2121212121212121E-2"/>
          <c:w val="0.42665111351678731"/>
          <c:h val="0.12618977173307883"/>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3">
        <a:lumMod val="40000"/>
        <a:lumOff val="60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9FC335-8428-4E6B-A060-57A8A43B9B9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E215322-0ED5-497E-B024-5E9A3C36BC60}">
      <dgm:prSet custT="1"/>
      <dgm:spPr/>
      <dgm:t>
        <a:bodyPr/>
        <a:lstStyle/>
        <a:p>
          <a:r>
            <a:rPr lang="en-US" sz="2400" dirty="0"/>
            <a:t>1.  Notice must be posted in a location where a member of the community could become aware of the notice,</a:t>
          </a:r>
        </a:p>
      </dgm:t>
    </dgm:pt>
    <dgm:pt modelId="{57744A4C-EB36-43FB-B7A1-2C968A0ED271}" type="parTrans" cxnId="{FC18DCC7-A808-4EEA-824E-75CFC4750E03}">
      <dgm:prSet/>
      <dgm:spPr/>
      <dgm:t>
        <a:bodyPr/>
        <a:lstStyle/>
        <a:p>
          <a:endParaRPr lang="en-US"/>
        </a:p>
      </dgm:t>
    </dgm:pt>
    <dgm:pt modelId="{F961368E-3B17-4731-BE5D-68C0AE3EEA5F}" type="sibTrans" cxnId="{FC18DCC7-A808-4EEA-824E-75CFC4750E03}">
      <dgm:prSet/>
      <dgm:spPr/>
      <dgm:t>
        <a:bodyPr/>
        <a:lstStyle/>
        <a:p>
          <a:endParaRPr lang="en-US"/>
        </a:p>
      </dgm:t>
    </dgm:pt>
    <dgm:pt modelId="{66CB4264-2534-4CD2-B339-955B182EFCEA}">
      <dgm:prSet custT="1"/>
      <dgm:spPr/>
      <dgm:t>
        <a:bodyPr/>
        <a:lstStyle/>
        <a:p>
          <a:r>
            <a:rPr lang="en-US" sz="2400" dirty="0"/>
            <a:t>2.  The contents of the notice must reasonably describe the purpose of the meeting or the action to be taken, and</a:t>
          </a:r>
        </a:p>
      </dgm:t>
    </dgm:pt>
    <dgm:pt modelId="{7E73676D-F3FB-42AE-97BF-7871F2D81C61}" type="parTrans" cxnId="{4C4384A6-7F36-4C55-AC7E-000D08D1CB23}">
      <dgm:prSet/>
      <dgm:spPr/>
      <dgm:t>
        <a:bodyPr/>
        <a:lstStyle/>
        <a:p>
          <a:endParaRPr lang="en-US"/>
        </a:p>
      </dgm:t>
    </dgm:pt>
    <dgm:pt modelId="{4268D0FE-91AC-44C1-86D1-D1EC5FD5A1C3}" type="sibTrans" cxnId="{4C4384A6-7F36-4C55-AC7E-000D08D1CB23}">
      <dgm:prSet/>
      <dgm:spPr/>
      <dgm:t>
        <a:bodyPr/>
        <a:lstStyle/>
        <a:p>
          <a:endParaRPr lang="en-US"/>
        </a:p>
      </dgm:t>
    </dgm:pt>
    <dgm:pt modelId="{C2035249-A544-4ACD-AAC3-7F4A86CC97A0}">
      <dgm:prSet custT="1"/>
      <dgm:spPr/>
      <dgm:t>
        <a:bodyPr/>
        <a:lstStyle/>
        <a:p>
          <a:r>
            <a:rPr lang="en-US" sz="2400" dirty="0"/>
            <a:t>3.  The notice must be posted at a time sufficiently in advance of the meeting to give citizens an opportunity to become aware of the meeting and to attend.</a:t>
          </a:r>
        </a:p>
      </dgm:t>
    </dgm:pt>
    <dgm:pt modelId="{1BF7A4CD-9F41-4849-B5CE-532FF35485E0}" type="parTrans" cxnId="{BE96100A-B303-4B16-9EC1-F0CC38F4A6E7}">
      <dgm:prSet/>
      <dgm:spPr/>
      <dgm:t>
        <a:bodyPr/>
        <a:lstStyle/>
        <a:p>
          <a:endParaRPr lang="en-US"/>
        </a:p>
      </dgm:t>
    </dgm:pt>
    <dgm:pt modelId="{C23B2035-BB71-4A7A-AD4E-0142B2190C9E}" type="sibTrans" cxnId="{BE96100A-B303-4B16-9EC1-F0CC38F4A6E7}">
      <dgm:prSet/>
      <dgm:spPr/>
      <dgm:t>
        <a:bodyPr/>
        <a:lstStyle/>
        <a:p>
          <a:endParaRPr lang="en-US"/>
        </a:p>
      </dgm:t>
    </dgm:pt>
    <dgm:pt modelId="{76C77B46-7520-4FCC-97C6-8777B099C3C8}">
      <dgm:prSet custT="1"/>
      <dgm:spPr/>
      <dgm:t>
        <a:bodyPr/>
        <a:lstStyle/>
        <a:p>
          <a:endParaRPr lang="en-US" sz="1400" i="1" dirty="0"/>
        </a:p>
        <a:p>
          <a:endParaRPr lang="en-US" sz="1400" i="1" dirty="0"/>
        </a:p>
        <a:p>
          <a:endParaRPr lang="en-US" sz="1400" i="1" dirty="0"/>
        </a:p>
        <a:p>
          <a:endParaRPr lang="en-US" sz="1400" i="1" dirty="0"/>
        </a:p>
        <a:p>
          <a:r>
            <a:rPr lang="en-US" sz="2000" i="1" dirty="0"/>
            <a:t>Englewood Citizens for Alternate B v. Town of Englewood, 199 WL 419710 (</a:t>
          </a:r>
          <a:r>
            <a:rPr lang="en-US" sz="2000" i="1" dirty="0" err="1"/>
            <a:t>Tenn</a:t>
          </a:r>
          <a:r>
            <a:rPr lang="en-US" sz="2000" i="1" dirty="0"/>
            <a:t>, Ct. App. 1999).</a:t>
          </a:r>
        </a:p>
        <a:p>
          <a:endParaRPr lang="en-US" sz="1400" i="1" dirty="0"/>
        </a:p>
        <a:p>
          <a:endParaRPr lang="en-US" sz="1400" i="1" dirty="0"/>
        </a:p>
        <a:p>
          <a:endParaRPr lang="en-US" sz="1400" dirty="0"/>
        </a:p>
      </dgm:t>
    </dgm:pt>
    <dgm:pt modelId="{5470DF6B-0A2A-4901-A012-2BBDB4796134}" type="parTrans" cxnId="{66886A9F-3698-4825-BD37-2BEBC13E2A9F}">
      <dgm:prSet/>
      <dgm:spPr/>
      <dgm:t>
        <a:bodyPr/>
        <a:lstStyle/>
        <a:p>
          <a:endParaRPr lang="en-US"/>
        </a:p>
      </dgm:t>
    </dgm:pt>
    <dgm:pt modelId="{96106097-87E8-43FF-994F-4A0AC3FDBB36}" type="sibTrans" cxnId="{66886A9F-3698-4825-BD37-2BEBC13E2A9F}">
      <dgm:prSet/>
      <dgm:spPr/>
      <dgm:t>
        <a:bodyPr/>
        <a:lstStyle/>
        <a:p>
          <a:endParaRPr lang="en-US"/>
        </a:p>
      </dgm:t>
    </dgm:pt>
    <dgm:pt modelId="{7FB2C660-5028-4BB0-8439-29FC4C089BC2}" type="pres">
      <dgm:prSet presAssocID="{D09FC335-8428-4E6B-A060-57A8A43B9B96}" presName="vert0" presStyleCnt="0">
        <dgm:presLayoutVars>
          <dgm:dir/>
          <dgm:animOne val="branch"/>
          <dgm:animLvl val="lvl"/>
        </dgm:presLayoutVars>
      </dgm:prSet>
      <dgm:spPr/>
    </dgm:pt>
    <dgm:pt modelId="{F687A3D9-9049-4784-B275-47F748AB8503}" type="pres">
      <dgm:prSet presAssocID="{3E215322-0ED5-497E-B024-5E9A3C36BC60}" presName="thickLine" presStyleLbl="alignNode1" presStyleIdx="0" presStyleCnt="4"/>
      <dgm:spPr/>
    </dgm:pt>
    <dgm:pt modelId="{F1B0B165-D1A5-4965-AD1F-E2897EB75542}" type="pres">
      <dgm:prSet presAssocID="{3E215322-0ED5-497E-B024-5E9A3C36BC60}" presName="horz1" presStyleCnt="0"/>
      <dgm:spPr/>
    </dgm:pt>
    <dgm:pt modelId="{05C2B5D2-96F8-45A4-8F19-19B1FB9E57CB}" type="pres">
      <dgm:prSet presAssocID="{3E215322-0ED5-497E-B024-5E9A3C36BC60}" presName="tx1" presStyleLbl="revTx" presStyleIdx="0" presStyleCnt="4"/>
      <dgm:spPr/>
    </dgm:pt>
    <dgm:pt modelId="{0FF419D6-5502-4676-8F84-2786963F46F8}" type="pres">
      <dgm:prSet presAssocID="{3E215322-0ED5-497E-B024-5E9A3C36BC60}" presName="vert1" presStyleCnt="0"/>
      <dgm:spPr/>
    </dgm:pt>
    <dgm:pt modelId="{776B9A55-CBD8-4EE4-8C06-0950F79ED1DF}" type="pres">
      <dgm:prSet presAssocID="{66CB4264-2534-4CD2-B339-955B182EFCEA}" presName="thickLine" presStyleLbl="alignNode1" presStyleIdx="1" presStyleCnt="4"/>
      <dgm:spPr/>
    </dgm:pt>
    <dgm:pt modelId="{391183F5-8BB4-4BF9-83F7-55151CDB8596}" type="pres">
      <dgm:prSet presAssocID="{66CB4264-2534-4CD2-B339-955B182EFCEA}" presName="horz1" presStyleCnt="0"/>
      <dgm:spPr/>
    </dgm:pt>
    <dgm:pt modelId="{56E3AE1A-4CF9-40C4-AB2F-FD9DF1EB2E3E}" type="pres">
      <dgm:prSet presAssocID="{66CB4264-2534-4CD2-B339-955B182EFCEA}" presName="tx1" presStyleLbl="revTx" presStyleIdx="1" presStyleCnt="4"/>
      <dgm:spPr/>
    </dgm:pt>
    <dgm:pt modelId="{22102C98-7E68-4F0C-9278-0E472DFCB1A8}" type="pres">
      <dgm:prSet presAssocID="{66CB4264-2534-4CD2-B339-955B182EFCEA}" presName="vert1" presStyleCnt="0"/>
      <dgm:spPr/>
    </dgm:pt>
    <dgm:pt modelId="{D630CDCA-CF19-431E-B2DF-90B889693956}" type="pres">
      <dgm:prSet presAssocID="{C2035249-A544-4ACD-AAC3-7F4A86CC97A0}" presName="thickLine" presStyleLbl="alignNode1" presStyleIdx="2" presStyleCnt="4"/>
      <dgm:spPr/>
    </dgm:pt>
    <dgm:pt modelId="{6E86D8CF-CD21-45C8-9B79-6B97E3EA0DD2}" type="pres">
      <dgm:prSet presAssocID="{C2035249-A544-4ACD-AAC3-7F4A86CC97A0}" presName="horz1" presStyleCnt="0"/>
      <dgm:spPr/>
    </dgm:pt>
    <dgm:pt modelId="{8B308736-B19C-4A8E-80EB-948D8315C854}" type="pres">
      <dgm:prSet presAssocID="{C2035249-A544-4ACD-AAC3-7F4A86CC97A0}" presName="tx1" presStyleLbl="revTx" presStyleIdx="2" presStyleCnt="4" custScaleY="118499"/>
      <dgm:spPr/>
    </dgm:pt>
    <dgm:pt modelId="{5AA4CEF2-2B33-4D37-98E4-28BFA7B8080F}" type="pres">
      <dgm:prSet presAssocID="{C2035249-A544-4ACD-AAC3-7F4A86CC97A0}" presName="vert1" presStyleCnt="0"/>
      <dgm:spPr/>
    </dgm:pt>
    <dgm:pt modelId="{DF5F5A5C-D3E3-493C-8C24-F0B9EC92B9AE}" type="pres">
      <dgm:prSet presAssocID="{76C77B46-7520-4FCC-97C6-8777B099C3C8}" presName="thickLine" presStyleLbl="alignNode1" presStyleIdx="3" presStyleCnt="4"/>
      <dgm:spPr/>
    </dgm:pt>
    <dgm:pt modelId="{96DDAF25-E3A5-4AB6-B585-75B1CC99B594}" type="pres">
      <dgm:prSet presAssocID="{76C77B46-7520-4FCC-97C6-8777B099C3C8}" presName="horz1" presStyleCnt="0"/>
      <dgm:spPr/>
    </dgm:pt>
    <dgm:pt modelId="{396B48DE-B14A-414C-895F-392FA2F62460}" type="pres">
      <dgm:prSet presAssocID="{76C77B46-7520-4FCC-97C6-8777B099C3C8}" presName="tx1" presStyleLbl="revTx" presStyleIdx="3" presStyleCnt="4" custScaleY="172293"/>
      <dgm:spPr/>
    </dgm:pt>
    <dgm:pt modelId="{CDC88DBB-9B6C-4CAA-9CEF-56D774F64095}" type="pres">
      <dgm:prSet presAssocID="{76C77B46-7520-4FCC-97C6-8777B099C3C8}" presName="vert1" presStyleCnt="0"/>
      <dgm:spPr/>
    </dgm:pt>
  </dgm:ptLst>
  <dgm:cxnLst>
    <dgm:cxn modelId="{B212B702-3954-45F8-BF66-AF69EF8AC386}" type="presOf" srcId="{3E215322-0ED5-497E-B024-5E9A3C36BC60}" destId="{05C2B5D2-96F8-45A4-8F19-19B1FB9E57CB}" srcOrd="0" destOrd="0" presId="urn:microsoft.com/office/officeart/2008/layout/LinedList"/>
    <dgm:cxn modelId="{BE96100A-B303-4B16-9EC1-F0CC38F4A6E7}" srcId="{D09FC335-8428-4E6B-A060-57A8A43B9B96}" destId="{C2035249-A544-4ACD-AAC3-7F4A86CC97A0}" srcOrd="2" destOrd="0" parTransId="{1BF7A4CD-9F41-4849-B5CE-532FF35485E0}" sibTransId="{C23B2035-BB71-4A7A-AD4E-0142B2190C9E}"/>
    <dgm:cxn modelId="{42057C0C-A0F5-465B-96BB-A62457CF2361}" type="presOf" srcId="{66CB4264-2534-4CD2-B339-955B182EFCEA}" destId="{56E3AE1A-4CF9-40C4-AB2F-FD9DF1EB2E3E}" srcOrd="0" destOrd="0" presId="urn:microsoft.com/office/officeart/2008/layout/LinedList"/>
    <dgm:cxn modelId="{D02B5227-F145-4C73-81A9-49E9EC33AA18}" type="presOf" srcId="{D09FC335-8428-4E6B-A060-57A8A43B9B96}" destId="{7FB2C660-5028-4BB0-8439-29FC4C089BC2}" srcOrd="0" destOrd="0" presId="urn:microsoft.com/office/officeart/2008/layout/LinedList"/>
    <dgm:cxn modelId="{9DDAB350-D7EE-4C88-A60A-4A5EF2BC1497}" type="presOf" srcId="{76C77B46-7520-4FCC-97C6-8777B099C3C8}" destId="{396B48DE-B14A-414C-895F-392FA2F62460}" srcOrd="0" destOrd="0" presId="urn:microsoft.com/office/officeart/2008/layout/LinedList"/>
    <dgm:cxn modelId="{D43BBC73-B8E2-48BC-9F93-35FFD225CA6A}" type="presOf" srcId="{C2035249-A544-4ACD-AAC3-7F4A86CC97A0}" destId="{8B308736-B19C-4A8E-80EB-948D8315C854}" srcOrd="0" destOrd="0" presId="urn:microsoft.com/office/officeart/2008/layout/LinedList"/>
    <dgm:cxn modelId="{66886A9F-3698-4825-BD37-2BEBC13E2A9F}" srcId="{D09FC335-8428-4E6B-A060-57A8A43B9B96}" destId="{76C77B46-7520-4FCC-97C6-8777B099C3C8}" srcOrd="3" destOrd="0" parTransId="{5470DF6B-0A2A-4901-A012-2BBDB4796134}" sibTransId="{96106097-87E8-43FF-994F-4A0AC3FDBB36}"/>
    <dgm:cxn modelId="{4C4384A6-7F36-4C55-AC7E-000D08D1CB23}" srcId="{D09FC335-8428-4E6B-A060-57A8A43B9B96}" destId="{66CB4264-2534-4CD2-B339-955B182EFCEA}" srcOrd="1" destOrd="0" parTransId="{7E73676D-F3FB-42AE-97BF-7871F2D81C61}" sibTransId="{4268D0FE-91AC-44C1-86D1-D1EC5FD5A1C3}"/>
    <dgm:cxn modelId="{FC18DCC7-A808-4EEA-824E-75CFC4750E03}" srcId="{D09FC335-8428-4E6B-A060-57A8A43B9B96}" destId="{3E215322-0ED5-497E-B024-5E9A3C36BC60}" srcOrd="0" destOrd="0" parTransId="{57744A4C-EB36-43FB-B7A1-2C968A0ED271}" sibTransId="{F961368E-3B17-4731-BE5D-68C0AE3EEA5F}"/>
    <dgm:cxn modelId="{33C9F96F-4C27-4ED5-A34B-AF96B2955F49}" type="presParOf" srcId="{7FB2C660-5028-4BB0-8439-29FC4C089BC2}" destId="{F687A3D9-9049-4784-B275-47F748AB8503}" srcOrd="0" destOrd="0" presId="urn:microsoft.com/office/officeart/2008/layout/LinedList"/>
    <dgm:cxn modelId="{88A5A8B5-5344-429D-9030-FAAB2C55EDD0}" type="presParOf" srcId="{7FB2C660-5028-4BB0-8439-29FC4C089BC2}" destId="{F1B0B165-D1A5-4965-AD1F-E2897EB75542}" srcOrd="1" destOrd="0" presId="urn:microsoft.com/office/officeart/2008/layout/LinedList"/>
    <dgm:cxn modelId="{1736CCF7-1D2B-4A7F-8B9E-B95CC204BADA}" type="presParOf" srcId="{F1B0B165-D1A5-4965-AD1F-E2897EB75542}" destId="{05C2B5D2-96F8-45A4-8F19-19B1FB9E57CB}" srcOrd="0" destOrd="0" presId="urn:microsoft.com/office/officeart/2008/layout/LinedList"/>
    <dgm:cxn modelId="{2AAC3EF5-49AD-423B-8A0C-839A086BA872}" type="presParOf" srcId="{F1B0B165-D1A5-4965-AD1F-E2897EB75542}" destId="{0FF419D6-5502-4676-8F84-2786963F46F8}" srcOrd="1" destOrd="0" presId="urn:microsoft.com/office/officeart/2008/layout/LinedList"/>
    <dgm:cxn modelId="{EC36440B-1BAF-4EFB-A5B4-6B7503C02442}" type="presParOf" srcId="{7FB2C660-5028-4BB0-8439-29FC4C089BC2}" destId="{776B9A55-CBD8-4EE4-8C06-0950F79ED1DF}" srcOrd="2" destOrd="0" presId="urn:microsoft.com/office/officeart/2008/layout/LinedList"/>
    <dgm:cxn modelId="{64244A4F-0539-4611-A284-C59F0C385EEC}" type="presParOf" srcId="{7FB2C660-5028-4BB0-8439-29FC4C089BC2}" destId="{391183F5-8BB4-4BF9-83F7-55151CDB8596}" srcOrd="3" destOrd="0" presId="urn:microsoft.com/office/officeart/2008/layout/LinedList"/>
    <dgm:cxn modelId="{560AF142-664C-4A2A-A84C-F50871634DF4}" type="presParOf" srcId="{391183F5-8BB4-4BF9-83F7-55151CDB8596}" destId="{56E3AE1A-4CF9-40C4-AB2F-FD9DF1EB2E3E}" srcOrd="0" destOrd="0" presId="urn:microsoft.com/office/officeart/2008/layout/LinedList"/>
    <dgm:cxn modelId="{5B3F4A07-855E-4EF9-BE06-CC2386574130}" type="presParOf" srcId="{391183F5-8BB4-4BF9-83F7-55151CDB8596}" destId="{22102C98-7E68-4F0C-9278-0E472DFCB1A8}" srcOrd="1" destOrd="0" presId="urn:microsoft.com/office/officeart/2008/layout/LinedList"/>
    <dgm:cxn modelId="{30771378-AE51-48EC-B394-8365FA9ECE73}" type="presParOf" srcId="{7FB2C660-5028-4BB0-8439-29FC4C089BC2}" destId="{D630CDCA-CF19-431E-B2DF-90B889693956}" srcOrd="4" destOrd="0" presId="urn:microsoft.com/office/officeart/2008/layout/LinedList"/>
    <dgm:cxn modelId="{E0BBE3C7-71CA-4D4F-B150-EBAC168C8DBF}" type="presParOf" srcId="{7FB2C660-5028-4BB0-8439-29FC4C089BC2}" destId="{6E86D8CF-CD21-45C8-9B79-6B97E3EA0DD2}" srcOrd="5" destOrd="0" presId="urn:microsoft.com/office/officeart/2008/layout/LinedList"/>
    <dgm:cxn modelId="{7A7C6D6E-1911-4AB6-AD0C-05B1C828B003}" type="presParOf" srcId="{6E86D8CF-CD21-45C8-9B79-6B97E3EA0DD2}" destId="{8B308736-B19C-4A8E-80EB-948D8315C854}" srcOrd="0" destOrd="0" presId="urn:microsoft.com/office/officeart/2008/layout/LinedList"/>
    <dgm:cxn modelId="{8EA801AA-4301-4796-B6F3-493D18DC8E86}" type="presParOf" srcId="{6E86D8CF-CD21-45C8-9B79-6B97E3EA0DD2}" destId="{5AA4CEF2-2B33-4D37-98E4-28BFA7B8080F}" srcOrd="1" destOrd="0" presId="urn:microsoft.com/office/officeart/2008/layout/LinedList"/>
    <dgm:cxn modelId="{821BFB94-8228-44CA-94CC-753C0D72EBF6}" type="presParOf" srcId="{7FB2C660-5028-4BB0-8439-29FC4C089BC2}" destId="{DF5F5A5C-D3E3-493C-8C24-F0B9EC92B9AE}" srcOrd="6" destOrd="0" presId="urn:microsoft.com/office/officeart/2008/layout/LinedList"/>
    <dgm:cxn modelId="{48487205-8D45-48D2-A37D-C2D348E8A5C8}" type="presParOf" srcId="{7FB2C660-5028-4BB0-8439-29FC4C089BC2}" destId="{96DDAF25-E3A5-4AB6-B585-75B1CC99B594}" srcOrd="7" destOrd="0" presId="urn:microsoft.com/office/officeart/2008/layout/LinedList"/>
    <dgm:cxn modelId="{BD320E88-BD36-46A4-81DF-448045CFF143}" type="presParOf" srcId="{96DDAF25-E3A5-4AB6-B585-75B1CC99B594}" destId="{396B48DE-B14A-414C-895F-392FA2F62460}" srcOrd="0" destOrd="0" presId="urn:microsoft.com/office/officeart/2008/layout/LinedList"/>
    <dgm:cxn modelId="{649D900F-F6E6-427A-96CD-62549F577A5B}" type="presParOf" srcId="{96DDAF25-E3A5-4AB6-B585-75B1CC99B594}" destId="{CDC88DBB-9B6C-4CAA-9CEF-56D774F6409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7A3D9-9049-4784-B275-47F748AB8503}">
      <dsp:nvSpPr>
        <dsp:cNvPr id="0" name=""/>
        <dsp:cNvSpPr/>
      </dsp:nvSpPr>
      <dsp:spPr>
        <a:xfrm>
          <a:off x="0" y="2281"/>
          <a:ext cx="742052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C2B5D2-96F8-45A4-8F19-19B1FB9E57CB}">
      <dsp:nvSpPr>
        <dsp:cNvPr id="0" name=""/>
        <dsp:cNvSpPr/>
      </dsp:nvSpPr>
      <dsp:spPr>
        <a:xfrm>
          <a:off x="0" y="2281"/>
          <a:ext cx="7420527" cy="1361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1.  Notice must be posted in a location where a member of the community could become aware of the notice,</a:t>
          </a:r>
        </a:p>
      </dsp:txBody>
      <dsp:txXfrm>
        <a:off x="0" y="2281"/>
        <a:ext cx="7420527" cy="1361731"/>
      </dsp:txXfrm>
    </dsp:sp>
    <dsp:sp modelId="{776B9A55-CBD8-4EE4-8C06-0950F79ED1DF}">
      <dsp:nvSpPr>
        <dsp:cNvPr id="0" name=""/>
        <dsp:cNvSpPr/>
      </dsp:nvSpPr>
      <dsp:spPr>
        <a:xfrm>
          <a:off x="0" y="1364012"/>
          <a:ext cx="7420527" cy="0"/>
        </a:xfrm>
        <a:prstGeom prst="line">
          <a:avLst/>
        </a:prstGeom>
        <a:solidFill>
          <a:schemeClr val="accent2">
            <a:hueOff val="1080030"/>
            <a:satOff val="150"/>
            <a:lumOff val="131"/>
            <a:alphaOff val="0"/>
          </a:schemeClr>
        </a:solidFill>
        <a:ln w="15875" cap="flat" cmpd="sng" algn="ctr">
          <a:solidFill>
            <a:schemeClr val="accent2">
              <a:hueOff val="1080030"/>
              <a:satOff val="150"/>
              <a:lumOff val="1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E3AE1A-4CF9-40C4-AB2F-FD9DF1EB2E3E}">
      <dsp:nvSpPr>
        <dsp:cNvPr id="0" name=""/>
        <dsp:cNvSpPr/>
      </dsp:nvSpPr>
      <dsp:spPr>
        <a:xfrm>
          <a:off x="0" y="1364012"/>
          <a:ext cx="7420527" cy="1361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2.  The contents of the notice must reasonably describe the purpose of the meeting or the action to be taken, and</a:t>
          </a:r>
        </a:p>
      </dsp:txBody>
      <dsp:txXfrm>
        <a:off x="0" y="1364012"/>
        <a:ext cx="7420527" cy="1361731"/>
      </dsp:txXfrm>
    </dsp:sp>
    <dsp:sp modelId="{D630CDCA-CF19-431E-B2DF-90B889693956}">
      <dsp:nvSpPr>
        <dsp:cNvPr id="0" name=""/>
        <dsp:cNvSpPr/>
      </dsp:nvSpPr>
      <dsp:spPr>
        <a:xfrm>
          <a:off x="0" y="2725743"/>
          <a:ext cx="7420527" cy="0"/>
        </a:xfrm>
        <a:prstGeom prst="line">
          <a:avLst/>
        </a:prstGeom>
        <a:solidFill>
          <a:schemeClr val="accent2">
            <a:hueOff val="2160060"/>
            <a:satOff val="301"/>
            <a:lumOff val="261"/>
            <a:alphaOff val="0"/>
          </a:schemeClr>
        </a:solidFill>
        <a:ln w="15875" cap="flat" cmpd="sng" algn="ctr">
          <a:solidFill>
            <a:schemeClr val="accent2">
              <a:hueOff val="2160060"/>
              <a:satOff val="301"/>
              <a:lumOff val="2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308736-B19C-4A8E-80EB-948D8315C854}">
      <dsp:nvSpPr>
        <dsp:cNvPr id="0" name=""/>
        <dsp:cNvSpPr/>
      </dsp:nvSpPr>
      <dsp:spPr>
        <a:xfrm>
          <a:off x="0" y="2725743"/>
          <a:ext cx="7413280" cy="1613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3.  The notice must be posted at a time sufficiently in advance of the meeting to give citizens an opportunity to become aware of the meeting and to attend.</a:t>
          </a:r>
        </a:p>
      </dsp:txBody>
      <dsp:txXfrm>
        <a:off x="0" y="2725743"/>
        <a:ext cx="7413280" cy="1613637"/>
      </dsp:txXfrm>
    </dsp:sp>
    <dsp:sp modelId="{DF5F5A5C-D3E3-493C-8C24-F0B9EC92B9AE}">
      <dsp:nvSpPr>
        <dsp:cNvPr id="0" name=""/>
        <dsp:cNvSpPr/>
      </dsp:nvSpPr>
      <dsp:spPr>
        <a:xfrm>
          <a:off x="0" y="4339381"/>
          <a:ext cx="7420527" cy="0"/>
        </a:xfrm>
        <a:prstGeom prst="line">
          <a:avLst/>
        </a:prstGeom>
        <a:solidFill>
          <a:schemeClr val="accent2">
            <a:hueOff val="3240090"/>
            <a:satOff val="451"/>
            <a:lumOff val="392"/>
            <a:alphaOff val="0"/>
          </a:schemeClr>
        </a:solidFill>
        <a:ln w="15875" cap="flat" cmpd="sng" algn="ctr">
          <a:solidFill>
            <a:schemeClr val="accent2">
              <a:hueOff val="3240090"/>
              <a:satOff val="451"/>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6B48DE-B14A-414C-895F-392FA2F62460}">
      <dsp:nvSpPr>
        <dsp:cNvPr id="0" name=""/>
        <dsp:cNvSpPr/>
      </dsp:nvSpPr>
      <dsp:spPr>
        <a:xfrm>
          <a:off x="0" y="4339381"/>
          <a:ext cx="7413280" cy="2346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US" sz="1400" i="1" kern="1200" dirty="0"/>
        </a:p>
        <a:p>
          <a:pPr marL="0" lvl="0" indent="0" algn="l" defTabSz="622300">
            <a:lnSpc>
              <a:spcPct val="90000"/>
            </a:lnSpc>
            <a:spcBef>
              <a:spcPct val="0"/>
            </a:spcBef>
            <a:spcAft>
              <a:spcPct val="35000"/>
            </a:spcAft>
            <a:buNone/>
          </a:pPr>
          <a:endParaRPr lang="en-US" sz="1400" i="1" kern="1200" dirty="0"/>
        </a:p>
        <a:p>
          <a:pPr marL="0" lvl="0" indent="0" algn="l" defTabSz="622300">
            <a:lnSpc>
              <a:spcPct val="90000"/>
            </a:lnSpc>
            <a:spcBef>
              <a:spcPct val="0"/>
            </a:spcBef>
            <a:spcAft>
              <a:spcPct val="35000"/>
            </a:spcAft>
            <a:buNone/>
          </a:pPr>
          <a:endParaRPr lang="en-US" sz="1400" i="1" kern="1200" dirty="0"/>
        </a:p>
        <a:p>
          <a:pPr marL="0" lvl="0" indent="0" algn="l" defTabSz="622300">
            <a:lnSpc>
              <a:spcPct val="90000"/>
            </a:lnSpc>
            <a:spcBef>
              <a:spcPct val="0"/>
            </a:spcBef>
            <a:spcAft>
              <a:spcPct val="35000"/>
            </a:spcAft>
            <a:buNone/>
          </a:pPr>
          <a:endParaRPr lang="en-US" sz="1400" i="1" kern="1200" dirty="0"/>
        </a:p>
        <a:p>
          <a:pPr marL="0" lvl="0" indent="0" algn="l" defTabSz="622300">
            <a:lnSpc>
              <a:spcPct val="90000"/>
            </a:lnSpc>
            <a:spcBef>
              <a:spcPct val="0"/>
            </a:spcBef>
            <a:spcAft>
              <a:spcPct val="35000"/>
            </a:spcAft>
            <a:buNone/>
          </a:pPr>
          <a:r>
            <a:rPr lang="en-US" sz="2000" i="1" kern="1200" dirty="0"/>
            <a:t>Englewood Citizens for Alternate B v. Town of Englewood, 199 WL 419710 (</a:t>
          </a:r>
          <a:r>
            <a:rPr lang="en-US" sz="2000" i="1" kern="1200" dirty="0" err="1"/>
            <a:t>Tenn</a:t>
          </a:r>
          <a:r>
            <a:rPr lang="en-US" sz="2000" i="1" kern="1200" dirty="0"/>
            <a:t>, Ct. App. 1999).</a:t>
          </a:r>
        </a:p>
        <a:p>
          <a:pPr marL="0" lvl="0" indent="0" algn="l" defTabSz="622300">
            <a:lnSpc>
              <a:spcPct val="90000"/>
            </a:lnSpc>
            <a:spcBef>
              <a:spcPct val="0"/>
            </a:spcBef>
            <a:spcAft>
              <a:spcPct val="35000"/>
            </a:spcAft>
            <a:buNone/>
          </a:pPr>
          <a:endParaRPr lang="en-US" sz="1400" i="1" kern="1200" dirty="0"/>
        </a:p>
        <a:p>
          <a:pPr marL="0" lvl="0" indent="0" algn="l" defTabSz="622300">
            <a:lnSpc>
              <a:spcPct val="90000"/>
            </a:lnSpc>
            <a:spcBef>
              <a:spcPct val="0"/>
            </a:spcBef>
            <a:spcAft>
              <a:spcPct val="35000"/>
            </a:spcAft>
            <a:buNone/>
          </a:pPr>
          <a:endParaRPr lang="en-US" sz="1400" i="1" kern="1200" dirty="0"/>
        </a:p>
        <a:p>
          <a:pPr marL="0" lvl="0" indent="0" algn="l" defTabSz="622300">
            <a:lnSpc>
              <a:spcPct val="90000"/>
            </a:lnSpc>
            <a:spcBef>
              <a:spcPct val="0"/>
            </a:spcBef>
            <a:spcAft>
              <a:spcPct val="35000"/>
            </a:spcAft>
            <a:buNone/>
          </a:pPr>
          <a:endParaRPr lang="en-US" sz="1400" kern="1200" dirty="0"/>
        </a:p>
      </dsp:txBody>
      <dsp:txXfrm>
        <a:off x="0" y="4339381"/>
        <a:ext cx="7413280" cy="234616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4/18/2024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4/18/2024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4/18/2024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4/18/2024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4/18/2024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anuelgross.blogspot.com/2014/12/el-arte-de-preguntar-y-escuchar-15.html" TargetMode="External"/><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hyperlink" Target="https://creativecommons.org/licenses/by-nc-nd/3.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lawwire.in/ouster-of-the-jurisdiction-of-the-civil-court-is-not-to-be-inferred-readily/"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openmeetingslawtn.blogspot.com/2007/12/sunshine-laws-open-meetings-law.html" TargetMode="External"/><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https://www.stephenslaw.com/resources/government-tort-claims/"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hyperlink" Target="https://www.dreamstime.com/update-software-sticker-logo-concept-meaning-replacing-program-newer-version-same-product-update-software-sticker-image129982429" TargetMode="External"/><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publicdomainpictures.net/en/view-image.php?image=525018&amp;picture=woman-verifying-ai-results" TargetMode="External"/><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hyperlink" Target="https://www.lexisnexis.com/community/lexis-legal-advantage/b/trends/posts/how-ai-is-evolving-the-practice-of-small-law" TargetMode="External"/><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hyperlink" Target="https://www.karvyonline.com/corporate-services/trust-account" TargetMode="Externa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www.thebluediamondgallery.com/handwriting/c/complaints.html" TargetMode="External"/><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pngall.com/investigation-png" TargetMode="External"/><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hyperlink" Target="https://creativecommons.org/licenses/by-nc/3.0/"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slideshare.net/rashmi19871/succession-planning-13851520" TargetMode="External"/><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6.png"/></Relationships>
</file>

<file path=ppt/slides/_rels/slide6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6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www.miamiherald.com/news/local/community/miami-dade/article155258389.html#:~:text=Ervin%20Gonzalez%2C%20a%20premier%20civil,on%20Thursday%20night%2C%20police%20said" TargetMode="Externa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6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tmp"/><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askleo.com/what-is-facebook-fan-friday/" TargetMode="External"/><Relationship Id="rId2" Type="http://schemas.openxmlformats.org/officeDocument/2006/relationships/image" Target="../media/image50.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74.xml.rels><?xml version="1.0" encoding="UTF-8" standalone="yes"?>
<Relationships xmlns="http://schemas.openxmlformats.org/package/2006/relationships"><Relationship Id="rId2" Type="http://schemas.openxmlformats.org/officeDocument/2006/relationships/hyperlink" Target="mailto:lchastain@tbpr.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820B-DB8B-EDCB-6DAC-B31AC8AB9257}"/>
              </a:ext>
            </a:extLst>
          </p:cNvPr>
          <p:cNvSpPr>
            <a:spLocks noGrp="1"/>
          </p:cNvSpPr>
          <p:nvPr>
            <p:ph type="ctrTitle"/>
          </p:nvPr>
        </p:nvSpPr>
        <p:spPr>
          <a:xfrm>
            <a:off x="1066800" y="-523701"/>
            <a:ext cx="10058400" cy="3566160"/>
          </a:xfrm>
        </p:spPr>
        <p:txBody>
          <a:bodyPr/>
          <a:lstStyle/>
          <a:p>
            <a:r>
              <a:rPr lang="en-US" dirty="0"/>
              <a:t>TCAA SPRING CONFERENCE 2024</a:t>
            </a:r>
          </a:p>
        </p:txBody>
      </p:sp>
      <p:sp>
        <p:nvSpPr>
          <p:cNvPr id="3" name="Subtitle 2">
            <a:extLst>
              <a:ext uri="{FF2B5EF4-FFF2-40B4-BE49-F238E27FC236}">
                <a16:creationId xmlns:a16="http://schemas.microsoft.com/office/drawing/2014/main" id="{FC7AA3EB-B198-E516-7AF8-27FEBDE01A10}"/>
              </a:ext>
            </a:extLst>
          </p:cNvPr>
          <p:cNvSpPr>
            <a:spLocks noGrp="1"/>
          </p:cNvSpPr>
          <p:nvPr>
            <p:ph type="subTitle" idx="1"/>
          </p:nvPr>
        </p:nvSpPr>
        <p:spPr>
          <a:xfrm>
            <a:off x="1100051" y="4455620"/>
            <a:ext cx="10058400" cy="1429613"/>
          </a:xfrm>
        </p:spPr>
        <p:txBody>
          <a:bodyPr>
            <a:normAutofit lnSpcReduction="10000"/>
          </a:bodyPr>
          <a:lstStyle/>
          <a:p>
            <a:r>
              <a:rPr lang="en-US" i="1" cap="none" dirty="0"/>
              <a:t>Presented by Laura Chastain</a:t>
            </a:r>
          </a:p>
          <a:p>
            <a:r>
              <a:rPr lang="en-US" i="1" cap="none" dirty="0"/>
              <a:t>Ethics Counsel</a:t>
            </a:r>
          </a:p>
          <a:p>
            <a:r>
              <a:rPr lang="en-US" i="1" cap="none" dirty="0"/>
              <a:t>Board of Professional Responsibility</a:t>
            </a:r>
          </a:p>
          <a:p>
            <a:endParaRPr lang="en-US" i="1" dirty="0"/>
          </a:p>
        </p:txBody>
      </p:sp>
    </p:spTree>
    <p:extLst>
      <p:ext uri="{BB962C8B-B14F-4D97-AF65-F5344CB8AC3E}">
        <p14:creationId xmlns:p14="http://schemas.microsoft.com/office/powerpoint/2010/main" val="4148789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468B7-1FAE-08D8-7983-964AF510A75B}"/>
              </a:ext>
            </a:extLst>
          </p:cNvPr>
          <p:cNvSpPr>
            <a:spLocks noGrp="1"/>
          </p:cNvSpPr>
          <p:nvPr>
            <p:ph type="title"/>
          </p:nvPr>
        </p:nvSpPr>
        <p:spPr>
          <a:xfrm>
            <a:off x="1097280" y="101601"/>
            <a:ext cx="10058400" cy="1744134"/>
          </a:xfrm>
        </p:spPr>
        <p:txBody>
          <a:bodyPr>
            <a:normAutofit fontScale="90000"/>
          </a:bodyPr>
          <a:lstStyle/>
          <a:p>
            <a:r>
              <a:rPr lang="en-US" dirty="0"/>
              <a:t>GRAY V. DICKSON COUNTY, No. M2021-00546-COA-R3-CV, 2022 WL 1701961 (Tenn. Ct. App. May 27, 2022)</a:t>
            </a:r>
          </a:p>
        </p:txBody>
      </p:sp>
      <p:sp>
        <p:nvSpPr>
          <p:cNvPr id="3" name="Content Placeholder 2">
            <a:extLst>
              <a:ext uri="{FF2B5EF4-FFF2-40B4-BE49-F238E27FC236}">
                <a16:creationId xmlns:a16="http://schemas.microsoft.com/office/drawing/2014/main" id="{4855DA14-5DF5-5085-1073-9744BE6468E5}"/>
              </a:ext>
            </a:extLst>
          </p:cNvPr>
          <p:cNvSpPr>
            <a:spLocks noGrp="1"/>
          </p:cNvSpPr>
          <p:nvPr>
            <p:ph idx="1"/>
          </p:nvPr>
        </p:nvSpPr>
        <p:spPr/>
        <p:txBody>
          <a:bodyPr>
            <a:normAutofit/>
          </a:bodyPr>
          <a:lstStyle/>
          <a:p>
            <a:r>
              <a:rPr lang="en-US" sz="3600" dirty="0"/>
              <a:t>NO VIOLATION OF OPEN MEETINGS ACT.</a:t>
            </a:r>
          </a:p>
          <a:p>
            <a:r>
              <a:rPr lang="en-US" sz="3600" dirty="0"/>
              <a:t>“REQUIRES NOTICE OF THE MEETING ITSELF AND DOES NOT SPEAK TO NOTICE OF THE CONTENT OF THE MEETING” FOR </a:t>
            </a:r>
            <a:r>
              <a:rPr lang="en-US" sz="3600" dirty="0">
                <a:highlight>
                  <a:srgbClr val="FFFF00"/>
                </a:highlight>
              </a:rPr>
              <a:t>REGULARY SCHEDULED </a:t>
            </a:r>
            <a:r>
              <a:rPr lang="en-US" sz="3600" dirty="0"/>
              <a:t>MEETINGS.  </a:t>
            </a:r>
            <a:r>
              <a:rPr lang="en-US" sz="2400" i="1" dirty="0"/>
              <a:t>Fisher v. Rutherford </a:t>
            </a:r>
            <a:r>
              <a:rPr lang="en-US" sz="2400" i="1" dirty="0" err="1"/>
              <a:t>Cty</a:t>
            </a:r>
            <a:r>
              <a:rPr lang="en-US" sz="2400" i="1" dirty="0"/>
              <a:t>. Reg’l Plan. Comm’n, No. M2012-01397-COA-R3CV, 2013 WL 2382300, at *6 (Tenn. Ct. App. May 29, 2013</a:t>
            </a:r>
            <a:r>
              <a:rPr lang="en-US" sz="3600" i="1" dirty="0"/>
              <a:t>)</a:t>
            </a:r>
            <a:endParaRPr lang="en-US" sz="3600" dirty="0"/>
          </a:p>
        </p:txBody>
      </p:sp>
    </p:spTree>
    <p:extLst>
      <p:ext uri="{BB962C8B-B14F-4D97-AF65-F5344CB8AC3E}">
        <p14:creationId xmlns:p14="http://schemas.microsoft.com/office/powerpoint/2010/main" val="194482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4A67FD7-003F-46D4-92AD-D5F2B1E79B77}"/>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IF THE OPEN MEETINGS ACT IS VIOLATED:</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7C646A5-A77E-4E9B-B432-6B76C8C80CAD}"/>
              </a:ext>
            </a:extLst>
          </p:cNvPr>
          <p:cNvSpPr>
            <a:spLocks noGrp="1"/>
          </p:cNvSpPr>
          <p:nvPr>
            <p:ph idx="1"/>
          </p:nvPr>
        </p:nvSpPr>
        <p:spPr>
          <a:xfrm>
            <a:off x="4742016" y="605896"/>
            <a:ext cx="6413663" cy="5646208"/>
          </a:xfrm>
        </p:spPr>
        <p:txBody>
          <a:bodyPr anchor="ctr">
            <a:noAutofit/>
          </a:bodyPr>
          <a:lstStyle/>
          <a:p>
            <a:r>
              <a:rPr lang="en-US" sz="3600" dirty="0"/>
              <a:t>Any citizen of the state may bring an action against a public body in violation of the law.  Any action taken during a meeting in violation of the Open Meetings Act is considered void.</a:t>
            </a:r>
          </a:p>
          <a:p>
            <a:r>
              <a:rPr lang="en-US" sz="3600" dirty="0"/>
              <a:t>The enforcement of the Open Meetings Act has been left to citizens and the press through lawsuits in local Chancery and Circuit courts.</a:t>
            </a:r>
          </a:p>
        </p:txBody>
      </p:sp>
    </p:spTree>
    <p:extLst>
      <p:ext uri="{BB962C8B-B14F-4D97-AF65-F5344CB8AC3E}">
        <p14:creationId xmlns:p14="http://schemas.microsoft.com/office/powerpoint/2010/main" val="3124788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7B8BA56-5309-47F8-9CD9-60B6C2FDA12D}"/>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KNOX COUNTY OPEN MEETINGS VIOLATION LED TO A JURY TRIAL</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868ABBEE-DFEF-45BE-AD95-2DE93FC03C21}"/>
              </a:ext>
            </a:extLst>
          </p:cNvPr>
          <p:cNvSpPr>
            <a:spLocks noGrp="1"/>
          </p:cNvSpPr>
          <p:nvPr>
            <p:ph idx="1"/>
          </p:nvPr>
        </p:nvSpPr>
        <p:spPr>
          <a:xfrm>
            <a:off x="4742016" y="605896"/>
            <a:ext cx="6413663" cy="5646208"/>
          </a:xfrm>
        </p:spPr>
        <p:txBody>
          <a:bodyPr anchor="ctr">
            <a:normAutofit/>
          </a:bodyPr>
          <a:lstStyle/>
          <a:p>
            <a:r>
              <a:rPr lang="en-US" sz="3600" dirty="0"/>
              <a:t>In 2007 several Knox County Commissioners deliberated privately before voting to fill eight vacancies on the Commission and 4 vacant countywide offices, including the Sheriff.</a:t>
            </a:r>
          </a:p>
          <a:p>
            <a:r>
              <a:rPr lang="en-US" sz="3600" dirty="0"/>
              <a:t>After a two week jury trial, the judge accepted the jury’s verdict and removed all 12 officials from office.</a:t>
            </a:r>
          </a:p>
        </p:txBody>
      </p:sp>
    </p:spTree>
    <p:extLst>
      <p:ext uri="{BB962C8B-B14F-4D97-AF65-F5344CB8AC3E}">
        <p14:creationId xmlns:p14="http://schemas.microsoft.com/office/powerpoint/2010/main" val="2293802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720671F-1FD1-44FB-B3CA-4294E300F7CF}"/>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OCTOBER 8, 2020 TN JUDGE RULED CAMPAIGN FINANCE AGENCY’S EMAIL VOTE VIOLATED OPEN MEETINGS ACT.</a:t>
            </a:r>
            <a:br>
              <a:rPr lang="en-US" sz="3600">
                <a:solidFill>
                  <a:srgbClr val="FFFFFF"/>
                </a:solidFill>
              </a:rPr>
            </a:br>
            <a:br>
              <a:rPr lang="en-US" sz="3600">
                <a:solidFill>
                  <a:srgbClr val="FFFFFF"/>
                </a:solidFill>
              </a:rPr>
            </a:br>
            <a:endParaRPr lang="en-US" sz="36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5965D06A-7A1B-484C-84BC-762CF0A9A933}"/>
              </a:ext>
            </a:extLst>
          </p:cNvPr>
          <p:cNvSpPr>
            <a:spLocks noGrp="1"/>
          </p:cNvSpPr>
          <p:nvPr>
            <p:ph idx="1"/>
          </p:nvPr>
        </p:nvSpPr>
        <p:spPr>
          <a:xfrm>
            <a:off x="4742016" y="605896"/>
            <a:ext cx="6413663" cy="5646208"/>
          </a:xfrm>
        </p:spPr>
        <p:txBody>
          <a:bodyPr anchor="ctr">
            <a:normAutofit/>
          </a:bodyPr>
          <a:lstStyle/>
          <a:p>
            <a:r>
              <a:rPr lang="en-US" sz="3600" dirty="0"/>
              <a:t>Chancellor Ellen Hobbs Lyle issued a written order granting final judgment in favor of plaintiffs in </a:t>
            </a:r>
            <a:r>
              <a:rPr lang="en-US" sz="3600" i="1" u="sng" dirty="0"/>
              <a:t>Associated Press v. Tennessee Registry of Election Finance</a:t>
            </a:r>
            <a:r>
              <a:rPr lang="en-US" sz="3600" i="1" dirty="0"/>
              <a:t>.  </a:t>
            </a:r>
            <a:r>
              <a:rPr lang="en-US" sz="3600" dirty="0"/>
              <a:t>The Registry “violated the spirit and requirements of the [Open Meetings Act] by deciding via an email vote whether to recommend settlement with Representative [Joe] Towns.”</a:t>
            </a:r>
          </a:p>
        </p:txBody>
      </p:sp>
    </p:spTree>
    <p:extLst>
      <p:ext uri="{BB962C8B-B14F-4D97-AF65-F5344CB8AC3E}">
        <p14:creationId xmlns:p14="http://schemas.microsoft.com/office/powerpoint/2010/main" val="966865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F2BFF-0871-496F-B424-212FEF50A2CB}"/>
              </a:ext>
            </a:extLst>
          </p:cNvPr>
          <p:cNvSpPr>
            <a:spLocks noGrp="1"/>
          </p:cNvSpPr>
          <p:nvPr>
            <p:ph type="title"/>
          </p:nvPr>
        </p:nvSpPr>
        <p:spPr>
          <a:xfrm>
            <a:off x="2592925" y="441229"/>
            <a:ext cx="8911687" cy="1439821"/>
          </a:xfrm>
        </p:spPr>
        <p:txBody>
          <a:bodyPr>
            <a:normAutofit fontScale="90000"/>
          </a:bodyPr>
          <a:lstStyle/>
          <a:p>
            <a:r>
              <a:rPr lang="en-US" sz="5300" dirty="0"/>
              <a:t>CAN A VIOLATION OF OPEN MEETINGS LAW BE REMEDIED</a:t>
            </a:r>
            <a:r>
              <a:rPr lang="en-US" sz="4400" dirty="0"/>
              <a:t>?</a:t>
            </a:r>
          </a:p>
        </p:txBody>
      </p:sp>
      <p:sp>
        <p:nvSpPr>
          <p:cNvPr id="3" name="Content Placeholder 2">
            <a:extLst>
              <a:ext uri="{FF2B5EF4-FFF2-40B4-BE49-F238E27FC236}">
                <a16:creationId xmlns:a16="http://schemas.microsoft.com/office/drawing/2014/main" id="{06A9E648-C456-4A41-87FF-C337966EFDF2}"/>
              </a:ext>
            </a:extLst>
          </p:cNvPr>
          <p:cNvSpPr>
            <a:spLocks noGrp="1"/>
          </p:cNvSpPr>
          <p:nvPr>
            <p:ph idx="1"/>
          </p:nvPr>
        </p:nvSpPr>
        <p:spPr/>
        <p:txBody>
          <a:bodyPr>
            <a:normAutofit/>
          </a:bodyPr>
          <a:lstStyle/>
          <a:p>
            <a:pPr algn="ctr"/>
            <a:endParaRPr lang="en-US" sz="4800" dirty="0"/>
          </a:p>
          <a:p>
            <a:pPr algn="ctr"/>
            <a:r>
              <a:rPr lang="en-US" sz="4800" dirty="0"/>
              <a:t>IF SO, HOW?</a:t>
            </a:r>
          </a:p>
        </p:txBody>
      </p:sp>
    </p:spTree>
    <p:extLst>
      <p:ext uri="{BB962C8B-B14F-4D97-AF65-F5344CB8AC3E}">
        <p14:creationId xmlns:p14="http://schemas.microsoft.com/office/powerpoint/2010/main" val="1872095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C1068-4E9F-4D82-9E20-D0A856367968}"/>
              </a:ext>
            </a:extLst>
          </p:cNvPr>
          <p:cNvSpPr>
            <a:spLocks noGrp="1"/>
          </p:cNvSpPr>
          <p:nvPr>
            <p:ph type="title"/>
          </p:nvPr>
        </p:nvSpPr>
        <p:spPr>
          <a:xfrm>
            <a:off x="2592925" y="1"/>
            <a:ext cx="8911687" cy="613954"/>
          </a:xfrm>
        </p:spPr>
        <p:txBody>
          <a:bodyPr>
            <a:normAutofit fontScale="90000"/>
          </a:bodyPr>
          <a:lstStyle/>
          <a:p>
            <a:r>
              <a:rPr lang="en-US" sz="4400" dirty="0"/>
              <a:t>ANSWER</a:t>
            </a:r>
          </a:p>
        </p:txBody>
      </p:sp>
      <p:sp>
        <p:nvSpPr>
          <p:cNvPr id="3" name="Content Placeholder 2">
            <a:extLst>
              <a:ext uri="{FF2B5EF4-FFF2-40B4-BE49-F238E27FC236}">
                <a16:creationId xmlns:a16="http://schemas.microsoft.com/office/drawing/2014/main" id="{CF5CD3A3-BFA9-4D0F-B636-2B0F0360EE25}"/>
              </a:ext>
            </a:extLst>
          </p:cNvPr>
          <p:cNvSpPr>
            <a:spLocks noGrp="1"/>
          </p:cNvSpPr>
          <p:nvPr>
            <p:ph idx="1"/>
          </p:nvPr>
        </p:nvSpPr>
        <p:spPr>
          <a:xfrm>
            <a:off x="1410789" y="783771"/>
            <a:ext cx="10489473" cy="6074229"/>
          </a:xfrm>
        </p:spPr>
        <p:txBody>
          <a:bodyPr>
            <a:normAutofit/>
          </a:bodyPr>
          <a:lstStyle/>
          <a:p>
            <a:r>
              <a:rPr lang="en-US" sz="3200" dirty="0"/>
              <a:t>“Even if members of a public body engage in conduct that violates the Open Meetings Act, the action of the public body will not be deemed void if, in the interim, there was a ‘new and substantial reconsideration of the issues involved, in which the public is afforded ample opportunity to know the facts and to be heard with reference to the matters at issue.’ “ </a:t>
            </a:r>
            <a:r>
              <a:rPr lang="en-US" sz="3200" i="1" u="sng" dirty="0"/>
              <a:t>Neese v. Paris Special School Dist.,</a:t>
            </a:r>
            <a:r>
              <a:rPr lang="en-US" sz="3200" dirty="0"/>
              <a:t> 813 S.W. 2d 432, 436 (Tenn. Ct. App. 1990)</a:t>
            </a:r>
          </a:p>
          <a:p>
            <a:r>
              <a:rPr lang="en-US" sz="3200" dirty="0"/>
              <a:t>Cited by the TN Supreme Court in </a:t>
            </a:r>
            <a:r>
              <a:rPr lang="en-US" sz="3200" i="1" u="sng" dirty="0"/>
              <a:t>Johnston v. Metro Gov’t of Nashville and Davidson Cty.,</a:t>
            </a:r>
            <a:r>
              <a:rPr lang="en-US" sz="3200" dirty="0"/>
              <a:t>320 S.W. 3d 299, 313 (Tenn. Ct. App. 2009).</a:t>
            </a:r>
            <a:endParaRPr lang="en-US" sz="3200" i="1" u="sng" dirty="0"/>
          </a:p>
          <a:p>
            <a:endParaRPr lang="en-US" dirty="0"/>
          </a:p>
        </p:txBody>
      </p:sp>
    </p:spTree>
    <p:extLst>
      <p:ext uri="{BB962C8B-B14F-4D97-AF65-F5344CB8AC3E}">
        <p14:creationId xmlns:p14="http://schemas.microsoft.com/office/powerpoint/2010/main" val="1497974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ADMINISTRATIVE LAW AND PROCEDURE</a:t>
            </a:r>
            <a:br>
              <a:rPr lang="en-US" dirty="0">
                <a:solidFill>
                  <a:schemeClr val="accent4">
                    <a:lumMod val="50000"/>
                  </a:schemeClr>
                </a:solidFill>
              </a:rPr>
            </a:br>
            <a:r>
              <a:rPr lang="en-US" dirty="0">
                <a:solidFill>
                  <a:schemeClr val="accent4">
                    <a:lumMod val="50000"/>
                  </a:schemeClr>
                </a:solidFill>
              </a:rPr>
              <a:t>TCA 8-44-101 et seq.</a:t>
            </a:r>
          </a:p>
        </p:txBody>
      </p:sp>
      <p:sp>
        <p:nvSpPr>
          <p:cNvPr id="3" name="Content Placeholder 2"/>
          <p:cNvSpPr>
            <a:spLocks noGrp="1"/>
          </p:cNvSpPr>
          <p:nvPr>
            <p:ph idx="1"/>
          </p:nvPr>
        </p:nvSpPr>
        <p:spPr/>
        <p:txBody>
          <a:bodyPr>
            <a:normAutofit/>
          </a:bodyPr>
          <a:lstStyle/>
          <a:p>
            <a:r>
              <a:rPr lang="en-US" sz="3600" dirty="0">
                <a:solidFill>
                  <a:schemeClr val="tx1"/>
                </a:solidFill>
              </a:rPr>
              <a:t>EVEN IF THERE HAS BEEN A VIOLATION OF THE OPEN MEETINGS ACT, THE PUBLIC BODY’S ACTION WILL NOT BE VOIDED IF, AFTER THE VIOLATIVE CONDUCT OCCURRED, THERE WAS A NEW AND SUBSTANTIAL RECONSIDERATION OF THE ISSUES INVOLVED AT WHICH THE PUBLIC COULD BE PRESENT.</a:t>
            </a:r>
          </a:p>
        </p:txBody>
      </p:sp>
    </p:spTree>
    <p:extLst>
      <p:ext uri="{BB962C8B-B14F-4D97-AF65-F5344CB8AC3E}">
        <p14:creationId xmlns:p14="http://schemas.microsoft.com/office/powerpoint/2010/main" val="264335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C290-4430-FF16-3493-239C9DE748B8}"/>
              </a:ext>
            </a:extLst>
          </p:cNvPr>
          <p:cNvSpPr>
            <a:spLocks noGrp="1"/>
          </p:cNvSpPr>
          <p:nvPr>
            <p:ph type="title"/>
          </p:nvPr>
        </p:nvSpPr>
        <p:spPr>
          <a:xfrm>
            <a:off x="1097280" y="1"/>
            <a:ext cx="10058400" cy="1737360"/>
          </a:xfrm>
        </p:spPr>
        <p:txBody>
          <a:bodyPr>
            <a:normAutofit/>
          </a:bodyPr>
          <a:lstStyle/>
          <a:p>
            <a:r>
              <a:rPr lang="en-US" sz="4000" i="1" dirty="0">
                <a:effectLst/>
                <a:latin typeface="Aptos" panose="020B0004020202020204" pitchFamily="34" charset="0"/>
                <a:ea typeface="Aptos" panose="020B0004020202020204" pitchFamily="34" charset="0"/>
                <a:cs typeface="Aptos" panose="020B0004020202020204" pitchFamily="34" charset="0"/>
              </a:rPr>
              <a:t>Newsom v. Tennessee Republican Party, 647 S.W.3d 382 (Tenn. 2022)</a:t>
            </a:r>
            <a:br>
              <a:rPr lang="en-US" sz="4000" dirty="0">
                <a:effectLst/>
                <a:latin typeface="Aptos" panose="020B0004020202020204" pitchFamily="34" charset="0"/>
                <a:ea typeface="Aptos" panose="020B0004020202020204" pitchFamily="34" charset="0"/>
                <a:cs typeface="Aptos" panose="020B0004020202020204" pitchFamily="34" charset="0"/>
              </a:rPr>
            </a:br>
            <a:endParaRPr lang="en-US" sz="4000" dirty="0"/>
          </a:p>
        </p:txBody>
      </p:sp>
      <p:sp>
        <p:nvSpPr>
          <p:cNvPr id="3" name="Content Placeholder 2">
            <a:extLst>
              <a:ext uri="{FF2B5EF4-FFF2-40B4-BE49-F238E27FC236}">
                <a16:creationId xmlns:a16="http://schemas.microsoft.com/office/drawing/2014/main" id="{E445C1C2-D9E9-3EFF-F9C3-05F8F5769502}"/>
              </a:ext>
            </a:extLst>
          </p:cNvPr>
          <p:cNvSpPr>
            <a:spLocks noGrp="1"/>
          </p:cNvSpPr>
          <p:nvPr>
            <p:ph idx="1"/>
          </p:nvPr>
        </p:nvSpPr>
        <p:spPr/>
        <p:txBody>
          <a:bodyPr>
            <a:normAutofit/>
          </a:bodyPr>
          <a:lstStyle/>
          <a:p>
            <a:r>
              <a:rPr lang="en-US" sz="3200" dirty="0"/>
              <a:t>“ONLY STATE PRIMARY BOARDS, NOT THE STATE EXECUTIVE COMMITTEES, ARE REQUIRED TO COMPLY WITH THE TENNESSEE OPEN MEETINGS ACT.”</a:t>
            </a:r>
          </a:p>
          <a:p>
            <a:endParaRPr lang="en-US" sz="3200" dirty="0"/>
          </a:p>
          <a:p>
            <a:pPr algn="ctr"/>
            <a:r>
              <a:rPr lang="en-US" sz="3200" b="1" dirty="0"/>
              <a:t>NO VIOLATION OF THE OPEN MEETINGS ACT</a:t>
            </a:r>
          </a:p>
        </p:txBody>
      </p:sp>
    </p:spTree>
    <p:extLst>
      <p:ext uri="{BB962C8B-B14F-4D97-AF65-F5344CB8AC3E}">
        <p14:creationId xmlns:p14="http://schemas.microsoft.com/office/powerpoint/2010/main" val="2119315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2856089"/>
          </a:xfrm>
        </p:spPr>
        <p:txBody>
          <a:bodyPr>
            <a:normAutofit fontScale="90000"/>
          </a:bodyPr>
          <a:lstStyle/>
          <a:p>
            <a:r>
              <a:rPr lang="en-US" b="1" dirty="0">
                <a:solidFill>
                  <a:schemeClr val="tx1"/>
                </a:solidFill>
              </a:rPr>
              <a:t>I AM A COUNTY ATTORNEY AND THE COUNTY COMMISSIONERS WANT TO MEET WITH ME TO DETERMINE WHAT ACTION TO TAKE WITH REGARD TO A POTENTIAL LAWSUIT.  DOES THIS VIOLATE THE OPEN MEETINGS ACT?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3200400"/>
            <a:ext cx="6143625" cy="3276599"/>
          </a:xfrm>
        </p:spPr>
      </p:pic>
    </p:spTree>
    <p:extLst>
      <p:ext uri="{BB962C8B-B14F-4D97-AF65-F5344CB8AC3E}">
        <p14:creationId xmlns:p14="http://schemas.microsoft.com/office/powerpoint/2010/main" val="57839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919110"/>
          </a:xfrm>
        </p:spPr>
        <p:txBody>
          <a:bodyPr>
            <a:normAutofit fontScale="90000"/>
          </a:bodyPr>
          <a:lstStyle/>
          <a:p>
            <a:r>
              <a:rPr lang="en-US" i="1" u="sng" dirty="0">
                <a:solidFill>
                  <a:schemeClr val="tx1"/>
                </a:solidFill>
              </a:rPr>
              <a:t>SMITH COUNTY EDUCATION ASSOCIATION V. ANDERSON</a:t>
            </a:r>
            <a:r>
              <a:rPr lang="en-US" i="1" dirty="0">
                <a:solidFill>
                  <a:schemeClr val="tx1"/>
                </a:solidFill>
              </a:rPr>
              <a:t>, 676 S.W. 2d 328, 334 (TENN. 1984)</a:t>
            </a:r>
            <a:br>
              <a:rPr lang="en-US" i="1" dirty="0">
                <a:solidFill>
                  <a:schemeClr val="tx1"/>
                </a:solidFill>
              </a:rPr>
            </a:br>
            <a:r>
              <a:rPr lang="en-US" dirty="0">
                <a:solidFill>
                  <a:schemeClr val="tx1"/>
                </a:solidFill>
              </a:rPr>
              <a:t>GIVES GUIDANCE ON THIS ISSUE.</a:t>
            </a:r>
            <a:endParaRPr lang="en-US" i="1"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919110"/>
            <a:ext cx="8153400" cy="4557890"/>
          </a:xfrm>
        </p:spPr>
      </p:pic>
    </p:spTree>
    <p:extLst>
      <p:ext uri="{BB962C8B-B14F-4D97-AF65-F5344CB8AC3E}">
        <p14:creationId xmlns:p14="http://schemas.microsoft.com/office/powerpoint/2010/main" val="144930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E227-CAD5-EB7C-3470-98B727465DD4}"/>
              </a:ext>
            </a:extLst>
          </p:cNvPr>
          <p:cNvSpPr>
            <a:spLocks noGrp="1"/>
          </p:cNvSpPr>
          <p:nvPr>
            <p:ph type="title"/>
          </p:nvPr>
        </p:nvSpPr>
        <p:spPr>
          <a:xfrm>
            <a:off x="457200" y="594359"/>
            <a:ext cx="3200400" cy="2358870"/>
          </a:xfrm>
        </p:spPr>
        <p:txBody>
          <a:bodyPr>
            <a:normAutofit fontScale="90000"/>
          </a:bodyPr>
          <a:lstStyle/>
          <a:p>
            <a:r>
              <a:rPr lang="en-US" sz="4400" dirty="0"/>
              <a:t>SOME </a:t>
            </a:r>
            <a:br>
              <a:rPr lang="en-US" sz="4400" dirty="0"/>
            </a:br>
            <a:r>
              <a:rPr lang="en-US" sz="4400" dirty="0"/>
              <a:t>COUNTY ATTORNEY </a:t>
            </a:r>
            <a:br>
              <a:rPr lang="en-US" sz="4400" dirty="0"/>
            </a:br>
            <a:r>
              <a:rPr lang="en-US" sz="4400" dirty="0"/>
              <a:t>ISSUES</a:t>
            </a:r>
          </a:p>
        </p:txBody>
      </p:sp>
      <p:sp>
        <p:nvSpPr>
          <p:cNvPr id="3" name="Content Placeholder 2">
            <a:extLst>
              <a:ext uri="{FF2B5EF4-FFF2-40B4-BE49-F238E27FC236}">
                <a16:creationId xmlns:a16="http://schemas.microsoft.com/office/drawing/2014/main" id="{C48E0C47-096B-FF91-41B0-E5E777658CED}"/>
              </a:ext>
            </a:extLst>
          </p:cNvPr>
          <p:cNvSpPr>
            <a:spLocks noGrp="1"/>
          </p:cNvSpPr>
          <p:nvPr>
            <p:ph idx="1"/>
          </p:nvPr>
        </p:nvSpPr>
        <p:spPr>
          <a:xfrm>
            <a:off x="4800600" y="731520"/>
            <a:ext cx="6814226" cy="5257800"/>
          </a:xfrm>
        </p:spPr>
        <p:txBody>
          <a:bodyPr>
            <a:normAutofit/>
          </a:bodyPr>
          <a:lstStyle/>
          <a:p>
            <a:r>
              <a:rPr lang="en-US" sz="3600" dirty="0"/>
              <a:t>OPEN MEETINGS ACT</a:t>
            </a:r>
          </a:p>
          <a:p>
            <a:r>
              <a:rPr lang="en-US" sz="3600" dirty="0"/>
              <a:t>OUSTER</a:t>
            </a:r>
          </a:p>
          <a:p>
            <a:r>
              <a:rPr lang="en-US" sz="3600" dirty="0"/>
              <a:t>GOVERMENTAL TORT LIABILITY ACT</a:t>
            </a:r>
          </a:p>
          <a:p>
            <a:r>
              <a:rPr lang="en-US" sz="3600" dirty="0"/>
              <a:t>PUBLIC DUTY DOCTRINE</a:t>
            </a:r>
          </a:p>
          <a:p>
            <a:r>
              <a:rPr lang="en-US" sz="3600" dirty="0"/>
              <a:t>SPECIAL-DUTY EXCEPTION</a:t>
            </a:r>
          </a:p>
        </p:txBody>
      </p:sp>
      <p:sp>
        <p:nvSpPr>
          <p:cNvPr id="4" name="Text Placeholder 3">
            <a:extLst>
              <a:ext uri="{FF2B5EF4-FFF2-40B4-BE49-F238E27FC236}">
                <a16:creationId xmlns:a16="http://schemas.microsoft.com/office/drawing/2014/main" id="{B799B04D-A589-4ACC-4E9A-40F45216A054}"/>
              </a:ext>
            </a:extLst>
          </p:cNvPr>
          <p:cNvSpPr>
            <a:spLocks noGrp="1"/>
          </p:cNvSpPr>
          <p:nvPr>
            <p:ph type="body" sz="half" idx="2"/>
          </p:nvPr>
        </p:nvSpPr>
        <p:spPr/>
        <p:txBody>
          <a:bodyPr/>
          <a:lstStyle/>
          <a:p>
            <a:endParaRPr lang="en-US" dirty="0"/>
          </a:p>
        </p:txBody>
      </p:sp>
      <p:pic>
        <p:nvPicPr>
          <p:cNvPr id="9" name="Picture 8" descr="A person in a suit with question marks above his head&#10;&#10;Description automatically generated">
            <a:extLst>
              <a:ext uri="{FF2B5EF4-FFF2-40B4-BE49-F238E27FC236}">
                <a16:creationId xmlns:a16="http://schemas.microsoft.com/office/drawing/2014/main" id="{0F2324AE-CD8D-1756-92BC-5748F89A064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2953229"/>
            <a:ext cx="4134255" cy="4690812"/>
          </a:xfrm>
          <a:prstGeom prst="rect">
            <a:avLst/>
          </a:prstGeom>
        </p:spPr>
      </p:pic>
      <p:sp>
        <p:nvSpPr>
          <p:cNvPr id="10" name="TextBox 9">
            <a:extLst>
              <a:ext uri="{FF2B5EF4-FFF2-40B4-BE49-F238E27FC236}">
                <a16:creationId xmlns:a16="http://schemas.microsoft.com/office/drawing/2014/main" id="{CF31A749-B031-9909-DE77-7AA0A4175047}"/>
              </a:ext>
            </a:extLst>
          </p:cNvPr>
          <p:cNvSpPr txBox="1"/>
          <p:nvPr/>
        </p:nvSpPr>
        <p:spPr>
          <a:xfrm>
            <a:off x="0" y="5895648"/>
            <a:ext cx="4134255" cy="230832"/>
          </a:xfrm>
          <a:prstGeom prst="rect">
            <a:avLst/>
          </a:prstGeom>
          <a:noFill/>
        </p:spPr>
        <p:txBody>
          <a:bodyPr wrap="square" rtlCol="0">
            <a:spAutoFit/>
          </a:bodyPr>
          <a:lstStyle/>
          <a:p>
            <a:r>
              <a:rPr lang="en-US" sz="900">
                <a:hlinkClick r:id="rId3" tooltip="https://manuelgross.blogspot.com/2014/12/el-arte-de-preguntar-y-escuchar-15.html"/>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468859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55" y="0"/>
            <a:ext cx="11796889" cy="2477911"/>
          </a:xfrm>
        </p:spPr>
        <p:txBody>
          <a:bodyPr>
            <a:normAutofit fontScale="90000"/>
          </a:bodyPr>
          <a:lstStyle/>
          <a:p>
            <a:r>
              <a:rPr lang="en-US" dirty="0">
                <a:solidFill>
                  <a:schemeClr val="tx1"/>
                </a:solidFill>
              </a:rPr>
              <a:t>TENNESSEE’S OPEN MEETING ACT PROVIDES THAT THE FORMATION OF PUBLIC POLICY AND DECISIONS IS PUBLIC BUSINESS AND SHALL NOT BE CONDUCTED IN SECRET. </a:t>
            </a:r>
            <a:r>
              <a:rPr lang="en-US" sz="2200" dirty="0">
                <a:solidFill>
                  <a:schemeClr val="tx1"/>
                </a:solidFill>
              </a:rPr>
              <a:t>TENNESSEE CODE ANNOTATED SECTION 8-44-101(a).</a:t>
            </a:r>
          </a:p>
        </p:txBody>
      </p:sp>
      <p:sp>
        <p:nvSpPr>
          <p:cNvPr id="3" name="Content Placeholder 2"/>
          <p:cNvSpPr>
            <a:spLocks noGrp="1"/>
          </p:cNvSpPr>
          <p:nvPr>
            <p:ph idx="1"/>
          </p:nvPr>
        </p:nvSpPr>
        <p:spPr>
          <a:xfrm>
            <a:off x="838200" y="2590800"/>
            <a:ext cx="10515600" cy="3886200"/>
          </a:xfrm>
        </p:spPr>
        <p:txBody>
          <a:bodyPr>
            <a:normAutofit/>
          </a:bodyPr>
          <a:lstStyle/>
          <a:p>
            <a:r>
              <a:rPr lang="en-US" sz="2400" dirty="0">
                <a:solidFill>
                  <a:schemeClr val="tx1"/>
                </a:solidFill>
              </a:rPr>
              <a:t>THEREFORE, IF THE COMMISSION MEMBERS WANT TO DISCUSS IN A CLOSED MEETING WHAT ACTION TO TAKE, SUCH DISCUSSION WOULD VIOLATE THE OPEN MEETINGS ACT.</a:t>
            </a:r>
          </a:p>
          <a:p>
            <a:r>
              <a:rPr lang="en-US" sz="2400" dirty="0">
                <a:solidFill>
                  <a:schemeClr val="tx1"/>
                </a:solidFill>
              </a:rPr>
              <a:t>THE OPEN MEETINGS ACT MAY NOT, HOWEVER, RESTRICT THE COMMISSION FROM CONFERRING IN PRIVATE WITH ITS LEGAL COUNSEL CONCERNING PENDING OR THREATENED LITIGATION. </a:t>
            </a:r>
            <a:r>
              <a:rPr lang="en-US" sz="1800" dirty="0">
                <a:solidFill>
                  <a:schemeClr val="tx1"/>
                </a:solidFill>
              </a:rPr>
              <a:t>ARTICLE II, SECTIONS 1 AND 2 OF THE TENNESSEE CONSTITUTION.</a:t>
            </a:r>
            <a:endParaRPr lang="en-US" sz="2400" dirty="0">
              <a:solidFill>
                <a:schemeClr val="tx1"/>
              </a:solidFill>
            </a:endParaRPr>
          </a:p>
          <a:p>
            <a:r>
              <a:rPr lang="en-US" sz="3200" dirty="0">
                <a:solidFill>
                  <a:srgbClr val="FF0000"/>
                </a:solidFill>
              </a:rPr>
              <a:t>DISCUSSION WITH COUNSEL REGARDING PENDING OR THREATENED LITIGATION IS A VERY NARROW EXCEPTION TO OPEN MEETINGS ACT.</a:t>
            </a:r>
          </a:p>
        </p:txBody>
      </p:sp>
    </p:spTree>
    <p:extLst>
      <p:ext uri="{BB962C8B-B14F-4D97-AF65-F5344CB8AC3E}">
        <p14:creationId xmlns:p14="http://schemas.microsoft.com/office/powerpoint/2010/main" val="57451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68274"/>
          </a:xfrm>
        </p:spPr>
        <p:txBody>
          <a:bodyPr>
            <a:normAutofit fontScale="90000"/>
          </a:bodyPr>
          <a:lstStyle/>
          <a:p>
            <a:endParaRPr lang="en-US" dirty="0"/>
          </a:p>
        </p:txBody>
      </p:sp>
      <p:sp>
        <p:nvSpPr>
          <p:cNvPr id="3" name="Content Placeholder 2"/>
          <p:cNvSpPr>
            <a:spLocks noGrp="1"/>
          </p:cNvSpPr>
          <p:nvPr>
            <p:ph idx="1"/>
          </p:nvPr>
        </p:nvSpPr>
        <p:spPr>
          <a:xfrm>
            <a:off x="266700" y="365126"/>
            <a:ext cx="11658600" cy="6324600"/>
          </a:xfrm>
        </p:spPr>
        <p:txBody>
          <a:bodyPr>
            <a:normAutofit/>
          </a:bodyPr>
          <a:lstStyle/>
          <a:p>
            <a:r>
              <a:rPr lang="en-US" sz="3200" dirty="0">
                <a:solidFill>
                  <a:schemeClr val="tx1"/>
                </a:solidFill>
              </a:rPr>
              <a:t>“THE EXCEPTION IS LIMITED TO MEETINGS IN WHICH DISCUSSION OF PRESENT AND PENDING LITIGATION TAKES PLACE.  CLIENTS MAY PROVIDE COUNSEL WITH FACTS AND INFORMATION REGARDING THE LAWSUIT AND COUNSEL MAY ADVISE THEM ABOUT THE LEGAL RAMIFICATIONS OF THOSE FACTS AND THE INFORMATION GIVEN TO HIM.  HOWEVER, </a:t>
            </a:r>
            <a:r>
              <a:rPr lang="en-US" sz="3200" dirty="0">
                <a:solidFill>
                  <a:schemeClr val="tx1"/>
                </a:solidFill>
                <a:highlight>
                  <a:srgbClr val="FFFF00"/>
                </a:highlight>
              </a:rPr>
              <a:t>ONCE ANY DISCUSSION, WHATSOVER, BEGINS AMONG THE MEMBERS OF THE PUBLIC BODY REGARDING WHAT ACTION TO TAKE BASED UPON ADVICE FROM COUNSEL</a:t>
            </a:r>
            <a:r>
              <a:rPr lang="en-US" sz="3200" dirty="0">
                <a:solidFill>
                  <a:schemeClr val="tx1"/>
                </a:solidFill>
              </a:rPr>
              <a:t>, WHETHER IT BE SETTLEMENT OR OTHERWISE, SUCH DISCUSSION SHALL BE OPEN TO THE PUBLIC AND FAILURE TO DO SO SHALL CONSTITUTE A CLEAR VIOLATION OF THE OPEN MEETINGS ACT.”</a:t>
            </a:r>
          </a:p>
          <a:p>
            <a:r>
              <a:rPr lang="en-US" i="1" u="sng" dirty="0">
                <a:solidFill>
                  <a:schemeClr val="tx1"/>
                </a:solidFill>
              </a:rPr>
              <a:t>Smith County Education Association v. Anderson</a:t>
            </a:r>
            <a:r>
              <a:rPr lang="en-US" i="1" dirty="0">
                <a:solidFill>
                  <a:schemeClr val="tx1"/>
                </a:solidFill>
              </a:rPr>
              <a:t>, 676 SW 2d. 328, at 334 (Tenn. 1984)</a:t>
            </a:r>
          </a:p>
        </p:txBody>
      </p:sp>
    </p:spTree>
    <p:extLst>
      <p:ext uri="{BB962C8B-B14F-4D97-AF65-F5344CB8AC3E}">
        <p14:creationId xmlns:p14="http://schemas.microsoft.com/office/powerpoint/2010/main" val="340712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EC68A-4722-0D5F-B6BF-8E54BF4E8C52}"/>
              </a:ext>
            </a:extLst>
          </p:cNvPr>
          <p:cNvSpPr>
            <a:spLocks noGrp="1"/>
          </p:cNvSpPr>
          <p:nvPr>
            <p:ph type="title"/>
          </p:nvPr>
        </p:nvSpPr>
        <p:spPr>
          <a:xfrm>
            <a:off x="1097280" y="225779"/>
            <a:ext cx="10058400" cy="1511582"/>
          </a:xfrm>
        </p:spPr>
        <p:txBody>
          <a:bodyPr>
            <a:normAutofit fontScale="90000"/>
          </a:bodyPr>
          <a:lstStyle/>
          <a:p>
            <a:pPr algn="ctr"/>
            <a:r>
              <a:rPr lang="en-US" sz="7200" dirty="0"/>
              <a:t>OUSTER</a:t>
            </a:r>
            <a:br>
              <a:rPr lang="en-US" dirty="0"/>
            </a:br>
            <a:endParaRPr lang="en-US" dirty="0"/>
          </a:p>
        </p:txBody>
      </p:sp>
      <p:pic>
        <p:nvPicPr>
          <p:cNvPr id="5" name="Content Placeholder 4" descr="A gavel on a stand&#10;&#10;Description automatically generated">
            <a:extLst>
              <a:ext uri="{FF2B5EF4-FFF2-40B4-BE49-F238E27FC236}">
                <a16:creationId xmlns:a16="http://schemas.microsoft.com/office/drawing/2014/main" id="{179BC87D-2651-80A9-BCAE-22F0B4EA2FEA}"/>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444346" y="1846263"/>
            <a:ext cx="5363633" cy="4022725"/>
          </a:xfrm>
        </p:spPr>
      </p:pic>
    </p:spTree>
    <p:extLst>
      <p:ext uri="{BB962C8B-B14F-4D97-AF65-F5344CB8AC3E}">
        <p14:creationId xmlns:p14="http://schemas.microsoft.com/office/powerpoint/2010/main" val="2634911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515600" cy="228600"/>
          </a:xfrm>
        </p:spPr>
        <p:txBody>
          <a:bodyPr>
            <a:normAutofit fontScale="90000"/>
          </a:bodyPr>
          <a:lstStyle/>
          <a:p>
            <a:endParaRPr lang="en-US" dirty="0">
              <a:solidFill>
                <a:schemeClr val="accent4">
                  <a:lumMod val="50000"/>
                </a:schemeClr>
              </a:solidFill>
            </a:endParaRPr>
          </a:p>
        </p:txBody>
      </p:sp>
      <p:sp>
        <p:nvSpPr>
          <p:cNvPr id="4" name="Title 1"/>
          <p:cNvSpPr>
            <a:spLocks noGrp="1"/>
          </p:cNvSpPr>
          <p:nvPr/>
        </p:nvSpPr>
        <p:spPr>
          <a:xfrm>
            <a:off x="338667" y="0"/>
            <a:ext cx="11353800" cy="19416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b="1" dirty="0">
                <a:solidFill>
                  <a:schemeClr val="tx1"/>
                </a:solidFill>
              </a:rPr>
              <a:t> AS COUNTY ATTORNEY CAN I BE COMPELLED TO ASSIST CITIZENS IN OUSTING A LOCALLY ELECTED OFFICIAL?</a:t>
            </a:r>
          </a:p>
        </p:txBody>
      </p:sp>
      <p:pic>
        <p:nvPicPr>
          <p:cNvPr id="5"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00400" y="1941690"/>
            <a:ext cx="6172200" cy="4463874"/>
          </a:xfrm>
          <a:prstGeom prst="rect">
            <a:avLst/>
          </a:prstGeom>
        </p:spPr>
      </p:pic>
    </p:spTree>
    <p:extLst>
      <p:ext uri="{BB962C8B-B14F-4D97-AF65-F5344CB8AC3E}">
        <p14:creationId xmlns:p14="http://schemas.microsoft.com/office/powerpoint/2010/main" val="361740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ANSWER:  YES</a:t>
            </a:r>
          </a:p>
        </p:txBody>
      </p:sp>
      <p:sp>
        <p:nvSpPr>
          <p:cNvPr id="3" name="Content Placeholder 2"/>
          <p:cNvSpPr>
            <a:spLocks noGrp="1"/>
          </p:cNvSpPr>
          <p:nvPr>
            <p:ph idx="1"/>
          </p:nvPr>
        </p:nvSpPr>
        <p:spPr>
          <a:xfrm>
            <a:off x="1097280" y="1845734"/>
            <a:ext cx="10058400" cy="4486972"/>
          </a:xfrm>
        </p:spPr>
        <p:txBody>
          <a:bodyPr>
            <a:normAutofit lnSpcReduction="10000"/>
          </a:bodyPr>
          <a:lstStyle/>
          <a:p>
            <a:r>
              <a:rPr lang="en-US" sz="2400" dirty="0">
                <a:solidFill>
                  <a:schemeClr val="tx1"/>
                </a:solidFill>
              </a:rPr>
              <a:t>“CITY AND COUNTY ATTORNEYS ARE NOT ONLY EMPOWERED TO SEEK THE OUSTER OF THEIR OWN CLIENTS, BUT IN CERTAIN CIRCUMSTANCES ARE COMPELLED TO DO SO.</a:t>
            </a:r>
          </a:p>
          <a:p>
            <a:r>
              <a:rPr lang="en-US" sz="2400" dirty="0">
                <a:solidFill>
                  <a:schemeClr val="tx1"/>
                </a:solidFill>
              </a:rPr>
              <a:t>FOR INSTANCE, IN THE EVENT A GROUP OF 10 OR MORE CITIZENS SEEKS TO OUST A LOCALLY ELECTED OFFICIAL, THE CITY OR COUNTY ATTORNEY REPRESENTING THAT OFFICIAL CAN BE COMPELLED TO ASSIST THE CITIZENS IN REMOVING HIM OR HER.  THE STATUTE SPECIFICALLY REQUIRES CITY AND COUNTY ATTORNEYS TO AID AND ASSIST SUCH CITIZENS IN THE PROSECUTION OF OUSTER PROCEEDINGS AGAINST CITY AND COUNTY OFFICIALS.”  TCA 8-47-111.</a:t>
            </a:r>
          </a:p>
          <a:p>
            <a:r>
              <a:rPr lang="en-US" sz="2400" i="1" dirty="0">
                <a:solidFill>
                  <a:schemeClr val="tx1"/>
                </a:solidFill>
              </a:rPr>
              <a:t>“You’re Out of  There!”  by  Joseph Jarrett                                             </a:t>
            </a:r>
          </a:p>
          <a:p>
            <a:r>
              <a:rPr lang="en-US" sz="1800" i="1" dirty="0">
                <a:solidFill>
                  <a:schemeClr val="tx1"/>
                </a:solidFill>
              </a:rPr>
              <a:t>Tennessee Bar  Association 2/1/16.</a:t>
            </a:r>
          </a:p>
          <a:p>
            <a:endParaRPr lang="en-US" dirty="0"/>
          </a:p>
        </p:txBody>
      </p:sp>
    </p:spTree>
    <p:extLst>
      <p:ext uri="{BB962C8B-B14F-4D97-AF65-F5344CB8AC3E}">
        <p14:creationId xmlns:p14="http://schemas.microsoft.com/office/powerpoint/2010/main" val="65586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11430000" cy="1128889"/>
          </a:xfrm>
        </p:spPr>
        <p:txBody>
          <a:bodyPr>
            <a:normAutofit fontScale="90000"/>
          </a:bodyPr>
          <a:lstStyle/>
          <a:p>
            <a:r>
              <a:rPr lang="en-US" dirty="0">
                <a:solidFill>
                  <a:schemeClr val="accent4">
                    <a:lumMod val="50000"/>
                  </a:schemeClr>
                </a:solidFill>
              </a:rPr>
              <a:t>RUTHERFORD COUNTY DA, COUNTY ATTORNEY SCOLDED IN SHERIFF ARNOLD CASE</a:t>
            </a:r>
          </a:p>
        </p:txBody>
      </p:sp>
      <p:sp>
        <p:nvSpPr>
          <p:cNvPr id="3" name="Content Placeholder 2"/>
          <p:cNvSpPr>
            <a:spLocks noGrp="1"/>
          </p:cNvSpPr>
          <p:nvPr>
            <p:ph idx="1"/>
          </p:nvPr>
        </p:nvSpPr>
        <p:spPr>
          <a:xfrm>
            <a:off x="381000" y="1128889"/>
            <a:ext cx="11506200" cy="5048074"/>
          </a:xfrm>
        </p:spPr>
        <p:txBody>
          <a:bodyPr>
            <a:noAutofit/>
          </a:bodyPr>
          <a:lstStyle/>
          <a:p>
            <a:r>
              <a:rPr lang="en-US" sz="3200" dirty="0">
                <a:solidFill>
                  <a:schemeClr val="tx1"/>
                </a:solidFill>
              </a:rPr>
              <a:t>CHANCELLOR YOUNG’S RULING THAT SUSPENDED JAILED SHERIFF ROBERT ARNOLD ALSO SCOLDED DISTRICT ATTORNEY GENERAL AND COUNTY ATTORNEY FOR NOT PARTICIPATING IN THE OUSTER SUIT.</a:t>
            </a:r>
          </a:p>
          <a:p>
            <a:r>
              <a:rPr lang="en-US" sz="3200" dirty="0">
                <a:solidFill>
                  <a:schemeClr val="tx1"/>
                </a:solidFill>
              </a:rPr>
              <a:t>“WHILE THE DISTRICT ATTORNEY AND THE COUNTY ATTORNEY MAY HAVE HAD GOOD REASONS FOR NOT ASSISTING THE PLAINTIFFS, BOTH OFFICES REMAIN UNDER A STATUTORY RESPONSIBILITY TO DO SO.”  “FUTHER IF THE DISTRICT ATTORNEY AND HIS OFFICE ARE DISQUALIFIED FROM ASSISTING THE PLAINTIFFS, TENNESSEE LAW PROVIDES A MECHANISM FOR THE DISTRICT ATTORNEY TO MEET HIS OFFICE’S OBLIGATION UNDER (THE STATE CODE) BY OBTAINING THE APPOINMENT OF A DISTRICT ATTORNEY GENERAL PRO TEM.”    </a:t>
            </a:r>
            <a:r>
              <a:rPr lang="en-US" sz="3200" i="1" dirty="0">
                <a:solidFill>
                  <a:schemeClr val="tx1"/>
                </a:solidFill>
              </a:rPr>
              <a:t>Chancellor William Young</a:t>
            </a:r>
            <a:endParaRPr lang="en-US" sz="3200" dirty="0">
              <a:solidFill>
                <a:schemeClr val="tx1"/>
              </a:solidFill>
            </a:endParaRPr>
          </a:p>
          <a:p>
            <a:endParaRPr lang="en-US" sz="2400" dirty="0">
              <a:solidFill>
                <a:schemeClr val="bg2"/>
              </a:solidFill>
            </a:endParaRPr>
          </a:p>
        </p:txBody>
      </p:sp>
    </p:spTree>
    <p:extLst>
      <p:ext uri="{BB962C8B-B14F-4D97-AF65-F5344CB8AC3E}">
        <p14:creationId xmlns:p14="http://schemas.microsoft.com/office/powerpoint/2010/main" val="425015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1993"/>
            <a:ext cx="10515600" cy="3902074"/>
          </a:xfrm>
        </p:spPr>
        <p:txBody>
          <a:bodyPr>
            <a:normAutofit/>
          </a:bodyPr>
          <a:lstStyle/>
          <a:p>
            <a:r>
              <a:rPr lang="en-US" sz="3600" dirty="0">
                <a:solidFill>
                  <a:schemeClr val="tx1"/>
                </a:solidFill>
              </a:rPr>
              <a:t>IN THE EVENT THAT A GROUP OF 10 OR MORE CITIZENS SEEK TO OUST A LOCALLY ELECTED OFFICIAL, THE CITY OR COUNTY ATTORNEY REPRESENTING THAT OFFICIAL CAN BE COMPELLED TO ASSIST THE CITIZENS IN REMOVING THE OFFICIAL.  </a:t>
            </a:r>
            <a:r>
              <a:rPr lang="en-US" sz="3600" b="1" i="1" dirty="0">
                <a:solidFill>
                  <a:schemeClr val="tx1"/>
                </a:solidFill>
              </a:rPr>
              <a:t>TCA 8-47-111 </a:t>
            </a:r>
            <a:r>
              <a:rPr lang="en-US" sz="3600" dirty="0">
                <a:solidFill>
                  <a:schemeClr val="tx1"/>
                </a:solidFill>
              </a:rPr>
              <a:t>SPECIFICALLY REQUIRES CITY AND COUNTY ATTORNEYS TO AID AND ASSIST SUCH CITIZENS IN THE PROSECUTION OF OUSTER PROCEEDINGS AGAINST CITY AND COUNTY OFFICIALS.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43400" y="4174067"/>
            <a:ext cx="4269581" cy="2043287"/>
          </a:xfrm>
        </p:spPr>
      </p:pic>
    </p:spTree>
    <p:extLst>
      <p:ext uri="{BB962C8B-B14F-4D97-AF65-F5344CB8AC3E}">
        <p14:creationId xmlns:p14="http://schemas.microsoft.com/office/powerpoint/2010/main" val="174066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5AE6C737-FF55-4064-94B7-0B21D2EB6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3160" y="0"/>
            <a:ext cx="5309912" cy="6331839"/>
          </a:xfrm>
        </p:spPr>
        <p:txBody>
          <a:bodyPr vert="horz" lIns="91440" tIns="45720" rIns="91440" bIns="45720" rtlCol="0" anchor="b">
            <a:normAutofit/>
          </a:bodyPr>
          <a:lstStyle/>
          <a:p>
            <a:r>
              <a:rPr lang="en-US" sz="4400" b="1" dirty="0">
                <a:solidFill>
                  <a:schemeClr val="tx1">
                    <a:lumMod val="85000"/>
                    <a:lumOff val="15000"/>
                  </a:schemeClr>
                </a:solidFill>
              </a:rPr>
              <a:t>WHAT IF THE COUNTY EXECUTIVE ASKS ME TO BRING AN OUSTER SUIT AGAINST A COMMISSIONER THAT IS A GOOD FRIEND OF MINE AND I THINK THAT I HAVE A CONFLICT WHAT SHOULD I DO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118909"/>
            <a:ext cx="5462001" cy="4096500"/>
          </a:xfrm>
          <a:prstGeom prst="rect">
            <a:avLst/>
          </a:prstGeom>
        </p:spPr>
      </p:pic>
      <p:cxnSp>
        <p:nvCxnSpPr>
          <p:cNvPr id="19" name="Straight Connector 18">
            <a:extLst>
              <a:ext uri="{FF2B5EF4-FFF2-40B4-BE49-F238E27FC236}">
                <a16:creationId xmlns:a16="http://schemas.microsoft.com/office/drawing/2014/main" id="{6B5B1DD8-6224-4137-8621-32982B00F9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8218D9F-38B6-4AE0-9051-5434D19A5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2D3DCA99-84AF-487A-BF72-91C5FA6B0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9598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3581399"/>
          </a:xfrm>
        </p:spPr>
        <p:txBody>
          <a:bodyPr>
            <a:normAutofit fontScale="90000"/>
          </a:bodyPr>
          <a:lstStyle/>
          <a:p>
            <a:r>
              <a:rPr lang="en-US" dirty="0">
                <a:solidFill>
                  <a:schemeClr val="accent4">
                    <a:lumMod val="50000"/>
                  </a:schemeClr>
                </a:solidFill>
              </a:rPr>
              <a:t>QUESTIONS CONCERNING WHETHER THE ACTIVITIES BY THE COUNTY ATTORNEY ARE PERMITTED BY THE ETHICAL CANONS GOVERNING THE PRACTICE OF LAW SHOULD BE ADDRESSED TO THE BOARD OF PROFESSIONAL RESPONSIBILITY.</a:t>
            </a:r>
          </a:p>
        </p:txBody>
      </p:sp>
      <p:sp>
        <p:nvSpPr>
          <p:cNvPr id="3" name="Content Placeholder 2"/>
          <p:cNvSpPr>
            <a:spLocks noGrp="1"/>
          </p:cNvSpPr>
          <p:nvPr>
            <p:ph idx="1"/>
          </p:nvPr>
        </p:nvSpPr>
        <p:spPr>
          <a:xfrm>
            <a:off x="838200" y="2819399"/>
            <a:ext cx="10515600" cy="3357563"/>
          </a:xfrm>
        </p:spPr>
        <p:txBody>
          <a:bodyPr/>
          <a:lstStyle/>
          <a:p>
            <a:endParaRPr lang="en-US" dirty="0"/>
          </a:p>
          <a:p>
            <a:endParaRPr lang="en-US" dirty="0"/>
          </a:p>
          <a:p>
            <a:r>
              <a:rPr lang="en-US" sz="3200" i="1" dirty="0">
                <a:solidFill>
                  <a:schemeClr val="tx1"/>
                </a:solidFill>
              </a:rPr>
              <a:t>TENNESSEE ATTORNEY GENERAL’ S OPINION NO. 00-129 , AUGUST 14, 2000.</a:t>
            </a:r>
          </a:p>
        </p:txBody>
      </p:sp>
    </p:spTree>
    <p:extLst>
      <p:ext uri="{BB962C8B-B14F-4D97-AF65-F5344CB8AC3E}">
        <p14:creationId xmlns:p14="http://schemas.microsoft.com/office/powerpoint/2010/main" val="363908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988" y="76200"/>
            <a:ext cx="10515600" cy="916624"/>
          </a:xfrm>
        </p:spPr>
        <p:txBody>
          <a:bodyPr/>
          <a:lstStyle/>
          <a:p>
            <a:r>
              <a:rPr lang="en-US" dirty="0">
                <a:solidFill>
                  <a:schemeClr val="accent4">
                    <a:lumMod val="50000"/>
                  </a:schemeClr>
                </a:solidFill>
              </a:rPr>
              <a:t>RULE 1.7 APPLIES HERE.</a:t>
            </a:r>
          </a:p>
        </p:txBody>
      </p:sp>
      <p:sp>
        <p:nvSpPr>
          <p:cNvPr id="3" name="Content Placeholder 2"/>
          <p:cNvSpPr>
            <a:spLocks noGrp="1"/>
          </p:cNvSpPr>
          <p:nvPr>
            <p:ph idx="1"/>
          </p:nvPr>
        </p:nvSpPr>
        <p:spPr>
          <a:xfrm>
            <a:off x="838200" y="1447800"/>
            <a:ext cx="10515600" cy="4729163"/>
          </a:xfrm>
        </p:spPr>
        <p:txBody>
          <a:bodyPr>
            <a:normAutofit/>
          </a:bodyPr>
          <a:lstStyle/>
          <a:p>
            <a:r>
              <a:rPr lang="en-US" sz="2600" dirty="0">
                <a:solidFill>
                  <a:schemeClr val="tx1"/>
                </a:solidFill>
              </a:rPr>
              <a:t>“ A LAWYER SHALL NOT REPRESENT A CLIENT IF THE REPRESENTATION INVOLVES A CONCURRENT CONFLICT OF INTEREST EXISTS.”</a:t>
            </a:r>
          </a:p>
          <a:p>
            <a:endParaRPr lang="en-US" sz="2600" dirty="0">
              <a:solidFill>
                <a:schemeClr val="tx1"/>
              </a:solidFill>
            </a:endParaRPr>
          </a:p>
          <a:p>
            <a:r>
              <a:rPr lang="en-US" sz="2600" dirty="0">
                <a:solidFill>
                  <a:schemeClr val="tx1"/>
                </a:solidFill>
              </a:rPr>
              <a:t>“A CONCURRENT CONFLICT OF INTEREST EXISTS IF THERE IS A SIGNIFICANT RISK THAT THE REPRESENTATION OF ONE OR MORE CLIENTS WILL BE MATERAILLY LIMITED BY THE LAWYER’S RESPONSIBLITIES TO ANOTHER CLIENT, A FORMER CLIENT, OR A THIRD PERSON OR BY A PERSONAL INTEREST OF THE LAWYER.”</a:t>
            </a:r>
          </a:p>
          <a:p>
            <a:endParaRPr lang="en-US" dirty="0">
              <a:solidFill>
                <a:schemeClr val="tx1"/>
              </a:solidFill>
            </a:endParaRPr>
          </a:p>
          <a:p>
            <a:endParaRPr lang="en-US" dirty="0">
              <a:solidFill>
                <a:schemeClr val="tx1"/>
              </a:solidFill>
            </a:endParaRPr>
          </a:p>
          <a:p>
            <a:r>
              <a:rPr lang="en-US" i="1" dirty="0">
                <a:solidFill>
                  <a:schemeClr val="tx1"/>
                </a:solidFill>
              </a:rPr>
              <a:t>TENNESSEE RULES OF PROFESSIONAL CONDUCT 1.7(a)(2).</a:t>
            </a:r>
          </a:p>
        </p:txBody>
      </p:sp>
    </p:spTree>
    <p:extLst>
      <p:ext uri="{BB962C8B-B14F-4D97-AF65-F5344CB8AC3E}">
        <p14:creationId xmlns:p14="http://schemas.microsoft.com/office/powerpoint/2010/main" val="312358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462702-540E-7131-CE81-0DD01816502A}"/>
              </a:ext>
            </a:extLst>
          </p:cNvPr>
          <p:cNvSpPr>
            <a:spLocks noGrp="1"/>
          </p:cNvSpPr>
          <p:nvPr>
            <p:ph type="title"/>
          </p:nvPr>
        </p:nvSpPr>
        <p:spPr>
          <a:xfrm>
            <a:off x="8141110" y="639097"/>
            <a:ext cx="3401961" cy="3686015"/>
          </a:xfrm>
        </p:spPr>
        <p:txBody>
          <a:bodyPr vert="horz" lIns="91440" tIns="45720" rIns="91440" bIns="45720" rtlCol="0" anchor="b">
            <a:normAutofit/>
          </a:bodyPr>
          <a:lstStyle/>
          <a:p>
            <a:pPr algn="ctr"/>
            <a:r>
              <a:rPr lang="en-US" sz="5600" dirty="0">
                <a:solidFill>
                  <a:schemeClr val="tx1">
                    <a:lumMod val="85000"/>
                    <a:lumOff val="15000"/>
                  </a:schemeClr>
                </a:solidFill>
              </a:rPr>
              <a:t>OPEN MEETINGS ACT</a:t>
            </a:r>
            <a:br>
              <a:rPr lang="en-US" sz="5600" dirty="0">
                <a:solidFill>
                  <a:schemeClr val="tx1">
                    <a:lumMod val="85000"/>
                    <a:lumOff val="15000"/>
                  </a:schemeClr>
                </a:solidFill>
              </a:rPr>
            </a:br>
            <a:endParaRPr lang="en-US" sz="5600" dirty="0">
              <a:solidFill>
                <a:schemeClr val="tx1">
                  <a:lumMod val="85000"/>
                  <a:lumOff val="15000"/>
                </a:schemeClr>
              </a:solidFill>
            </a:endParaRPr>
          </a:p>
        </p:txBody>
      </p:sp>
      <p:pic>
        <p:nvPicPr>
          <p:cNvPr id="4" name="Picture Placeholder 10" descr="A picture containing text, clipart&#10;&#10;Description automatically generated">
            <a:extLst>
              <a:ext uri="{FF2B5EF4-FFF2-40B4-BE49-F238E27FC236}">
                <a16:creationId xmlns:a16="http://schemas.microsoft.com/office/drawing/2014/main" id="{52F12736-277D-010C-287F-5A56A980BCE3}"/>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rcRect l="2145" r="2145"/>
          <a:stretch>
            <a:fillRect/>
          </a:stretch>
        </p:blipFill>
        <p:spPr>
          <a:xfrm>
            <a:off x="1563019" y="640081"/>
            <a:ext cx="5054177" cy="5054156"/>
          </a:xfrm>
          <a:prstGeom prst="rect">
            <a:avLst/>
          </a:prstGeom>
          <a:solidFill>
            <a:srgbClr val="E7E6E6"/>
          </a:solidFill>
        </p:spPr>
      </p:pic>
      <p:cxnSp>
        <p:nvCxnSpPr>
          <p:cNvPr id="17" name="Straight Connector 16">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678213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2362200"/>
          </a:xfrm>
        </p:spPr>
        <p:txBody>
          <a:bodyPr>
            <a:normAutofit fontScale="90000"/>
          </a:bodyPr>
          <a:lstStyle/>
          <a:p>
            <a:r>
              <a:rPr lang="en-US" b="1" dirty="0">
                <a:solidFill>
                  <a:schemeClr val="tx1"/>
                </a:solidFill>
              </a:rPr>
              <a:t>I AM A COUNTY ATTORNEY.  DO I HAVE A CONFLICT OF INTEREST IN INVESTIGATING A COMMISSIONER FOR A COUNTY WHICH EMPLOYEES ME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2806" y="2743200"/>
            <a:ext cx="3446387" cy="3433763"/>
          </a:xfrm>
        </p:spPr>
      </p:pic>
    </p:spTree>
    <p:extLst>
      <p:ext uri="{BB962C8B-B14F-4D97-AF65-F5344CB8AC3E}">
        <p14:creationId xmlns:p14="http://schemas.microsoft.com/office/powerpoint/2010/main" val="256706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311"/>
            <a:ext cx="10515600" cy="4052712"/>
          </a:xfrm>
        </p:spPr>
        <p:txBody>
          <a:bodyPr>
            <a:normAutofit fontScale="90000"/>
          </a:bodyPr>
          <a:lstStyle/>
          <a:p>
            <a:r>
              <a:rPr lang="en-US" dirty="0">
                <a:solidFill>
                  <a:schemeClr val="tx1"/>
                </a:solidFill>
              </a:rPr>
              <a:t>A COMPARABLE QUESTION WAS THE SUBJECT OF AN ATTORNEY GENERAL’S OPINION AS TO WHETHER CITY ATTORNEY HAS A CONFLICT OF INTEREST IN INVESTIGATION AN OUSTER COMPLAINT AGAINST A COMMISSIONER FOR A CITY WHICH EMPLOYS THE ATTORNEY. </a:t>
            </a:r>
            <a:br>
              <a:rPr lang="en-US" dirty="0">
                <a:solidFill>
                  <a:schemeClr val="tx1"/>
                </a:solidFill>
              </a:rPr>
            </a:br>
            <a:endParaRPr lang="en-US"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95742" y="3581400"/>
            <a:ext cx="2600516" cy="2595563"/>
          </a:xfrm>
        </p:spPr>
      </p:pic>
    </p:spTree>
    <p:extLst>
      <p:ext uri="{BB962C8B-B14F-4D97-AF65-F5344CB8AC3E}">
        <p14:creationId xmlns:p14="http://schemas.microsoft.com/office/powerpoint/2010/main" val="3854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4648200"/>
          </a:xfrm>
        </p:spPr>
        <p:txBody>
          <a:bodyPr>
            <a:normAutofit/>
          </a:bodyPr>
          <a:lstStyle/>
          <a:p>
            <a:r>
              <a:rPr lang="en-US" dirty="0">
                <a:solidFill>
                  <a:schemeClr val="tx1"/>
                </a:solidFill>
              </a:rPr>
              <a:t>“</a:t>
            </a:r>
            <a:r>
              <a:rPr lang="en-US" sz="4000" dirty="0">
                <a:solidFill>
                  <a:schemeClr val="tx1"/>
                </a:solidFill>
              </a:rPr>
              <a:t>No Statute prohibits a city attorney from investigating an ouster complaint against a commissioner for a city which employs the attorney.  Questions concerning whether such activities by a City Attorney are permitted by the ethical canons governing the practice of law should be addressed to the Board of Professional Responsibility.”  </a:t>
            </a:r>
            <a:br>
              <a:rPr lang="en-US" sz="4000" dirty="0">
                <a:solidFill>
                  <a:schemeClr val="tx1"/>
                </a:solidFill>
              </a:rPr>
            </a:br>
            <a:r>
              <a:rPr lang="en-US" sz="2700" i="1" dirty="0">
                <a:solidFill>
                  <a:schemeClr val="tx1"/>
                </a:solidFill>
              </a:rPr>
              <a:t>Attorney General Opinion No. 00-129, August 14, 2000.</a:t>
            </a:r>
            <a:endParaRPr lang="en-US" sz="2700"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53600" y="3733800"/>
            <a:ext cx="2438400" cy="2667000"/>
          </a:xfrm>
        </p:spPr>
      </p:pic>
    </p:spTree>
    <p:extLst>
      <p:ext uri="{BB962C8B-B14F-4D97-AF65-F5344CB8AC3E}">
        <p14:creationId xmlns:p14="http://schemas.microsoft.com/office/powerpoint/2010/main" val="75669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178" y="270934"/>
            <a:ext cx="10515600" cy="2254603"/>
          </a:xfrm>
        </p:spPr>
        <p:txBody>
          <a:bodyPr>
            <a:normAutofit fontScale="90000"/>
          </a:bodyPr>
          <a:lstStyle/>
          <a:p>
            <a:r>
              <a:rPr lang="en-US" b="1" dirty="0">
                <a:solidFill>
                  <a:schemeClr val="tx1"/>
                </a:solidFill>
              </a:rPr>
              <a:t>I AM A COUNTY ATTORNEY AND THE COMMISSIONERS HAVE VIOLATED THE OPEN MEETINGS ACT.  IS THERE ANY WAY TO FIX THIS PROBLEM?</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61202" y="1825625"/>
            <a:ext cx="4069596" cy="4351338"/>
          </a:xfrm>
        </p:spPr>
      </p:pic>
    </p:spTree>
    <p:extLst>
      <p:ext uri="{BB962C8B-B14F-4D97-AF65-F5344CB8AC3E}">
        <p14:creationId xmlns:p14="http://schemas.microsoft.com/office/powerpoint/2010/main" val="197873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6"/>
            <a:ext cx="11811000" cy="1145224"/>
          </a:xfrm>
        </p:spPr>
        <p:txBody>
          <a:bodyPr>
            <a:normAutofit fontScale="90000"/>
          </a:bodyPr>
          <a:lstStyle/>
          <a:p>
            <a:r>
              <a:rPr lang="en-US" i="1" u="sng" dirty="0">
                <a:solidFill>
                  <a:schemeClr val="accent4">
                    <a:lumMod val="50000"/>
                  </a:schemeClr>
                </a:solidFill>
              </a:rPr>
              <a:t>JOHNSTON V. METRO GOV’T OF NASHVILLE AND DAVIDSON CTY</a:t>
            </a:r>
            <a:r>
              <a:rPr lang="en-US" i="1" dirty="0">
                <a:solidFill>
                  <a:schemeClr val="accent4">
                    <a:lumMod val="50000"/>
                  </a:schemeClr>
                </a:solidFill>
              </a:rPr>
              <a:t>, 320 S.W.3d 313 (Tenn. Ct. App. 2009)</a:t>
            </a:r>
          </a:p>
        </p:txBody>
      </p:sp>
      <p:sp>
        <p:nvSpPr>
          <p:cNvPr id="3" name="Content Placeholder 2"/>
          <p:cNvSpPr>
            <a:spLocks noGrp="1"/>
          </p:cNvSpPr>
          <p:nvPr>
            <p:ph idx="1"/>
          </p:nvPr>
        </p:nvSpPr>
        <p:spPr>
          <a:xfrm>
            <a:off x="1097280" y="1845734"/>
            <a:ext cx="10058400" cy="4397022"/>
          </a:xfrm>
        </p:spPr>
        <p:txBody>
          <a:bodyPr>
            <a:normAutofit/>
          </a:bodyPr>
          <a:lstStyle/>
          <a:p>
            <a:r>
              <a:rPr lang="en-US" sz="2800" b="1" dirty="0">
                <a:solidFill>
                  <a:schemeClr val="accent4">
                    <a:lumMod val="50000"/>
                  </a:schemeClr>
                </a:solidFill>
              </a:rPr>
              <a:t>CURING THE VIOLATION  IS ALLOWED UNDER THIS CASE.</a:t>
            </a:r>
          </a:p>
          <a:p>
            <a:r>
              <a:rPr lang="en-US" sz="3200" dirty="0">
                <a:solidFill>
                  <a:schemeClr val="tx1"/>
                </a:solidFill>
              </a:rPr>
              <a:t>RESIDENTS OF A NEIGHBORHOOD WHO OPPOSED ZONING CHANGE FILED SUIT SEEKING WRIT OF CERTIORARI TO REVIEW THE ADOPTION OF ORDINANCE, CONTENDING THAT ITS PASSAGE VIOLATED OPEN MEETINGS LAW, SEPARATION OF POWERS DOCTRINE, AND DUE PROCESS.  THE CHANCERY COURT DENIED WRIT AND RESIDENTS APPEALED.</a:t>
            </a:r>
          </a:p>
        </p:txBody>
      </p:sp>
    </p:spTree>
    <p:extLst>
      <p:ext uri="{BB962C8B-B14F-4D97-AF65-F5344CB8AC3E}">
        <p14:creationId xmlns:p14="http://schemas.microsoft.com/office/powerpoint/2010/main" val="124209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10515600" cy="611824"/>
          </a:xfrm>
        </p:spPr>
        <p:txBody>
          <a:bodyPr>
            <a:normAutofit fontScale="90000"/>
          </a:bodyPr>
          <a:lstStyle/>
          <a:p>
            <a:r>
              <a:rPr lang="en-US" dirty="0">
                <a:solidFill>
                  <a:schemeClr val="accent4">
                    <a:lumMod val="50000"/>
                  </a:schemeClr>
                </a:solidFill>
              </a:rPr>
              <a:t>THE COURT OF APPEALS HELD:</a:t>
            </a:r>
          </a:p>
        </p:txBody>
      </p:sp>
      <p:sp>
        <p:nvSpPr>
          <p:cNvPr id="3" name="Content Placeholder 2"/>
          <p:cNvSpPr>
            <a:spLocks noGrp="1"/>
          </p:cNvSpPr>
          <p:nvPr>
            <p:ph idx="1"/>
          </p:nvPr>
        </p:nvSpPr>
        <p:spPr>
          <a:xfrm>
            <a:off x="838200" y="688024"/>
            <a:ext cx="10515600" cy="5488939"/>
          </a:xfrm>
        </p:spPr>
        <p:txBody>
          <a:bodyPr>
            <a:noAutofit/>
          </a:bodyPr>
          <a:lstStyle/>
          <a:p>
            <a:r>
              <a:rPr lang="en-US" sz="2800" dirty="0">
                <a:solidFill>
                  <a:schemeClr val="tx1"/>
                </a:solidFill>
              </a:rPr>
              <a:t>1.  EMAIL COMMUNICATION AMONG THE METROPOLITAN COUNCIL MEMBERS VIOLATED OPEN MEETINGS ACT;</a:t>
            </a:r>
          </a:p>
          <a:p>
            <a:r>
              <a:rPr lang="en-US" sz="2800" dirty="0">
                <a:solidFill>
                  <a:schemeClr val="tx1"/>
                </a:solidFill>
              </a:rPr>
              <a:t>2.  COUNCIL MEMBERS’ MEETING IN COUNCIL’S BACK CONFERENCE ROOM DID NOT VIOLATE THE OPEN MEETINGS ACT;</a:t>
            </a:r>
          </a:p>
          <a:p>
            <a:r>
              <a:rPr lang="en-US" sz="2800" dirty="0">
                <a:solidFill>
                  <a:schemeClr val="tx1"/>
                </a:solidFill>
              </a:rPr>
              <a:t>3.  </a:t>
            </a:r>
            <a:r>
              <a:rPr lang="en-US" sz="2800" dirty="0">
                <a:solidFill>
                  <a:schemeClr val="accent4">
                    <a:lumMod val="50000"/>
                  </a:schemeClr>
                </a:solidFill>
              </a:rPr>
              <a:t>NEW AND SUBSTANTIAL RECONSIDERATION OF THE ISSUES BEFORE PASSAGE OF ORDINANCE CURED ANY VIOLATION OF OPEN MEETINGS ACT;</a:t>
            </a:r>
          </a:p>
          <a:p>
            <a:r>
              <a:rPr lang="en-US" sz="2800" dirty="0">
                <a:solidFill>
                  <a:schemeClr val="tx1"/>
                </a:solidFill>
              </a:rPr>
              <a:t>4.  ENABLING STATUTE AUTHORIZING ZONING COMMISSION TO ADOPT DESIGN GUIDELINES FOR MUNICIPAL DISTRICT DID NOT VIOLATE THE SEPARATION OF POWERS DOCTRINE; AND</a:t>
            </a:r>
          </a:p>
          <a:p>
            <a:r>
              <a:rPr lang="en-US" sz="2800" dirty="0">
                <a:solidFill>
                  <a:schemeClr val="tx1"/>
                </a:solidFill>
              </a:rPr>
              <a:t>5. TRIAL COURT’S DECSION TO RESTRICT DISCOVERY WAS NOT ABUSE OF DISCRETION.</a:t>
            </a:r>
          </a:p>
        </p:txBody>
      </p:sp>
    </p:spTree>
    <p:extLst>
      <p:ext uri="{BB962C8B-B14F-4D97-AF65-F5344CB8AC3E}">
        <p14:creationId xmlns:p14="http://schemas.microsoft.com/office/powerpoint/2010/main" val="424279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ADMINISTRATIVE LAW AND PROCEDURE</a:t>
            </a:r>
            <a:br>
              <a:rPr lang="en-US" dirty="0">
                <a:solidFill>
                  <a:schemeClr val="accent4">
                    <a:lumMod val="50000"/>
                  </a:schemeClr>
                </a:solidFill>
              </a:rPr>
            </a:br>
            <a:r>
              <a:rPr lang="en-US" dirty="0">
                <a:solidFill>
                  <a:schemeClr val="accent4">
                    <a:lumMod val="50000"/>
                  </a:schemeClr>
                </a:solidFill>
              </a:rPr>
              <a:t>TCA 8-44-101 et seq.</a:t>
            </a:r>
          </a:p>
        </p:txBody>
      </p:sp>
      <p:sp>
        <p:nvSpPr>
          <p:cNvPr id="3" name="Content Placeholder 2"/>
          <p:cNvSpPr>
            <a:spLocks noGrp="1"/>
          </p:cNvSpPr>
          <p:nvPr>
            <p:ph idx="1"/>
          </p:nvPr>
        </p:nvSpPr>
        <p:spPr/>
        <p:txBody>
          <a:bodyPr>
            <a:normAutofit/>
          </a:bodyPr>
          <a:lstStyle/>
          <a:p>
            <a:r>
              <a:rPr lang="en-US" sz="3600" dirty="0">
                <a:solidFill>
                  <a:schemeClr val="tx1"/>
                </a:solidFill>
              </a:rPr>
              <a:t>EVEN IF THERE HAS BEEN A VIOLATION OF THE OPEN MEETINGS ACT, THE PUBLIC BODY’S ACTION WILL NOT BE VOIDED IF, AFTER THE VIOLATIVE CONDUCT OCCURRED, THERE WAS A NEW AND SUBSTANTIAL RECONSIDERATION OF THE ISSUES INVOLVED AT WHICH THE PUBLIC COULD BE PRESENT.</a:t>
            </a:r>
          </a:p>
        </p:txBody>
      </p:sp>
    </p:spTree>
    <p:extLst>
      <p:ext uri="{BB962C8B-B14F-4D97-AF65-F5344CB8AC3E}">
        <p14:creationId xmlns:p14="http://schemas.microsoft.com/office/powerpoint/2010/main" val="182142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69C36-D986-F845-ED1F-C7B3E7EED8F5}"/>
              </a:ext>
            </a:extLst>
          </p:cNvPr>
          <p:cNvSpPr>
            <a:spLocks noGrp="1"/>
          </p:cNvSpPr>
          <p:nvPr>
            <p:ph type="title"/>
          </p:nvPr>
        </p:nvSpPr>
        <p:spPr/>
        <p:txBody>
          <a:bodyPr/>
          <a:lstStyle/>
          <a:p>
            <a:pPr algn="ctr"/>
            <a:r>
              <a:rPr lang="en-US" sz="5400" b="1" dirty="0"/>
              <a:t>GOVERMENTAL TORT LIABILITY ACT</a:t>
            </a:r>
            <a:br>
              <a:rPr lang="en-US" sz="4800" dirty="0"/>
            </a:br>
            <a:endParaRPr lang="en-US" dirty="0"/>
          </a:p>
        </p:txBody>
      </p:sp>
      <p:sp>
        <p:nvSpPr>
          <p:cNvPr id="3" name="Content Placeholder 2">
            <a:extLst>
              <a:ext uri="{FF2B5EF4-FFF2-40B4-BE49-F238E27FC236}">
                <a16:creationId xmlns:a16="http://schemas.microsoft.com/office/drawing/2014/main" id="{93F53CCC-A332-3C5D-8E56-48442813F013}"/>
              </a:ext>
            </a:extLst>
          </p:cNvPr>
          <p:cNvSpPr>
            <a:spLocks noGrp="1"/>
          </p:cNvSpPr>
          <p:nvPr>
            <p:ph idx="1"/>
          </p:nvPr>
        </p:nvSpPr>
        <p:spPr/>
        <p:txBody>
          <a:bodyPr/>
          <a:lstStyle/>
          <a:p>
            <a:pPr algn="ctr"/>
            <a:r>
              <a:rPr lang="en-US" sz="5400" dirty="0"/>
              <a:t>PUBLIC DUTY DOCTRINE</a:t>
            </a:r>
          </a:p>
          <a:p>
            <a:pPr algn="ctr"/>
            <a:endParaRPr lang="en-US" sz="5400" dirty="0"/>
          </a:p>
          <a:p>
            <a:pPr algn="ctr"/>
            <a:r>
              <a:rPr lang="en-US" sz="5400" dirty="0"/>
              <a:t>SPECIAL-DUTY EXCEPTION</a:t>
            </a:r>
          </a:p>
          <a:p>
            <a:endParaRPr lang="en-US" dirty="0"/>
          </a:p>
        </p:txBody>
      </p:sp>
    </p:spTree>
    <p:extLst>
      <p:ext uri="{BB962C8B-B14F-4D97-AF65-F5344CB8AC3E}">
        <p14:creationId xmlns:p14="http://schemas.microsoft.com/office/powerpoint/2010/main" val="870601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93E3D-7E78-B5F0-3239-2BB10D4AA6E8}"/>
              </a:ext>
            </a:extLst>
          </p:cNvPr>
          <p:cNvSpPr>
            <a:spLocks noGrp="1"/>
          </p:cNvSpPr>
          <p:nvPr>
            <p:ph type="title"/>
          </p:nvPr>
        </p:nvSpPr>
        <p:spPr>
          <a:xfrm>
            <a:off x="457200" y="594359"/>
            <a:ext cx="3200400" cy="3160518"/>
          </a:xfrm>
        </p:spPr>
        <p:txBody>
          <a:bodyPr>
            <a:noAutofit/>
          </a:bodyPr>
          <a:lstStyle/>
          <a:p>
            <a:r>
              <a:rPr lang="en-US" sz="4800" dirty="0"/>
              <a:t>THE DOCTRINE OF SOVEREIGN IMMUNITY</a:t>
            </a:r>
          </a:p>
        </p:txBody>
      </p:sp>
      <p:sp>
        <p:nvSpPr>
          <p:cNvPr id="3" name="Content Placeholder 2">
            <a:extLst>
              <a:ext uri="{FF2B5EF4-FFF2-40B4-BE49-F238E27FC236}">
                <a16:creationId xmlns:a16="http://schemas.microsoft.com/office/drawing/2014/main" id="{28972555-69C3-3CB6-57B5-0F4A8294ABC5}"/>
              </a:ext>
            </a:extLst>
          </p:cNvPr>
          <p:cNvSpPr>
            <a:spLocks noGrp="1"/>
          </p:cNvSpPr>
          <p:nvPr>
            <p:ph idx="1"/>
          </p:nvPr>
        </p:nvSpPr>
        <p:spPr>
          <a:xfrm>
            <a:off x="4581727" y="252919"/>
            <a:ext cx="7402749" cy="6498077"/>
          </a:xfrm>
        </p:spPr>
        <p:txBody>
          <a:bodyPr/>
          <a:lstStyle/>
          <a:p>
            <a:r>
              <a:rPr lang="en-US" sz="3600" dirty="0"/>
              <a:t>Part of common law in TN for over one hundred years.</a:t>
            </a:r>
          </a:p>
          <a:p>
            <a:r>
              <a:rPr lang="en-US" sz="3600" dirty="0"/>
              <a:t>The State and its political subdivisions were generally immune from suit.</a:t>
            </a:r>
          </a:p>
          <a:p>
            <a:r>
              <a:rPr lang="en-US" sz="3600" dirty="0"/>
              <a:t>However, “sovereign immunity does not bar suit when the government has ‘specifically consented to be sued.’”</a:t>
            </a:r>
          </a:p>
          <a:p>
            <a:r>
              <a:rPr lang="en-US" sz="3600" dirty="0"/>
              <a:t>TN Constitution authorizes TN  Legislature to allow certain suits against governmental entities.</a:t>
            </a:r>
          </a:p>
          <a:p>
            <a:r>
              <a:rPr lang="en-US" sz="2400" dirty="0"/>
              <a:t>Lawson v. Hawkins County, 661 SW3d 54, at 59 (Tenn. 2023), citing (Tenn. Const. </a:t>
            </a:r>
            <a:r>
              <a:rPr lang="en-US" sz="2400" dirty="0" err="1"/>
              <a:t>art.I</a:t>
            </a:r>
            <a:r>
              <a:rPr lang="en-US" sz="2400" dirty="0"/>
              <a:t>, section 17)</a:t>
            </a:r>
          </a:p>
          <a:p>
            <a:endParaRPr lang="en-US" sz="2400" dirty="0"/>
          </a:p>
          <a:p>
            <a:endParaRPr lang="en-US" dirty="0"/>
          </a:p>
        </p:txBody>
      </p:sp>
      <p:sp>
        <p:nvSpPr>
          <p:cNvPr id="4" name="Text Placeholder 3">
            <a:extLst>
              <a:ext uri="{FF2B5EF4-FFF2-40B4-BE49-F238E27FC236}">
                <a16:creationId xmlns:a16="http://schemas.microsoft.com/office/drawing/2014/main" id="{EEFF6092-7066-E6B0-D94B-01CC806E361C}"/>
              </a:ext>
            </a:extLst>
          </p:cNvPr>
          <p:cNvSpPr>
            <a:spLocks noGrp="1"/>
          </p:cNvSpPr>
          <p:nvPr>
            <p:ph type="body" sz="half" idx="2"/>
          </p:nvPr>
        </p:nvSpPr>
        <p:spPr>
          <a:xfrm>
            <a:off x="457200" y="4143982"/>
            <a:ext cx="3200400" cy="2161221"/>
          </a:xfrm>
        </p:spPr>
        <p:txBody>
          <a:bodyPr/>
          <a:lstStyle/>
          <a:p>
            <a:endParaRPr lang="en-US" dirty="0"/>
          </a:p>
        </p:txBody>
      </p:sp>
    </p:spTree>
    <p:extLst>
      <p:ext uri="{BB962C8B-B14F-4D97-AF65-F5344CB8AC3E}">
        <p14:creationId xmlns:p14="http://schemas.microsoft.com/office/powerpoint/2010/main" val="1050130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AB435CD-2B7E-F3B2-685A-EDD261D3505D}"/>
              </a:ext>
            </a:extLst>
          </p:cNvPr>
          <p:cNvSpPr>
            <a:spLocks noGrp="1"/>
          </p:cNvSpPr>
          <p:nvPr>
            <p:ph type="title"/>
          </p:nvPr>
        </p:nvSpPr>
        <p:spPr>
          <a:xfrm>
            <a:off x="184826" y="348615"/>
            <a:ext cx="3608961" cy="3703320"/>
          </a:xfrm>
        </p:spPr>
        <p:txBody>
          <a:bodyPr>
            <a:noAutofit/>
          </a:bodyPr>
          <a:lstStyle/>
          <a:p>
            <a:pPr algn="ctr"/>
            <a:r>
              <a:rPr lang="en-US" sz="4000" dirty="0">
                <a:solidFill>
                  <a:srgbClr val="FFFFFF"/>
                </a:solidFill>
              </a:rPr>
              <a:t>1973 TENNESSEE LEGISLATURE PASSED </a:t>
            </a:r>
            <a:br>
              <a:rPr lang="en-US" sz="4000" dirty="0">
                <a:solidFill>
                  <a:srgbClr val="FFFFFF"/>
                </a:solidFill>
              </a:rPr>
            </a:br>
            <a:r>
              <a:rPr lang="en-US" sz="4000" dirty="0">
                <a:solidFill>
                  <a:srgbClr val="FFFFFF"/>
                </a:solidFill>
              </a:rPr>
              <a:t>GOVERNMENTAL TORT LIABILITY ACT</a:t>
            </a:r>
          </a:p>
        </p:txBody>
      </p:sp>
      <p:sp>
        <p:nvSpPr>
          <p:cNvPr id="9" name="Content Placeholder 8">
            <a:extLst>
              <a:ext uri="{FF2B5EF4-FFF2-40B4-BE49-F238E27FC236}">
                <a16:creationId xmlns:a16="http://schemas.microsoft.com/office/drawing/2014/main" id="{6309725E-735B-D8D0-B9ED-20D7CF733326}"/>
              </a:ext>
            </a:extLst>
          </p:cNvPr>
          <p:cNvSpPr>
            <a:spLocks noGrp="1"/>
          </p:cNvSpPr>
          <p:nvPr>
            <p:ph idx="1"/>
          </p:nvPr>
        </p:nvSpPr>
        <p:spPr>
          <a:xfrm>
            <a:off x="492371" y="4400550"/>
            <a:ext cx="3084844" cy="1588769"/>
          </a:xfrm>
        </p:spPr>
        <p:txBody>
          <a:bodyPr>
            <a:normAutofit/>
          </a:bodyPr>
          <a:lstStyle/>
          <a:p>
            <a:endParaRPr lang="en-US" sz="1500" dirty="0">
              <a:solidFill>
                <a:srgbClr val="FFFFFF"/>
              </a:solidFill>
            </a:endParaRPr>
          </a:p>
        </p:txBody>
      </p:sp>
      <p:sp>
        <p:nvSpPr>
          <p:cNvPr id="16" name="Rectangle 15">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Content Placeholder 4" descr="Wooden blocks with letters on a table&#10;&#10;Description automatically generated">
            <a:extLst>
              <a:ext uri="{FF2B5EF4-FFF2-40B4-BE49-F238E27FC236}">
                <a16:creationId xmlns:a16="http://schemas.microsoft.com/office/drawing/2014/main" id="{D4B70DFA-D77D-6185-21B6-EA1C33F69E0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742017" y="1160140"/>
            <a:ext cx="6798082" cy="4537720"/>
          </a:xfrm>
          <a:prstGeom prst="rect">
            <a:avLst/>
          </a:prstGeom>
        </p:spPr>
      </p:pic>
    </p:spTree>
    <p:extLst>
      <p:ext uri="{BB962C8B-B14F-4D97-AF65-F5344CB8AC3E}">
        <p14:creationId xmlns:p14="http://schemas.microsoft.com/office/powerpoint/2010/main" val="1275181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217387-80AB-4058-BEB6-7A90C50BDCDA}"/>
              </a:ext>
            </a:extLst>
          </p:cNvPr>
          <p:cNvSpPr>
            <a:spLocks noGrp="1"/>
          </p:cNvSpPr>
          <p:nvPr>
            <p:ph type="sldNum" sz="quarter" idx="12"/>
          </p:nvPr>
        </p:nvSpPr>
        <p:spPr/>
        <p:txBody>
          <a:bodyPr/>
          <a:lstStyle/>
          <a:p>
            <a:fld id="{9EC71654-96A5-4280-94F3-931C61A9F92C}" type="slidenum">
              <a:rPr lang="en-US" noProof="0" smtClean="0"/>
              <a:pPr/>
              <a:t>4</a:t>
            </a:fld>
            <a:endParaRPr lang="en-US" noProof="0" dirty="0"/>
          </a:p>
        </p:txBody>
      </p:sp>
      <p:sp>
        <p:nvSpPr>
          <p:cNvPr id="3" name="Content Placeholder 2">
            <a:extLst>
              <a:ext uri="{FF2B5EF4-FFF2-40B4-BE49-F238E27FC236}">
                <a16:creationId xmlns:a16="http://schemas.microsoft.com/office/drawing/2014/main" id="{07D73A82-5B1D-4567-9EBE-F11E66D1AFA6}"/>
              </a:ext>
            </a:extLst>
          </p:cNvPr>
          <p:cNvSpPr>
            <a:spLocks noGrp="1"/>
          </p:cNvSpPr>
          <p:nvPr>
            <p:ph idx="1"/>
          </p:nvPr>
        </p:nvSpPr>
        <p:spPr/>
        <p:txBody>
          <a:bodyPr>
            <a:normAutofit/>
          </a:bodyPr>
          <a:lstStyle/>
          <a:p>
            <a:r>
              <a:rPr lang="en-US" sz="4000" dirty="0"/>
              <a:t>“GOVERNMENT LAWYERS IN TENNESSEE ARE ALSO SUBJECT TO THE OPEN MEETINGS ACT AS INTERPRETED BY THE TENNESSEE COURTS.”</a:t>
            </a:r>
          </a:p>
          <a:p>
            <a:endParaRPr lang="en-US" sz="3200" dirty="0"/>
          </a:p>
          <a:p>
            <a:endParaRPr lang="en-US" sz="3200" dirty="0"/>
          </a:p>
          <a:p>
            <a:r>
              <a:rPr lang="en-US" sz="3200" dirty="0"/>
              <a:t>RPC </a:t>
            </a:r>
            <a:r>
              <a:rPr lang="en-US" sz="3200" i="1" dirty="0"/>
              <a:t>SCOPE COMMENT [19]</a:t>
            </a:r>
          </a:p>
          <a:p>
            <a:endParaRPr lang="en-US" sz="3200" dirty="0"/>
          </a:p>
        </p:txBody>
      </p:sp>
      <p:sp>
        <p:nvSpPr>
          <p:cNvPr id="4" name="Title 3">
            <a:extLst>
              <a:ext uri="{FF2B5EF4-FFF2-40B4-BE49-F238E27FC236}">
                <a16:creationId xmlns:a16="http://schemas.microsoft.com/office/drawing/2014/main" id="{12BD5ADF-0B53-4188-A60E-445490D00228}"/>
              </a:ext>
            </a:extLst>
          </p:cNvPr>
          <p:cNvSpPr>
            <a:spLocks noGrp="1"/>
          </p:cNvSpPr>
          <p:nvPr>
            <p:ph type="title"/>
          </p:nvPr>
        </p:nvSpPr>
        <p:spPr/>
        <p:txBody>
          <a:bodyPr>
            <a:normAutofit/>
          </a:bodyPr>
          <a:lstStyle/>
          <a:p>
            <a:pPr algn="ctr"/>
            <a:r>
              <a:rPr lang="en-US" dirty="0"/>
              <a:t>OPEN MEETINGS ACT</a:t>
            </a:r>
            <a:br>
              <a:rPr lang="en-US" dirty="0"/>
            </a:br>
            <a:endParaRPr lang="en-US" dirty="0"/>
          </a:p>
        </p:txBody>
      </p:sp>
    </p:spTree>
    <p:extLst>
      <p:ext uri="{BB962C8B-B14F-4D97-AF65-F5344CB8AC3E}">
        <p14:creationId xmlns:p14="http://schemas.microsoft.com/office/powerpoint/2010/main" val="1293975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6A5F404-2D8D-67C2-C441-125DFC5040BF}"/>
              </a:ext>
            </a:extLst>
          </p:cNvPr>
          <p:cNvSpPr>
            <a:spLocks noGrp="1"/>
          </p:cNvSpPr>
          <p:nvPr>
            <p:ph type="title"/>
          </p:nvPr>
        </p:nvSpPr>
        <p:spPr>
          <a:xfrm>
            <a:off x="349757" y="148590"/>
            <a:ext cx="3637041" cy="6480810"/>
          </a:xfrm>
        </p:spPr>
        <p:txBody>
          <a:bodyPr anchor="ctr">
            <a:normAutofit/>
          </a:bodyPr>
          <a:lstStyle/>
          <a:p>
            <a:r>
              <a:rPr lang="en-US" sz="4000" i="1" dirty="0">
                <a:solidFill>
                  <a:srgbClr val="FFFFFF"/>
                </a:solidFill>
                <a:effectLst/>
                <a:latin typeface="Aptos" panose="020B0004020202020204" pitchFamily="34" charset="0"/>
                <a:ea typeface="Aptos" panose="020B0004020202020204" pitchFamily="34" charset="0"/>
                <a:cs typeface="Aptos" panose="020B0004020202020204" pitchFamily="34" charset="0"/>
              </a:rPr>
              <a:t>Larry King, et al v. Town of Selmer, Tennessee, No. W2023-00390-COA-R9-CV (filed January 8, 2024 at Jackson), 2024 WL 81516, (Tenn. Ct. App.)</a:t>
            </a:r>
            <a:br>
              <a:rPr lang="en-US" sz="3300" dirty="0">
                <a:solidFill>
                  <a:srgbClr val="FFFFFF"/>
                </a:solidFill>
                <a:effectLst/>
                <a:latin typeface="Aptos" panose="020B0004020202020204" pitchFamily="34" charset="0"/>
                <a:ea typeface="Aptos" panose="020B0004020202020204" pitchFamily="34" charset="0"/>
                <a:cs typeface="Aptos" panose="020B0004020202020204" pitchFamily="34" charset="0"/>
              </a:rPr>
            </a:br>
            <a:endParaRPr lang="en-US" sz="3300" dirty="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7A0A65C-3D0F-B2AB-0EB4-292668EE7B75}"/>
              </a:ext>
            </a:extLst>
          </p:cNvPr>
          <p:cNvSpPr>
            <a:spLocks noGrp="1"/>
          </p:cNvSpPr>
          <p:nvPr>
            <p:ph idx="1"/>
          </p:nvPr>
        </p:nvSpPr>
        <p:spPr>
          <a:xfrm>
            <a:off x="4742016" y="605896"/>
            <a:ext cx="6413663" cy="5646208"/>
          </a:xfrm>
        </p:spPr>
        <p:txBody>
          <a:bodyPr anchor="ctr">
            <a:noAutofit/>
          </a:bodyPr>
          <a:lstStyle/>
          <a:p>
            <a:r>
              <a:rPr lang="en-US" sz="3600" dirty="0"/>
              <a:t>1.  Whether the Town is immune under the Public Duty Doctrine from Larry King and Brittany Johnson’s claims against the Town?</a:t>
            </a:r>
          </a:p>
          <a:p>
            <a:r>
              <a:rPr lang="en-US" sz="3600" dirty="0"/>
              <a:t>2.  Whether the Town is immune under the Tennessee Governmental Tort Liability Act from Larry King and Brittany Johnson’s joint venture claim against the Town?</a:t>
            </a:r>
          </a:p>
        </p:txBody>
      </p:sp>
    </p:spTree>
    <p:extLst>
      <p:ext uri="{BB962C8B-B14F-4D97-AF65-F5344CB8AC3E}">
        <p14:creationId xmlns:p14="http://schemas.microsoft.com/office/powerpoint/2010/main" val="455433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C0D98-5C00-6FE4-8281-A79E8024B984}"/>
              </a:ext>
            </a:extLst>
          </p:cNvPr>
          <p:cNvSpPr>
            <a:spLocks noGrp="1"/>
          </p:cNvSpPr>
          <p:nvPr>
            <p:ph type="title"/>
          </p:nvPr>
        </p:nvSpPr>
        <p:spPr/>
        <p:txBody>
          <a:bodyPr>
            <a:normAutofit/>
          </a:bodyPr>
          <a:lstStyle/>
          <a:p>
            <a:pPr algn="ctr"/>
            <a:r>
              <a:rPr lang="en-US" sz="4800" dirty="0"/>
              <a:t>PUBLIC DUTY DOCTRINE</a:t>
            </a:r>
          </a:p>
        </p:txBody>
      </p:sp>
      <p:sp>
        <p:nvSpPr>
          <p:cNvPr id="3" name="Content Placeholder 2">
            <a:extLst>
              <a:ext uri="{FF2B5EF4-FFF2-40B4-BE49-F238E27FC236}">
                <a16:creationId xmlns:a16="http://schemas.microsoft.com/office/drawing/2014/main" id="{D0F5F176-6A86-0465-A5E9-5A300072F8AB}"/>
              </a:ext>
            </a:extLst>
          </p:cNvPr>
          <p:cNvSpPr>
            <a:spLocks noGrp="1"/>
          </p:cNvSpPr>
          <p:nvPr>
            <p:ph idx="1"/>
          </p:nvPr>
        </p:nvSpPr>
        <p:spPr/>
        <p:txBody>
          <a:bodyPr>
            <a:normAutofit/>
          </a:bodyPr>
          <a:lstStyle/>
          <a:p>
            <a:r>
              <a:rPr lang="en-US" sz="3600" dirty="0"/>
              <a:t>IN ADDITION TO THE GTLA, THE PUBLIC DUTY DOCTRINE PROVIDES AN AFFIRMATIVE DEFENSE THAT MAY “SHIELD A PUBLIC EMPLOYEE FROM SUITS FOR INJURIES THAT ARE CAUSED BY THE PUBLIC EMPLOYEE’S BREACH OF A DUTY TO THE PUBLIC AT LARGE.”</a:t>
            </a:r>
          </a:p>
          <a:p>
            <a:r>
              <a:rPr lang="en-US" sz="2400" u="sng" dirty="0"/>
              <a:t>Ezell v. Cockrell</a:t>
            </a:r>
            <a:r>
              <a:rPr lang="en-US" sz="2400" dirty="0"/>
              <a:t>, 902 S.W.2d 394, 397 (Tenn. 1995)</a:t>
            </a:r>
          </a:p>
        </p:txBody>
      </p:sp>
      <p:sp>
        <p:nvSpPr>
          <p:cNvPr id="4" name="Text Placeholder 3">
            <a:extLst>
              <a:ext uri="{FF2B5EF4-FFF2-40B4-BE49-F238E27FC236}">
                <a16:creationId xmlns:a16="http://schemas.microsoft.com/office/drawing/2014/main" id="{8C3DA8B9-E756-18B9-DD95-8DD1BF345412}"/>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793240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29FB3-595E-3CA0-F2B3-829D542E6E9E}"/>
              </a:ext>
            </a:extLst>
          </p:cNvPr>
          <p:cNvSpPr>
            <a:spLocks noGrp="1"/>
          </p:cNvSpPr>
          <p:nvPr>
            <p:ph type="title"/>
          </p:nvPr>
        </p:nvSpPr>
        <p:spPr>
          <a:xfrm>
            <a:off x="457200" y="594359"/>
            <a:ext cx="3200400" cy="3024330"/>
          </a:xfrm>
        </p:spPr>
        <p:txBody>
          <a:bodyPr>
            <a:normAutofit/>
          </a:bodyPr>
          <a:lstStyle/>
          <a:p>
            <a:pPr algn="ctr"/>
            <a:r>
              <a:rPr lang="en-US" sz="4400" dirty="0"/>
              <a:t>INTERPLAY OF GTLA AND THE PUBLIC DUTY DOCTRINE</a:t>
            </a:r>
          </a:p>
        </p:txBody>
      </p:sp>
      <p:sp>
        <p:nvSpPr>
          <p:cNvPr id="3" name="Content Placeholder 2">
            <a:extLst>
              <a:ext uri="{FF2B5EF4-FFF2-40B4-BE49-F238E27FC236}">
                <a16:creationId xmlns:a16="http://schemas.microsoft.com/office/drawing/2014/main" id="{DE952B34-6941-4EEF-FE90-255AC8271553}"/>
              </a:ext>
            </a:extLst>
          </p:cNvPr>
          <p:cNvSpPr>
            <a:spLocks noGrp="1"/>
          </p:cNvSpPr>
          <p:nvPr>
            <p:ph idx="1"/>
          </p:nvPr>
        </p:nvSpPr>
        <p:spPr>
          <a:xfrm>
            <a:off x="4800600" y="165371"/>
            <a:ext cx="6492240" cy="6322978"/>
          </a:xfrm>
        </p:spPr>
        <p:txBody>
          <a:bodyPr>
            <a:noAutofit/>
          </a:bodyPr>
          <a:lstStyle/>
          <a:p>
            <a:r>
              <a:rPr lang="en-US" sz="3200" dirty="0"/>
              <a:t>Courts first look to the GTLA.  If immunity is found under the GTLA, a court need not inquire as to whether the public duty doctrine also provides immunity.  If, however, the GTLA does not provide immunity, courts may look to the general rule of immunity under the public duty doctrine.  If immunity is then found under the public duty doctrine, the next inquiry is whether the special duty exception removes the immunity afforded under the public duty doctrine.</a:t>
            </a:r>
          </a:p>
        </p:txBody>
      </p:sp>
      <p:sp>
        <p:nvSpPr>
          <p:cNvPr id="4" name="Text Placeholder 3">
            <a:extLst>
              <a:ext uri="{FF2B5EF4-FFF2-40B4-BE49-F238E27FC236}">
                <a16:creationId xmlns:a16="http://schemas.microsoft.com/office/drawing/2014/main" id="{7EFD68A2-DD2D-9599-3919-17F61A893A12}"/>
              </a:ext>
            </a:extLst>
          </p:cNvPr>
          <p:cNvSpPr>
            <a:spLocks noGrp="1"/>
          </p:cNvSpPr>
          <p:nvPr>
            <p:ph type="body" sz="half" idx="2"/>
          </p:nvPr>
        </p:nvSpPr>
        <p:spPr>
          <a:xfrm>
            <a:off x="457200" y="4474722"/>
            <a:ext cx="3200400" cy="1830481"/>
          </a:xfrm>
        </p:spPr>
        <p:txBody>
          <a:bodyPr/>
          <a:lstStyle/>
          <a:p>
            <a:endParaRPr lang="en-US" dirty="0"/>
          </a:p>
        </p:txBody>
      </p:sp>
    </p:spTree>
    <p:extLst>
      <p:ext uri="{BB962C8B-B14F-4D97-AF65-F5344CB8AC3E}">
        <p14:creationId xmlns:p14="http://schemas.microsoft.com/office/powerpoint/2010/main" val="12023599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15730-30F4-748B-8C0C-769D476C84C6}"/>
              </a:ext>
            </a:extLst>
          </p:cNvPr>
          <p:cNvSpPr>
            <a:spLocks noGrp="1"/>
          </p:cNvSpPr>
          <p:nvPr>
            <p:ph type="title"/>
          </p:nvPr>
        </p:nvSpPr>
        <p:spPr/>
        <p:txBody>
          <a:bodyPr>
            <a:normAutofit/>
          </a:bodyPr>
          <a:lstStyle/>
          <a:p>
            <a:pPr algn="ctr"/>
            <a:r>
              <a:rPr lang="en-US" sz="4400" dirty="0"/>
              <a:t>SPECIAL DUTY EXCEPTION</a:t>
            </a:r>
          </a:p>
        </p:txBody>
      </p:sp>
      <p:sp>
        <p:nvSpPr>
          <p:cNvPr id="3" name="Content Placeholder 2">
            <a:extLst>
              <a:ext uri="{FF2B5EF4-FFF2-40B4-BE49-F238E27FC236}">
                <a16:creationId xmlns:a16="http://schemas.microsoft.com/office/drawing/2014/main" id="{F050285F-E791-793F-9149-C8B02F2EF7AC}"/>
              </a:ext>
            </a:extLst>
          </p:cNvPr>
          <p:cNvSpPr>
            <a:spLocks noGrp="1"/>
          </p:cNvSpPr>
          <p:nvPr>
            <p:ph idx="1"/>
          </p:nvPr>
        </p:nvSpPr>
        <p:spPr>
          <a:xfrm>
            <a:off x="4367719" y="126459"/>
            <a:ext cx="7636213" cy="6420255"/>
          </a:xfrm>
        </p:spPr>
        <p:txBody>
          <a:bodyPr>
            <a:noAutofit/>
          </a:bodyPr>
          <a:lstStyle/>
          <a:p>
            <a:r>
              <a:rPr lang="en-US" sz="3200" dirty="0"/>
              <a:t>The special duty exception removes the immunity when:</a:t>
            </a:r>
          </a:p>
          <a:p>
            <a:r>
              <a:rPr lang="en-US" sz="3200" dirty="0"/>
              <a:t>(1)  a public official affirmatively undertakes to protect the plaintiff and the plaintiff relies upon the undertaking;</a:t>
            </a:r>
          </a:p>
          <a:p>
            <a:r>
              <a:rPr lang="en-US" sz="3200" dirty="0"/>
              <a:t>(2)  a statute specifically provides for a cause of action against an official or municipality for injuries resulting to a particular class of individuals, of which the plaintiff is a member, from failure to enforce certain laws; or</a:t>
            </a:r>
          </a:p>
          <a:p>
            <a:r>
              <a:rPr lang="en-US" sz="3200" dirty="0"/>
              <a:t>(3)  a plaintiff alleges a cause of action involving intent, malice or reckless conduct.</a:t>
            </a:r>
          </a:p>
        </p:txBody>
      </p:sp>
      <p:sp>
        <p:nvSpPr>
          <p:cNvPr id="4" name="Text Placeholder 3">
            <a:extLst>
              <a:ext uri="{FF2B5EF4-FFF2-40B4-BE49-F238E27FC236}">
                <a16:creationId xmlns:a16="http://schemas.microsoft.com/office/drawing/2014/main" id="{5B99543C-FE51-6CC6-F571-34BC356AB165}"/>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706501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68DF5-CB1A-0583-2DE1-8175AA5DB02C}"/>
              </a:ext>
            </a:extLst>
          </p:cNvPr>
          <p:cNvSpPr>
            <a:spLocks noGrp="1"/>
          </p:cNvSpPr>
          <p:nvPr>
            <p:ph type="title"/>
          </p:nvPr>
        </p:nvSpPr>
        <p:spPr/>
        <p:txBody>
          <a:bodyPr>
            <a:normAutofit/>
          </a:bodyPr>
          <a:lstStyle/>
          <a:p>
            <a:pPr algn="ctr"/>
            <a:r>
              <a:rPr lang="en-US" sz="4800" dirty="0"/>
              <a:t>COURT OF APPEALS FINDINGS</a:t>
            </a:r>
          </a:p>
        </p:txBody>
      </p:sp>
      <p:sp>
        <p:nvSpPr>
          <p:cNvPr id="3" name="Content Placeholder 2">
            <a:extLst>
              <a:ext uri="{FF2B5EF4-FFF2-40B4-BE49-F238E27FC236}">
                <a16:creationId xmlns:a16="http://schemas.microsoft.com/office/drawing/2014/main" id="{495E0814-69D9-8E12-6B40-F8198F51A389}"/>
              </a:ext>
            </a:extLst>
          </p:cNvPr>
          <p:cNvSpPr>
            <a:spLocks noGrp="1"/>
          </p:cNvSpPr>
          <p:nvPr>
            <p:ph idx="1"/>
          </p:nvPr>
        </p:nvSpPr>
        <p:spPr>
          <a:xfrm>
            <a:off x="4533089" y="77821"/>
            <a:ext cx="7334656" cy="6595353"/>
          </a:xfrm>
        </p:spPr>
        <p:txBody>
          <a:bodyPr>
            <a:noAutofit/>
          </a:bodyPr>
          <a:lstStyle/>
          <a:p>
            <a:r>
              <a:rPr lang="en-US" sz="3200" dirty="0"/>
              <a:t>THE PUBLIC-DUTY DOCTRINE SHIELDS THE TOWN FROM LIABILITY.</a:t>
            </a:r>
          </a:p>
          <a:p>
            <a:r>
              <a:rPr lang="en-US" sz="3200" dirty="0"/>
              <a:t>THE SPECIAL-DUTY EXCEPTION DOES NOT APPLY.</a:t>
            </a:r>
          </a:p>
          <a:p>
            <a:r>
              <a:rPr lang="en-US" sz="3200" dirty="0"/>
              <a:t>THE “JOINT VENTURE” CLAIMS ARE SIMPLY ADDITIONAL NEGLIGENCE CLAIMS SEEKING TO HOLD THE TOWN LIABLE FOR THE ALLEGED NEGLIGENCE OF OTHER DEFENDANTS.</a:t>
            </a:r>
          </a:p>
          <a:p>
            <a:r>
              <a:rPr lang="en-US" sz="3200" dirty="0"/>
              <a:t>BECAUSE THE TN LEGISLATURE HAS NOT WAIVED GOVERNMENTAL IMMUNITY UNDER SUCH CIRCUMSTANCES, TOWN’S IMMUNITY WAS NEVER REMOVED AS TO THE “JOINT VENTURE” CLAIMS.</a:t>
            </a:r>
          </a:p>
        </p:txBody>
      </p:sp>
      <p:sp>
        <p:nvSpPr>
          <p:cNvPr id="4" name="Text Placeholder 3">
            <a:extLst>
              <a:ext uri="{FF2B5EF4-FFF2-40B4-BE49-F238E27FC236}">
                <a16:creationId xmlns:a16="http://schemas.microsoft.com/office/drawing/2014/main" id="{6312BBA4-6364-6471-F69D-7AC9CDCBEE8B}"/>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6317860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8794A-3CF3-37EB-C6EB-A038C8349101}"/>
              </a:ext>
            </a:extLst>
          </p:cNvPr>
          <p:cNvSpPr>
            <a:spLocks noGrp="1"/>
          </p:cNvSpPr>
          <p:nvPr>
            <p:ph type="title"/>
          </p:nvPr>
        </p:nvSpPr>
        <p:spPr/>
        <p:txBody>
          <a:bodyPr>
            <a:normAutofit fontScale="90000"/>
          </a:bodyPr>
          <a:lstStyle/>
          <a:p>
            <a:pPr algn="ctr"/>
            <a:br>
              <a:rPr lang="en-US" sz="7200" dirty="0"/>
            </a:br>
            <a:r>
              <a:rPr lang="en-US" sz="7200" dirty="0"/>
              <a:t>ETHICS</a:t>
            </a:r>
            <a:br>
              <a:rPr lang="en-US" sz="7200" dirty="0"/>
            </a:br>
            <a:endParaRPr lang="en-US" sz="7200" dirty="0"/>
          </a:p>
        </p:txBody>
      </p:sp>
      <p:sp>
        <p:nvSpPr>
          <p:cNvPr id="3" name="Content Placeholder 2">
            <a:extLst>
              <a:ext uri="{FF2B5EF4-FFF2-40B4-BE49-F238E27FC236}">
                <a16:creationId xmlns:a16="http://schemas.microsoft.com/office/drawing/2014/main" id="{CBF44156-0F30-6A62-C893-7567D58C00B6}"/>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120491D7-A4AA-2BA7-D99D-78789BB7A4F3}"/>
              </a:ext>
            </a:extLst>
          </p:cNvPr>
          <p:cNvSpPr>
            <a:spLocks noGrp="1"/>
          </p:cNvSpPr>
          <p:nvPr>
            <p:ph type="body" sz="half" idx="2"/>
          </p:nvPr>
        </p:nvSpPr>
        <p:spPr/>
        <p:txBody>
          <a:bodyPr/>
          <a:lstStyle/>
          <a:p>
            <a:endParaRPr lang="en-US"/>
          </a:p>
        </p:txBody>
      </p:sp>
      <p:pic>
        <p:nvPicPr>
          <p:cNvPr id="5" name="Content Placeholder 4" descr="A picture containing logo, font, graphics, symbol&#10;&#10;Description automatically generated">
            <a:extLst>
              <a:ext uri="{FF2B5EF4-FFF2-40B4-BE49-F238E27FC236}">
                <a16:creationId xmlns:a16="http://schemas.microsoft.com/office/drawing/2014/main" id="{D2153C72-EBB3-549A-C015-6BE85D85799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3731" r="2" b="5464"/>
          <a:stretch/>
        </p:blipFill>
        <p:spPr>
          <a:xfrm>
            <a:off x="4042611" y="47816"/>
            <a:ext cx="8158414" cy="6857990"/>
          </a:xfrm>
          <a:prstGeom prst="rect">
            <a:avLst/>
          </a:prstGeom>
        </p:spPr>
      </p:pic>
    </p:spTree>
    <p:extLst>
      <p:ext uri="{BB962C8B-B14F-4D97-AF65-F5344CB8AC3E}">
        <p14:creationId xmlns:p14="http://schemas.microsoft.com/office/powerpoint/2010/main" val="16107085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23AE2-2F89-EDFF-27D5-447A6A0BE105}"/>
              </a:ext>
            </a:extLst>
          </p:cNvPr>
          <p:cNvSpPr>
            <a:spLocks noGrp="1"/>
          </p:cNvSpPr>
          <p:nvPr>
            <p:ph type="title"/>
          </p:nvPr>
        </p:nvSpPr>
        <p:spPr/>
        <p:txBody>
          <a:bodyPr/>
          <a:lstStyle/>
          <a:p>
            <a:r>
              <a:rPr lang="en-US" dirty="0"/>
              <a:t>ABA FORMAL </a:t>
            </a:r>
            <a:r>
              <a:rPr lang="en-US"/>
              <a:t>OPINION 509</a:t>
            </a:r>
            <a:endParaRPr lang="en-US" dirty="0"/>
          </a:p>
        </p:txBody>
      </p:sp>
      <p:pic>
        <p:nvPicPr>
          <p:cNvPr id="6" name="Content Placeholder 5" descr="A close-up of a document&#10;&#10;Description automatically generated">
            <a:extLst>
              <a:ext uri="{FF2B5EF4-FFF2-40B4-BE49-F238E27FC236}">
                <a16:creationId xmlns:a16="http://schemas.microsoft.com/office/drawing/2014/main" id="{714FE9B7-2135-82CE-177A-28F8BD3731CE}"/>
              </a:ext>
            </a:extLst>
          </p:cNvPr>
          <p:cNvPicPr>
            <a:picLocks noGrp="1" noChangeAspect="1"/>
          </p:cNvPicPr>
          <p:nvPr>
            <p:ph idx="1"/>
          </p:nvPr>
        </p:nvPicPr>
        <p:blipFill>
          <a:blip r:embed="rId2"/>
          <a:stretch>
            <a:fillRect/>
          </a:stretch>
        </p:blipFill>
        <p:spPr>
          <a:xfrm>
            <a:off x="4160521" y="91440"/>
            <a:ext cx="7932420" cy="6766560"/>
          </a:xfrm>
        </p:spPr>
      </p:pic>
      <p:sp>
        <p:nvSpPr>
          <p:cNvPr id="4" name="Text Placeholder 3">
            <a:extLst>
              <a:ext uri="{FF2B5EF4-FFF2-40B4-BE49-F238E27FC236}">
                <a16:creationId xmlns:a16="http://schemas.microsoft.com/office/drawing/2014/main" id="{53A287D4-FCE7-EF45-0817-37BBEA0D4121}"/>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9539650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FCA2D-E2FB-9857-4F8B-4A1B00CD2CB4}"/>
              </a:ext>
            </a:extLst>
          </p:cNvPr>
          <p:cNvSpPr>
            <a:spLocks noGrp="1"/>
          </p:cNvSpPr>
          <p:nvPr>
            <p:ph type="title"/>
          </p:nvPr>
        </p:nvSpPr>
        <p:spPr/>
        <p:txBody>
          <a:bodyPr/>
          <a:lstStyle/>
          <a:p>
            <a:r>
              <a:rPr lang="en-US" dirty="0"/>
              <a:t>ABA FORMAL OPINION 508</a:t>
            </a:r>
          </a:p>
        </p:txBody>
      </p:sp>
      <p:pic>
        <p:nvPicPr>
          <p:cNvPr id="6" name="Content Placeholder 5" descr="A close-up of a document&#10;&#10;Description automatically generated">
            <a:extLst>
              <a:ext uri="{FF2B5EF4-FFF2-40B4-BE49-F238E27FC236}">
                <a16:creationId xmlns:a16="http://schemas.microsoft.com/office/drawing/2014/main" id="{C5A5A277-6EC3-5568-688E-C151EB8714AE}"/>
              </a:ext>
            </a:extLst>
          </p:cNvPr>
          <p:cNvPicPr>
            <a:picLocks noGrp="1" noChangeAspect="1"/>
          </p:cNvPicPr>
          <p:nvPr>
            <p:ph idx="1"/>
          </p:nvPr>
        </p:nvPicPr>
        <p:blipFill>
          <a:blip r:embed="rId2"/>
          <a:stretch>
            <a:fillRect/>
          </a:stretch>
        </p:blipFill>
        <p:spPr>
          <a:xfrm>
            <a:off x="4086226" y="0"/>
            <a:ext cx="8105774" cy="6972300"/>
          </a:xfrm>
        </p:spPr>
      </p:pic>
      <p:sp>
        <p:nvSpPr>
          <p:cNvPr id="4" name="Text Placeholder 3">
            <a:extLst>
              <a:ext uri="{FF2B5EF4-FFF2-40B4-BE49-F238E27FC236}">
                <a16:creationId xmlns:a16="http://schemas.microsoft.com/office/drawing/2014/main" id="{BCD94652-7D59-1BA3-1B09-540FCE7042CE}"/>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00254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A193-9ACC-F381-41CE-EB9E83E4FE10}"/>
              </a:ext>
            </a:extLst>
          </p:cNvPr>
          <p:cNvSpPr>
            <a:spLocks noGrp="1"/>
          </p:cNvSpPr>
          <p:nvPr>
            <p:ph type="title"/>
          </p:nvPr>
        </p:nvSpPr>
        <p:spPr/>
        <p:txBody>
          <a:bodyPr/>
          <a:lstStyle/>
          <a:p>
            <a:r>
              <a:rPr lang="en-US" dirty="0"/>
              <a:t>ABA FORMAL OPINION 507</a:t>
            </a:r>
          </a:p>
        </p:txBody>
      </p:sp>
      <p:pic>
        <p:nvPicPr>
          <p:cNvPr id="6" name="Content Placeholder 5" descr="A document with text on it&#10;&#10;Description automatically generated">
            <a:extLst>
              <a:ext uri="{FF2B5EF4-FFF2-40B4-BE49-F238E27FC236}">
                <a16:creationId xmlns:a16="http://schemas.microsoft.com/office/drawing/2014/main" id="{6DEDC8D4-9098-BF39-B710-8F651A9B2581}"/>
              </a:ext>
            </a:extLst>
          </p:cNvPr>
          <p:cNvPicPr>
            <a:picLocks noGrp="1" noChangeAspect="1"/>
          </p:cNvPicPr>
          <p:nvPr>
            <p:ph idx="1"/>
          </p:nvPr>
        </p:nvPicPr>
        <p:blipFill>
          <a:blip r:embed="rId2"/>
          <a:stretch>
            <a:fillRect/>
          </a:stretch>
        </p:blipFill>
        <p:spPr>
          <a:xfrm>
            <a:off x="4057650" y="0"/>
            <a:ext cx="8134350" cy="7189470"/>
          </a:xfrm>
        </p:spPr>
      </p:pic>
      <p:sp>
        <p:nvSpPr>
          <p:cNvPr id="4" name="Text Placeholder 3">
            <a:extLst>
              <a:ext uri="{FF2B5EF4-FFF2-40B4-BE49-F238E27FC236}">
                <a16:creationId xmlns:a16="http://schemas.microsoft.com/office/drawing/2014/main" id="{EB2F53C3-5AD3-36D9-F0A5-8214A3C8D3C3}"/>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6921183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B2D3-98C2-06CC-6A9A-7FCB90C46FE9}"/>
              </a:ext>
            </a:extLst>
          </p:cNvPr>
          <p:cNvSpPr>
            <a:spLocks noGrp="1"/>
          </p:cNvSpPr>
          <p:nvPr>
            <p:ph type="title"/>
          </p:nvPr>
        </p:nvSpPr>
        <p:spPr/>
        <p:txBody>
          <a:bodyPr/>
          <a:lstStyle/>
          <a:p>
            <a:r>
              <a:rPr lang="en-US"/>
              <a:t>ABA FORMAL </a:t>
            </a:r>
            <a:br>
              <a:rPr lang="en-US"/>
            </a:br>
            <a:r>
              <a:rPr lang="en-US"/>
              <a:t>OPINION 506</a:t>
            </a:r>
          </a:p>
        </p:txBody>
      </p:sp>
      <p:sp>
        <p:nvSpPr>
          <p:cNvPr id="4" name="Text Placeholder 3">
            <a:extLst>
              <a:ext uri="{FF2B5EF4-FFF2-40B4-BE49-F238E27FC236}">
                <a16:creationId xmlns:a16="http://schemas.microsoft.com/office/drawing/2014/main" id="{55D816B9-DEBA-EA40-464F-34295D7AAB75}"/>
              </a:ext>
            </a:extLst>
          </p:cNvPr>
          <p:cNvSpPr>
            <a:spLocks noGrp="1"/>
          </p:cNvSpPr>
          <p:nvPr>
            <p:ph type="body" sz="half" idx="2"/>
          </p:nvPr>
        </p:nvSpPr>
        <p:spPr/>
        <p:txBody>
          <a:bodyPr/>
          <a:lstStyle/>
          <a:p>
            <a:endParaRPr lang="en-US"/>
          </a:p>
        </p:txBody>
      </p:sp>
      <p:pic>
        <p:nvPicPr>
          <p:cNvPr id="10" name="Content Placeholder 9" descr="A picture containing text, screenshot, font, document&#10;&#10;Description automatically generated">
            <a:extLst>
              <a:ext uri="{FF2B5EF4-FFF2-40B4-BE49-F238E27FC236}">
                <a16:creationId xmlns:a16="http://schemas.microsoft.com/office/drawing/2014/main" id="{7FD918CB-E39F-153A-6678-CF03A58834B4}"/>
              </a:ext>
            </a:extLst>
          </p:cNvPr>
          <p:cNvPicPr>
            <a:picLocks noGrp="1" noChangeAspect="1"/>
          </p:cNvPicPr>
          <p:nvPr>
            <p:ph idx="1"/>
          </p:nvPr>
        </p:nvPicPr>
        <p:blipFill>
          <a:blip r:embed="rId2"/>
          <a:stretch>
            <a:fillRect/>
          </a:stretch>
        </p:blipFill>
        <p:spPr>
          <a:xfrm>
            <a:off x="4297680" y="240030"/>
            <a:ext cx="7532370" cy="6218643"/>
          </a:xfrm>
        </p:spPr>
      </p:pic>
    </p:spTree>
    <p:extLst>
      <p:ext uri="{BB962C8B-B14F-4D97-AF65-F5344CB8AC3E}">
        <p14:creationId xmlns:p14="http://schemas.microsoft.com/office/powerpoint/2010/main" val="2521016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D2D38-7F23-4FE3-8942-B4982EF1E494}"/>
              </a:ext>
            </a:extLst>
          </p:cNvPr>
          <p:cNvSpPr>
            <a:spLocks noGrp="1"/>
          </p:cNvSpPr>
          <p:nvPr>
            <p:ph type="title"/>
          </p:nvPr>
        </p:nvSpPr>
        <p:spPr>
          <a:xfrm>
            <a:off x="5995615" y="122836"/>
            <a:ext cx="4916971" cy="1442463"/>
          </a:xfrm>
        </p:spPr>
        <p:txBody>
          <a:bodyPr>
            <a:normAutofit/>
          </a:bodyPr>
          <a:lstStyle/>
          <a:p>
            <a:r>
              <a:rPr lang="en-US" dirty="0"/>
              <a:t>STATEMENT OF PURPOSE</a:t>
            </a:r>
          </a:p>
        </p:txBody>
      </p:sp>
      <p:sp>
        <p:nvSpPr>
          <p:cNvPr id="3" name="Content Placeholder 2">
            <a:extLst>
              <a:ext uri="{FF2B5EF4-FFF2-40B4-BE49-F238E27FC236}">
                <a16:creationId xmlns:a16="http://schemas.microsoft.com/office/drawing/2014/main" id="{34E138CB-831B-422C-964D-7102351A69AC}"/>
              </a:ext>
            </a:extLst>
          </p:cNvPr>
          <p:cNvSpPr>
            <a:spLocks noGrp="1"/>
          </p:cNvSpPr>
          <p:nvPr>
            <p:ph idx="1"/>
          </p:nvPr>
        </p:nvSpPr>
        <p:spPr>
          <a:xfrm>
            <a:off x="6092891" y="1877438"/>
            <a:ext cx="5707838" cy="4265963"/>
          </a:xfrm>
        </p:spPr>
        <p:txBody>
          <a:bodyPr>
            <a:noAutofit/>
          </a:bodyPr>
          <a:lstStyle/>
          <a:p>
            <a:r>
              <a:rPr lang="en-US" sz="3600" dirty="0"/>
              <a:t>“The general assembly hereby declares it to be the policy of this state that the formation of public policy and decisions is public business and shall not be conducted in secret.”</a:t>
            </a:r>
          </a:p>
        </p:txBody>
      </p:sp>
      <p:pic>
        <p:nvPicPr>
          <p:cNvPr id="49" name="Graphic 48" descr="Bank">
            <a:extLst>
              <a:ext uri="{FF2B5EF4-FFF2-40B4-BE49-F238E27FC236}">
                <a16:creationId xmlns:a16="http://schemas.microsoft.com/office/drawing/2014/main" id="{3DFA54AA-608E-71F3-147A-AC447068A3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1078" y="1235909"/>
            <a:ext cx="4412205" cy="4412205"/>
          </a:xfrm>
          <a:prstGeom prst="rect">
            <a:avLst/>
          </a:prstGeom>
        </p:spPr>
      </p:pic>
    </p:spTree>
    <p:extLst>
      <p:ext uri="{BB962C8B-B14F-4D97-AF65-F5344CB8AC3E}">
        <p14:creationId xmlns:p14="http://schemas.microsoft.com/office/powerpoint/2010/main" val="3505668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0541C-BF61-51FD-86CF-47EEC2DF9CF9}"/>
              </a:ext>
            </a:extLst>
          </p:cNvPr>
          <p:cNvSpPr>
            <a:spLocks noGrp="1"/>
          </p:cNvSpPr>
          <p:nvPr>
            <p:ph type="title"/>
          </p:nvPr>
        </p:nvSpPr>
        <p:spPr/>
        <p:txBody>
          <a:bodyPr/>
          <a:lstStyle/>
          <a:p>
            <a:endParaRPr lang="en-US"/>
          </a:p>
        </p:txBody>
      </p:sp>
      <p:pic>
        <p:nvPicPr>
          <p:cNvPr id="5" name="Content Placeholder 4" descr="Text&#10;&#10;Description automatically generated with medium confidence">
            <a:extLst>
              <a:ext uri="{FF2B5EF4-FFF2-40B4-BE49-F238E27FC236}">
                <a16:creationId xmlns:a16="http://schemas.microsoft.com/office/drawing/2014/main" id="{E95A69A5-A0CB-33C2-7CE5-3396DCE24096}"/>
              </a:ext>
            </a:extLst>
          </p:cNvPr>
          <p:cNvPicPr>
            <a:picLocks noGrp="1" noChangeAspect="1"/>
          </p:cNvPicPr>
          <p:nvPr>
            <p:ph idx="1"/>
          </p:nvPr>
        </p:nvPicPr>
        <p:blipFill>
          <a:blip r:embed="rId2"/>
          <a:stretch>
            <a:fillRect/>
          </a:stretch>
        </p:blipFill>
        <p:spPr>
          <a:xfrm>
            <a:off x="1097280" y="-524107"/>
            <a:ext cx="10264140" cy="6816899"/>
          </a:xfrm>
        </p:spPr>
      </p:pic>
    </p:spTree>
    <p:extLst>
      <p:ext uri="{BB962C8B-B14F-4D97-AF65-F5344CB8AC3E}">
        <p14:creationId xmlns:p14="http://schemas.microsoft.com/office/powerpoint/2010/main" val="2747194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F888C18-7E74-4A98-A7B4-A5C43583A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436840-698D-4B5F-A7C0-101AD48D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4B2A199-6CA3-44DE-7F40-94DB26044AAD}"/>
              </a:ext>
            </a:extLst>
          </p:cNvPr>
          <p:cNvSpPr>
            <a:spLocks noGrp="1"/>
          </p:cNvSpPr>
          <p:nvPr>
            <p:ph type="title"/>
          </p:nvPr>
        </p:nvSpPr>
        <p:spPr>
          <a:xfrm>
            <a:off x="285751" y="388620"/>
            <a:ext cx="6626462" cy="1554480"/>
          </a:xfrm>
        </p:spPr>
        <p:txBody>
          <a:bodyPr>
            <a:normAutofit fontScale="90000"/>
          </a:bodyPr>
          <a:lstStyle/>
          <a:p>
            <a:pPr algn="ctr"/>
            <a:r>
              <a:rPr lang="en-US" sz="6000" dirty="0">
                <a:solidFill>
                  <a:srgbClr val="FFFFFF"/>
                </a:solidFill>
              </a:rPr>
              <a:t>CHAT GPT LAWYER</a:t>
            </a:r>
            <a:br>
              <a:rPr lang="en-US" sz="4000" dirty="0">
                <a:solidFill>
                  <a:srgbClr val="FFFFFF"/>
                </a:solidFill>
              </a:rPr>
            </a:br>
            <a:br>
              <a:rPr lang="en-US" sz="4000" dirty="0">
                <a:solidFill>
                  <a:srgbClr val="FFFFFF"/>
                </a:solidFill>
              </a:rPr>
            </a:br>
            <a:endParaRPr lang="en-US" sz="4000" dirty="0">
              <a:solidFill>
                <a:srgbClr val="FFFFFF"/>
              </a:solidFill>
            </a:endParaRPr>
          </a:p>
        </p:txBody>
      </p:sp>
      <p:sp>
        <p:nvSpPr>
          <p:cNvPr id="3" name="Content Placeholder 2">
            <a:extLst>
              <a:ext uri="{FF2B5EF4-FFF2-40B4-BE49-F238E27FC236}">
                <a16:creationId xmlns:a16="http://schemas.microsoft.com/office/drawing/2014/main" id="{0E2EA7A6-D4B1-BDBF-D24B-A1E1BCC27B90}"/>
              </a:ext>
            </a:extLst>
          </p:cNvPr>
          <p:cNvSpPr>
            <a:spLocks noGrp="1"/>
          </p:cNvSpPr>
          <p:nvPr>
            <p:ph idx="1"/>
          </p:nvPr>
        </p:nvSpPr>
        <p:spPr>
          <a:xfrm>
            <a:off x="194310" y="1165860"/>
            <a:ext cx="6880907" cy="4723111"/>
          </a:xfrm>
        </p:spPr>
        <p:txBody>
          <a:bodyPr>
            <a:normAutofit/>
          </a:bodyPr>
          <a:lstStyle/>
          <a:p>
            <a:endParaRPr lang="en-US" sz="1800" dirty="0">
              <a:solidFill>
                <a:srgbClr val="FFFFFF"/>
              </a:solidFill>
              <a:latin typeface="Helvetica" panose="020B0604020202020204" pitchFamily="34" charset="0"/>
            </a:endParaRPr>
          </a:p>
          <a:p>
            <a:pPr algn="ctr"/>
            <a:r>
              <a:rPr lang="en-US" sz="3200" dirty="0">
                <a:solidFill>
                  <a:srgbClr val="FFFFFF"/>
                </a:solidFill>
                <a:latin typeface="Helvetica" panose="020B0604020202020204" pitchFamily="34" charset="0"/>
              </a:rPr>
              <a:t>JUDGE FINDS OUT WHY </a:t>
            </a:r>
          </a:p>
          <a:p>
            <a:pPr algn="ctr"/>
            <a:r>
              <a:rPr lang="en-US" sz="3200" dirty="0">
                <a:solidFill>
                  <a:srgbClr val="FFFFFF"/>
                </a:solidFill>
                <a:latin typeface="Helvetica" panose="020B0604020202020204" pitchFamily="34" charset="0"/>
              </a:rPr>
              <a:t>BRIEF CITED NONEXISTENT CASES—</a:t>
            </a:r>
          </a:p>
          <a:p>
            <a:pPr algn="ctr"/>
            <a:r>
              <a:rPr lang="en-US" sz="3200" dirty="0">
                <a:solidFill>
                  <a:srgbClr val="FFFFFF"/>
                </a:solidFill>
                <a:latin typeface="Helvetica" panose="020B0604020202020204" pitchFamily="34" charset="0"/>
              </a:rPr>
              <a:t>ChatGPT DID THE RESEARCH</a:t>
            </a:r>
          </a:p>
        </p:txBody>
      </p:sp>
      <p:sp>
        <p:nvSpPr>
          <p:cNvPr id="15" name="Rectangle 14">
            <a:extLst>
              <a:ext uri="{FF2B5EF4-FFF2-40B4-BE49-F238E27FC236}">
                <a16:creationId xmlns:a16="http://schemas.microsoft.com/office/drawing/2014/main" id="{3682BE5A-770A-4799-BE6D-CE0BD0AD2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Abstract blurred public library with bookshelves">
            <a:extLst>
              <a:ext uri="{FF2B5EF4-FFF2-40B4-BE49-F238E27FC236}">
                <a16:creationId xmlns:a16="http://schemas.microsoft.com/office/drawing/2014/main" id="{03091B2B-10EE-A006-3564-3F3ED1E0B22B}"/>
              </a:ext>
            </a:extLst>
          </p:cNvPr>
          <p:cNvPicPr>
            <a:picLocks noChangeAspect="1"/>
          </p:cNvPicPr>
          <p:nvPr/>
        </p:nvPicPr>
        <p:blipFill rotWithShape="1">
          <a:blip r:embed="rId2"/>
          <a:srcRect r="10034" b="2"/>
          <a:stretch/>
        </p:blipFill>
        <p:spPr>
          <a:xfrm>
            <a:off x="7611902" y="10"/>
            <a:ext cx="4578557" cy="3396985"/>
          </a:xfrm>
          <a:prstGeom prst="rect">
            <a:avLst/>
          </a:prstGeom>
        </p:spPr>
      </p:pic>
      <p:sp>
        <p:nvSpPr>
          <p:cNvPr id="17" name="Rectangle 16">
            <a:extLst>
              <a:ext uri="{FF2B5EF4-FFF2-40B4-BE49-F238E27FC236}">
                <a16:creationId xmlns:a16="http://schemas.microsoft.com/office/drawing/2014/main" id="{85B58713-80A3-4F72-8ADA-A63E6BA8B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hand holding a phone&#10;&#10;Description automatically generated with medium confidence">
            <a:extLst>
              <a:ext uri="{FF2B5EF4-FFF2-40B4-BE49-F238E27FC236}">
                <a16:creationId xmlns:a16="http://schemas.microsoft.com/office/drawing/2014/main" id="{FC34AC3A-A2F5-0CF3-9022-B2F745C10805}"/>
              </a:ext>
            </a:extLst>
          </p:cNvPr>
          <p:cNvPicPr>
            <a:picLocks noChangeAspect="1"/>
          </p:cNvPicPr>
          <p:nvPr/>
        </p:nvPicPr>
        <p:blipFill rotWithShape="1">
          <a:blip r:embed="rId3"/>
          <a:srcRect l="2088" r="22408" b="-1"/>
          <a:stretch/>
        </p:blipFill>
        <p:spPr>
          <a:xfrm>
            <a:off x="7611902" y="3461004"/>
            <a:ext cx="4580097" cy="3396995"/>
          </a:xfrm>
          <a:prstGeom prst="rect">
            <a:avLst/>
          </a:prstGeom>
        </p:spPr>
      </p:pic>
    </p:spTree>
    <p:extLst>
      <p:ext uri="{BB962C8B-B14F-4D97-AF65-F5344CB8AC3E}">
        <p14:creationId xmlns:p14="http://schemas.microsoft.com/office/powerpoint/2010/main" val="36113745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D4812-79D4-6C3A-72BA-4CF8CCF44142}"/>
              </a:ext>
            </a:extLst>
          </p:cNvPr>
          <p:cNvSpPr>
            <a:spLocks noGrp="1"/>
          </p:cNvSpPr>
          <p:nvPr>
            <p:ph type="title"/>
          </p:nvPr>
        </p:nvSpPr>
        <p:spPr>
          <a:xfrm>
            <a:off x="457200" y="594358"/>
            <a:ext cx="3200400" cy="3611881"/>
          </a:xfrm>
        </p:spPr>
        <p:txBody>
          <a:bodyPr>
            <a:normAutofit/>
          </a:bodyPr>
          <a:lstStyle/>
          <a:p>
            <a:pPr algn="ctr"/>
            <a:r>
              <a:rPr lang="en-US" sz="4400" dirty="0"/>
              <a:t>FLORIDA’S ETHICS OPINION ON GENERATIVE AI</a:t>
            </a:r>
          </a:p>
        </p:txBody>
      </p:sp>
      <p:pic>
        <p:nvPicPr>
          <p:cNvPr id="6" name="Content Placeholder 5" descr="A person looking at a planet&#10;&#10;Description automatically generated">
            <a:extLst>
              <a:ext uri="{FF2B5EF4-FFF2-40B4-BE49-F238E27FC236}">
                <a16:creationId xmlns:a16="http://schemas.microsoft.com/office/drawing/2014/main" id="{68DCD188-2D4C-EB72-4D48-6BE1ABE81968}"/>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800600" y="1196446"/>
            <a:ext cx="6492875" cy="4328583"/>
          </a:xfrm>
        </p:spPr>
      </p:pic>
      <p:sp>
        <p:nvSpPr>
          <p:cNvPr id="4" name="Text Placeholder 3">
            <a:extLst>
              <a:ext uri="{FF2B5EF4-FFF2-40B4-BE49-F238E27FC236}">
                <a16:creationId xmlns:a16="http://schemas.microsoft.com/office/drawing/2014/main" id="{86CC64A0-2C90-17A4-3DA4-C814A57DA55F}"/>
              </a:ext>
            </a:extLst>
          </p:cNvPr>
          <p:cNvSpPr>
            <a:spLocks noGrp="1"/>
          </p:cNvSpPr>
          <p:nvPr>
            <p:ph type="body" sz="half" idx="2"/>
          </p:nvPr>
        </p:nvSpPr>
        <p:spPr>
          <a:xfrm>
            <a:off x="233463" y="4560570"/>
            <a:ext cx="3618689" cy="1744634"/>
          </a:xfrm>
        </p:spPr>
        <p:txBody>
          <a:bodyPr>
            <a:normAutofit/>
          </a:bodyPr>
          <a:lstStyle/>
          <a:p>
            <a:pPr algn="ctr"/>
            <a:endParaRPr lang="en-US" sz="3200" dirty="0"/>
          </a:p>
          <a:p>
            <a:pPr algn="ctr"/>
            <a:r>
              <a:rPr lang="en-US" sz="3200" dirty="0"/>
              <a:t>Ethics Opinion 24-1</a:t>
            </a:r>
          </a:p>
        </p:txBody>
      </p:sp>
    </p:spTree>
    <p:extLst>
      <p:ext uri="{BB962C8B-B14F-4D97-AF65-F5344CB8AC3E}">
        <p14:creationId xmlns:p14="http://schemas.microsoft.com/office/powerpoint/2010/main" val="30571600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B5EE-C742-7BD8-8F73-907D9D1D18F0}"/>
              </a:ext>
            </a:extLst>
          </p:cNvPr>
          <p:cNvSpPr>
            <a:spLocks noGrp="1"/>
          </p:cNvSpPr>
          <p:nvPr>
            <p:ph type="title"/>
          </p:nvPr>
        </p:nvSpPr>
        <p:spPr/>
        <p:txBody>
          <a:bodyPr>
            <a:noAutofit/>
          </a:bodyPr>
          <a:lstStyle/>
          <a:p>
            <a:pPr algn="ctr"/>
            <a:r>
              <a:rPr lang="en-US" sz="6000" dirty="0"/>
              <a:t>THE COURTS AND AI</a:t>
            </a:r>
          </a:p>
        </p:txBody>
      </p:sp>
      <p:pic>
        <p:nvPicPr>
          <p:cNvPr id="6" name="Content Placeholder 5" descr="A gavel on a table&#10;&#10;Description automatically generated">
            <a:extLst>
              <a:ext uri="{FF2B5EF4-FFF2-40B4-BE49-F238E27FC236}">
                <a16:creationId xmlns:a16="http://schemas.microsoft.com/office/drawing/2014/main" id="{4B505942-044B-912C-890B-5172F0BB8012}"/>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800600" y="1200775"/>
            <a:ext cx="6492875" cy="4319926"/>
          </a:xfrm>
        </p:spPr>
      </p:pic>
      <p:sp>
        <p:nvSpPr>
          <p:cNvPr id="4" name="Text Placeholder 3">
            <a:extLst>
              <a:ext uri="{FF2B5EF4-FFF2-40B4-BE49-F238E27FC236}">
                <a16:creationId xmlns:a16="http://schemas.microsoft.com/office/drawing/2014/main" id="{C056EA01-F45C-B85F-80BB-7EE782A3DD1C}"/>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6803933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EA825F3-DEF0-498B-8219-332AD4E84525}"/>
              </a:ext>
            </a:extLst>
          </p:cNvPr>
          <p:cNvSpPr>
            <a:spLocks noGrp="1"/>
          </p:cNvSpPr>
          <p:nvPr>
            <p:ph type="title"/>
          </p:nvPr>
        </p:nvSpPr>
        <p:spPr>
          <a:xfrm>
            <a:off x="492370" y="516835"/>
            <a:ext cx="3084844" cy="3004578"/>
          </a:xfrm>
        </p:spPr>
        <p:txBody>
          <a:bodyPr>
            <a:noAutofit/>
          </a:bodyPr>
          <a:lstStyle/>
          <a:p>
            <a:pPr algn="ctr"/>
            <a:r>
              <a:rPr lang="en-US" sz="4400" dirty="0">
                <a:solidFill>
                  <a:srgbClr val="FFFFFF"/>
                </a:solidFill>
              </a:rPr>
              <a:t>NEW SECTION TO TRUST ACCOUNT RULE</a:t>
            </a:r>
          </a:p>
        </p:txBody>
      </p:sp>
      <p:sp>
        <p:nvSpPr>
          <p:cNvPr id="9" name="Content Placeholder 8">
            <a:extLst>
              <a:ext uri="{FF2B5EF4-FFF2-40B4-BE49-F238E27FC236}">
                <a16:creationId xmlns:a16="http://schemas.microsoft.com/office/drawing/2014/main" id="{A11208E1-F877-1B78-72C9-1DCB742A4639}"/>
              </a:ext>
            </a:extLst>
          </p:cNvPr>
          <p:cNvSpPr>
            <a:spLocks noGrp="1"/>
          </p:cNvSpPr>
          <p:nvPr>
            <p:ph idx="1"/>
          </p:nvPr>
        </p:nvSpPr>
        <p:spPr>
          <a:xfrm>
            <a:off x="492371" y="3429000"/>
            <a:ext cx="3084844" cy="2560319"/>
          </a:xfrm>
        </p:spPr>
        <p:txBody>
          <a:bodyPr>
            <a:normAutofit/>
          </a:bodyPr>
          <a:lstStyle/>
          <a:p>
            <a:endParaRPr lang="en-US" sz="1500" dirty="0">
              <a:solidFill>
                <a:srgbClr val="FFFFFF"/>
              </a:solidFill>
            </a:endParaRPr>
          </a:p>
        </p:txBody>
      </p:sp>
      <p:sp>
        <p:nvSpPr>
          <p:cNvPr id="16" name="Rectangle 15">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Content Placeholder 4" descr="Text&#10;&#10;Description automatically generated">
            <a:extLst>
              <a:ext uri="{FF2B5EF4-FFF2-40B4-BE49-F238E27FC236}">
                <a16:creationId xmlns:a16="http://schemas.microsoft.com/office/drawing/2014/main" id="{75740068-5CD3-4DB8-AD7B-B65F6255D5F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742017" y="1304599"/>
            <a:ext cx="6798082" cy="4248801"/>
          </a:xfrm>
          <a:prstGeom prst="rect">
            <a:avLst/>
          </a:prstGeom>
        </p:spPr>
      </p:pic>
    </p:spTree>
    <p:extLst>
      <p:ext uri="{BB962C8B-B14F-4D97-AF65-F5344CB8AC3E}">
        <p14:creationId xmlns:p14="http://schemas.microsoft.com/office/powerpoint/2010/main" val="11287645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A6F9-58E2-41DF-84ED-AA55AB0C7A54}"/>
              </a:ext>
            </a:extLst>
          </p:cNvPr>
          <p:cNvSpPr>
            <a:spLocks noGrp="1"/>
          </p:cNvSpPr>
          <p:nvPr>
            <p:ph type="title"/>
          </p:nvPr>
        </p:nvSpPr>
        <p:spPr>
          <a:xfrm>
            <a:off x="0" y="0"/>
            <a:ext cx="4340501" cy="6519218"/>
          </a:xfrm>
          <a:solidFill>
            <a:schemeClr val="accent2"/>
          </a:solidFill>
        </p:spPr>
        <p:txBody>
          <a:bodyPr anchor="t">
            <a:normAutofit/>
          </a:bodyPr>
          <a:lstStyle/>
          <a:p>
            <a:pPr algn="ctr">
              <a:lnSpc>
                <a:spcPct val="90000"/>
              </a:lnSpc>
            </a:pPr>
            <a:br>
              <a:rPr lang="en-US" sz="4000" dirty="0">
                <a:solidFill>
                  <a:schemeClr val="bg1"/>
                </a:solidFill>
              </a:rPr>
            </a:br>
            <a:r>
              <a:rPr lang="en-US" sz="4000" dirty="0">
                <a:solidFill>
                  <a:schemeClr val="bg1"/>
                </a:solidFill>
              </a:rPr>
              <a:t>NEW SECTION (f) ADDED TO EXISTING TRUST ACCOUNT RULE 1.15</a:t>
            </a:r>
          </a:p>
        </p:txBody>
      </p:sp>
      <p:sp>
        <p:nvSpPr>
          <p:cNvPr id="5" name="Content Placeholder 4">
            <a:extLst>
              <a:ext uri="{FF2B5EF4-FFF2-40B4-BE49-F238E27FC236}">
                <a16:creationId xmlns:a16="http://schemas.microsoft.com/office/drawing/2014/main" id="{F86D9CA3-586D-424A-9FEE-94577F6D62C0}"/>
              </a:ext>
            </a:extLst>
          </p:cNvPr>
          <p:cNvSpPr>
            <a:spLocks noGrp="1"/>
          </p:cNvSpPr>
          <p:nvPr>
            <p:ph idx="1"/>
          </p:nvPr>
        </p:nvSpPr>
        <p:spPr>
          <a:xfrm>
            <a:off x="4340500" y="170167"/>
            <a:ext cx="7851499" cy="6519219"/>
          </a:xfrm>
        </p:spPr>
        <p:txBody>
          <a:bodyPr anchor="t">
            <a:noAutofit/>
          </a:bodyPr>
          <a:lstStyle/>
          <a:p>
            <a:r>
              <a:rPr lang="en-US" sz="3200" b="1" dirty="0"/>
              <a:t>RPC 1.15(f) </a:t>
            </a:r>
            <a:r>
              <a:rPr lang="en-US" sz="3200" dirty="0"/>
              <a:t>A lawyer who learns of unidentified funds in an IOLTA account must make periodic efforts to identify and return the funds to the rightful owner. If after 12 months of the discovery of the unidentified funds the lawyer determines that ascertaining the ownership or securing the return of the funds will not succeed, the lawyer must remit the funds to the Tennessee Lawyers’ Fund for Client Protection (TLFCP). No charge of ethical impropriety or other breach of professional conduct shall attend to a lawyer’s exercise of reasonable judgment under this paragraph (f).</a:t>
            </a:r>
          </a:p>
        </p:txBody>
      </p:sp>
    </p:spTree>
    <p:extLst>
      <p:ext uri="{BB962C8B-B14F-4D97-AF65-F5344CB8AC3E}">
        <p14:creationId xmlns:p14="http://schemas.microsoft.com/office/powerpoint/2010/main" val="32009781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089A-3691-4496-94E3-6CA450ED2FDB}"/>
              </a:ext>
            </a:extLst>
          </p:cNvPr>
          <p:cNvSpPr>
            <a:spLocks noGrp="1"/>
          </p:cNvSpPr>
          <p:nvPr>
            <p:ph type="title"/>
          </p:nvPr>
        </p:nvSpPr>
        <p:spPr>
          <a:xfrm>
            <a:off x="492370" y="516835"/>
            <a:ext cx="3084844" cy="2103875"/>
          </a:xfrm>
        </p:spPr>
        <p:txBody>
          <a:bodyPr vert="horz" lIns="91440" tIns="45720" rIns="91440" bIns="45720" rtlCol="0" anchor="b">
            <a:normAutofit/>
          </a:bodyPr>
          <a:lstStyle/>
          <a:p>
            <a:r>
              <a:rPr lang="en-US" sz="3300"/>
              <a:t>NEW FORM FOR LAWYERS’ FUND FOR CLIENT PROTECTION</a:t>
            </a:r>
          </a:p>
        </p:txBody>
      </p:sp>
      <p:pic>
        <p:nvPicPr>
          <p:cNvPr id="4" name="Content Placeholder 3" descr="A screenshot of a social media post&#10;&#10;Description automatically generated">
            <a:extLst>
              <a:ext uri="{FF2B5EF4-FFF2-40B4-BE49-F238E27FC236}">
                <a16:creationId xmlns:a16="http://schemas.microsoft.com/office/drawing/2014/main" id="{92DFBB42-D4D7-4D4E-BBA0-4AC6B9A9E8A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962" r="6245"/>
          <a:stretch/>
        </p:blipFill>
        <p:spPr>
          <a:xfrm>
            <a:off x="4050806" y="-1"/>
            <a:ext cx="8071501" cy="6857999"/>
          </a:xfrm>
          <a:prstGeom prst="rect">
            <a:avLst/>
          </a:prstGeom>
        </p:spPr>
      </p:pic>
      <p:sp>
        <p:nvSpPr>
          <p:cNvPr id="3" name="Text Placeholder 2">
            <a:extLst>
              <a:ext uri="{FF2B5EF4-FFF2-40B4-BE49-F238E27FC236}">
                <a16:creationId xmlns:a16="http://schemas.microsoft.com/office/drawing/2014/main" id="{30AAEEA0-A98C-4CFB-9015-F5CB67FC108B}"/>
              </a:ext>
            </a:extLst>
          </p:cNvPr>
          <p:cNvSpPr>
            <a:spLocks noGrp="1"/>
          </p:cNvSpPr>
          <p:nvPr>
            <p:ph type="body" sz="half" idx="2"/>
          </p:nvPr>
        </p:nvSpPr>
        <p:spPr>
          <a:xfrm>
            <a:off x="468774" y="7134359"/>
            <a:ext cx="3200400" cy="58226"/>
          </a:xfrm>
        </p:spPr>
        <p:txBody>
          <a:bodyPr>
            <a:normAutofit fontScale="25000" lnSpcReduction="20000"/>
          </a:bodyPr>
          <a:lstStyle/>
          <a:p>
            <a:endParaRPr lang="en-US" dirty="0"/>
          </a:p>
        </p:txBody>
      </p:sp>
    </p:spTree>
    <p:extLst>
      <p:ext uri="{BB962C8B-B14F-4D97-AF65-F5344CB8AC3E}">
        <p14:creationId xmlns:p14="http://schemas.microsoft.com/office/powerpoint/2010/main" val="38035751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683C9C-5EBC-3E26-4E10-5EAECB62E9F9}"/>
              </a:ext>
            </a:extLst>
          </p:cNvPr>
          <p:cNvSpPr>
            <a:spLocks noGrp="1"/>
          </p:cNvSpPr>
          <p:nvPr>
            <p:ph type="title"/>
          </p:nvPr>
        </p:nvSpPr>
        <p:spPr>
          <a:xfrm>
            <a:off x="1854868" y="109458"/>
            <a:ext cx="8482263" cy="1278472"/>
          </a:xfrm>
        </p:spPr>
        <p:txBody>
          <a:bodyPr>
            <a:noAutofit/>
          </a:bodyPr>
          <a:lstStyle/>
          <a:p>
            <a:pPr algn="ctr">
              <a:lnSpc>
                <a:spcPct val="90000"/>
              </a:lnSpc>
              <a:spcAft>
                <a:spcPts val="451"/>
              </a:spcAft>
              <a:defRPr/>
            </a:pPr>
            <a:r>
              <a:rPr lang="en-US" sz="2800" b="1" spc="-38" dirty="0">
                <a:solidFill>
                  <a:srgbClr val="2A5B7F">
                    <a:lumMod val="75000"/>
                  </a:srgbClr>
                </a:solidFill>
                <a:latin typeface="Century Gothic" panose="020B0502020202020204"/>
                <a:ea typeface="+mn-ea"/>
                <a:cs typeface="+mn-cs"/>
              </a:rPr>
              <a:t>Tenn. Sup. Ct. R. 25 § 1</a:t>
            </a:r>
            <a:br>
              <a:rPr lang="en-US" sz="2800" b="1" spc="-38" dirty="0">
                <a:solidFill>
                  <a:srgbClr val="2A5B7F">
                    <a:lumMod val="75000"/>
                  </a:srgbClr>
                </a:solidFill>
                <a:latin typeface="Century Gothic" panose="020B0502020202020204"/>
                <a:ea typeface="+mn-ea"/>
                <a:cs typeface="+mn-cs"/>
              </a:rPr>
            </a:br>
            <a:r>
              <a:rPr lang="en-US" sz="2800" b="1" spc="-38" dirty="0">
                <a:solidFill>
                  <a:srgbClr val="2A5B7F">
                    <a:lumMod val="75000"/>
                  </a:srgbClr>
                </a:solidFill>
                <a:latin typeface="Century Gothic" panose="020B0502020202020204"/>
                <a:ea typeface="+mn-ea"/>
                <a:cs typeface="+mn-cs"/>
              </a:rPr>
              <a:t>Tennessee Lawyers’ Fund for Client Protection</a:t>
            </a:r>
            <a:endParaRPr lang="en-US" sz="2800" b="1" dirty="0">
              <a:solidFill>
                <a:schemeClr val="bg2"/>
              </a:solidFill>
              <a:effectLst>
                <a:glow rad="38100">
                  <a:schemeClr val="bg1">
                    <a:lumMod val="65000"/>
                    <a:lumOff val="35000"/>
                    <a:alpha val="40000"/>
                  </a:schemeClr>
                </a:glow>
              </a:effectLst>
            </a:endParaRPr>
          </a:p>
        </p:txBody>
      </p:sp>
      <p:sp>
        <p:nvSpPr>
          <p:cNvPr id="6" name="TextBox 5">
            <a:extLst>
              <a:ext uri="{FF2B5EF4-FFF2-40B4-BE49-F238E27FC236}">
                <a16:creationId xmlns:a16="http://schemas.microsoft.com/office/drawing/2014/main" id="{70B791A1-D0FC-1191-B254-ACEDF51FBB72}"/>
              </a:ext>
            </a:extLst>
          </p:cNvPr>
          <p:cNvSpPr txBox="1"/>
          <p:nvPr/>
        </p:nvSpPr>
        <p:spPr>
          <a:xfrm>
            <a:off x="155671" y="1542223"/>
            <a:ext cx="11875168" cy="4832092"/>
          </a:xfrm>
          <a:prstGeom prst="rect">
            <a:avLst/>
          </a:prstGeom>
          <a:noFill/>
        </p:spPr>
        <p:txBody>
          <a:bodyPr wrap="square" rtlCol="0">
            <a:spAutoFit/>
          </a:bodyPr>
          <a:lstStyle/>
          <a:p>
            <a:pPr algn="just"/>
            <a:r>
              <a:rPr lang="en-US" sz="2800" b="1" dirty="0"/>
              <a:t>1.01: </a:t>
            </a:r>
            <a:r>
              <a:rPr lang="en-US" sz="2800" dirty="0"/>
              <a:t>The Tennessee Lawyers’ Fund for Client Protection reimburses claimants for losses caused by any dishonest conduct committed by lawyers practicing in this state.</a:t>
            </a:r>
          </a:p>
          <a:p>
            <a:pPr algn="just"/>
            <a:endParaRPr lang="en-US" sz="2800" dirty="0"/>
          </a:p>
          <a:p>
            <a:pPr algn="just"/>
            <a:r>
              <a:rPr lang="en-US" sz="2800" b="1" dirty="0"/>
              <a:t>1.02: </a:t>
            </a:r>
            <a:r>
              <a:rPr lang="en-US" sz="2800" dirty="0"/>
              <a:t>The purpose of the Tennessee Lawyers’ Fund for Client Protection is to promote public confidence in the administration of justice and the integrity of the legal profession as a whole by reimbursing losses caused by the rare instances of dishonest conduct of lawyers practicing in this state.</a:t>
            </a:r>
          </a:p>
          <a:p>
            <a:pPr algn="just"/>
            <a:endParaRPr lang="en-US" sz="2800" dirty="0"/>
          </a:p>
          <a:p>
            <a:pPr algn="just"/>
            <a:r>
              <a:rPr lang="en-US" sz="2800" b="1" dirty="0"/>
              <a:t>1.03: </a:t>
            </a:r>
            <a:r>
              <a:rPr lang="en-US" sz="2800" dirty="0"/>
              <a:t>“Dishonest conduct” means the misappropriation or willful misapplication of a person’s money, securities or other property.</a:t>
            </a:r>
          </a:p>
        </p:txBody>
      </p:sp>
      <p:cxnSp>
        <p:nvCxnSpPr>
          <p:cNvPr id="7" name="Straight Connector 6">
            <a:extLst>
              <a:ext uri="{FF2B5EF4-FFF2-40B4-BE49-F238E27FC236}">
                <a16:creationId xmlns:a16="http://schemas.microsoft.com/office/drawing/2014/main" id="{C3DEA8E1-FB7F-39DB-4651-9C37D72DD98E}"/>
              </a:ext>
            </a:extLst>
          </p:cNvPr>
          <p:cNvCxnSpPr>
            <a:cxnSpLocks/>
          </p:cNvCxnSpPr>
          <p:nvPr/>
        </p:nvCxnSpPr>
        <p:spPr>
          <a:xfrm>
            <a:off x="3344203" y="1575873"/>
            <a:ext cx="550359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858432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18C5E92-514F-367F-FB68-7644A55A662A}"/>
              </a:ext>
            </a:extLst>
          </p:cNvPr>
          <p:cNvGraphicFramePr/>
          <p:nvPr>
            <p:extLst>
              <p:ext uri="{D42A27DB-BD31-4B8C-83A1-F6EECF244321}">
                <p14:modId xmlns:p14="http://schemas.microsoft.com/office/powerpoint/2010/main" val="1092289968"/>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64264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5B650-A572-41FE-811C-96E0EAE66422}"/>
              </a:ext>
            </a:extLst>
          </p:cNvPr>
          <p:cNvSpPr>
            <a:spLocks noGrp="1"/>
          </p:cNvSpPr>
          <p:nvPr>
            <p:ph type="title"/>
          </p:nvPr>
        </p:nvSpPr>
        <p:spPr>
          <a:xfrm>
            <a:off x="566519" y="914400"/>
            <a:ext cx="3930417" cy="3795159"/>
          </a:xfrm>
        </p:spPr>
        <p:txBody>
          <a:bodyPr vert="horz" lIns="91440" tIns="45720" rIns="91440" bIns="45720" rtlCol="0" anchor="b">
            <a:noAutofit/>
          </a:bodyPr>
          <a:lstStyle/>
          <a:p>
            <a:pPr>
              <a:lnSpc>
                <a:spcPct val="90000"/>
              </a:lnSpc>
            </a:pPr>
            <a:r>
              <a:rPr lang="en-US" sz="5400" dirty="0"/>
              <a:t>1,029</a:t>
            </a:r>
            <a:br>
              <a:rPr lang="en-US" sz="5400" dirty="0"/>
            </a:br>
            <a:r>
              <a:rPr lang="en-US" sz="5400" dirty="0"/>
              <a:t>COMPLAINTS FILED LAST YEAR</a:t>
            </a:r>
            <a:br>
              <a:rPr lang="en-US" sz="5400" b="1" dirty="0"/>
            </a:br>
            <a:endParaRPr lang="en-US" sz="5400" b="1" dirty="0"/>
          </a:p>
        </p:txBody>
      </p:sp>
      <p:pic>
        <p:nvPicPr>
          <p:cNvPr id="5" name="Content Placeholder 4" descr="Text, whiteboard&#10;&#10;Description automatically generated">
            <a:extLst>
              <a:ext uri="{FF2B5EF4-FFF2-40B4-BE49-F238E27FC236}">
                <a16:creationId xmlns:a16="http://schemas.microsoft.com/office/drawing/2014/main" id="{91B7ACA7-2AD6-4350-A787-78D1FB753926}"/>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5106340" y="1294714"/>
            <a:ext cx="6382411" cy="4260259"/>
          </a:xfrm>
          <a:prstGeom prst="rect">
            <a:avLst/>
          </a:prstGeom>
        </p:spPr>
      </p:pic>
      <p:sp>
        <p:nvSpPr>
          <p:cNvPr id="6" name="TextBox 5">
            <a:extLst>
              <a:ext uri="{FF2B5EF4-FFF2-40B4-BE49-F238E27FC236}">
                <a16:creationId xmlns:a16="http://schemas.microsoft.com/office/drawing/2014/main" id="{DDD647D1-534E-45B8-BB47-DE3A705751F1}"/>
              </a:ext>
            </a:extLst>
          </p:cNvPr>
          <p:cNvSpPr txBox="1"/>
          <p:nvPr/>
        </p:nvSpPr>
        <p:spPr>
          <a:xfrm>
            <a:off x="8928435" y="5354918"/>
            <a:ext cx="2560316"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Grandview"/>
                <a:ea typeface="+mn-ea"/>
                <a:cs typeface="+mn-cs"/>
                <a:hlinkClick r:id="rId3" tooltip="http://www.thebluediamondgallery.com/handwriting/c/complaints.htm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latin typeface="Grandview"/>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Grandview"/>
                <a:ea typeface="+mn-ea"/>
                <a:cs typeface="+mn-cs"/>
                <a:hlinkClick r:id="rId4"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dirty="0">
              <a:ln>
                <a:noFill/>
              </a:ln>
              <a:solidFill>
                <a:srgbClr val="FFFFFF"/>
              </a:solidFill>
              <a:effectLst/>
              <a:uLnTx/>
              <a:uFillTx/>
              <a:latin typeface="Grandview"/>
              <a:ea typeface="+mn-ea"/>
              <a:cs typeface="+mn-cs"/>
            </a:endParaRPr>
          </a:p>
        </p:txBody>
      </p:sp>
    </p:spTree>
    <p:extLst>
      <p:ext uri="{BB962C8B-B14F-4D97-AF65-F5344CB8AC3E}">
        <p14:creationId xmlns:p14="http://schemas.microsoft.com/office/powerpoint/2010/main" val="117758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1C91EED-3C84-4378-ACCA-9B1E17ABF4C9}"/>
              </a:ext>
            </a:extLst>
          </p:cNvPr>
          <p:cNvSpPr>
            <a:spLocks noGrp="1"/>
          </p:cNvSpPr>
          <p:nvPr>
            <p:ph type="title"/>
          </p:nvPr>
        </p:nvSpPr>
        <p:spPr>
          <a:xfrm>
            <a:off x="492370" y="605896"/>
            <a:ext cx="3084844" cy="5646208"/>
          </a:xfrm>
        </p:spPr>
        <p:txBody>
          <a:bodyPr anchor="ctr">
            <a:normAutofit/>
          </a:bodyPr>
          <a:lstStyle/>
          <a:p>
            <a:br>
              <a:rPr lang="en-US" sz="3600">
                <a:solidFill>
                  <a:srgbClr val="FFFFFF"/>
                </a:solidFill>
              </a:rPr>
            </a:br>
            <a:br>
              <a:rPr lang="en-US" sz="3600">
                <a:solidFill>
                  <a:srgbClr val="FFFFFF"/>
                </a:solidFill>
              </a:rPr>
            </a:br>
            <a:r>
              <a:rPr lang="en-US" sz="3600">
                <a:solidFill>
                  <a:srgbClr val="FFFFFF"/>
                </a:solidFill>
              </a:rPr>
              <a:t>TENNESSEE OPEN MEETINGS ACT</a:t>
            </a:r>
            <a:br>
              <a:rPr lang="en-US" sz="3600">
                <a:solidFill>
                  <a:srgbClr val="FFFFFF"/>
                </a:solidFill>
              </a:rPr>
            </a:br>
            <a:r>
              <a:rPr lang="en-US" sz="3600">
                <a:solidFill>
                  <a:srgbClr val="FFFFFF"/>
                </a:solidFill>
              </a:rPr>
              <a:t>TCA 8-44-101</a:t>
            </a:r>
            <a:br>
              <a:rPr lang="en-US" sz="3600">
                <a:solidFill>
                  <a:srgbClr val="FFFFFF"/>
                </a:solidFill>
              </a:rPr>
            </a:br>
            <a:br>
              <a:rPr lang="en-US" sz="3600">
                <a:solidFill>
                  <a:srgbClr val="FFFFFF"/>
                </a:solidFill>
              </a:rPr>
            </a:br>
            <a:br>
              <a:rPr lang="en-US" sz="3600">
                <a:solidFill>
                  <a:srgbClr val="FFFFFF"/>
                </a:solidFill>
              </a:rPr>
            </a:br>
            <a:br>
              <a:rPr lang="en-US" sz="3600">
                <a:solidFill>
                  <a:srgbClr val="FFFFFF"/>
                </a:solidFill>
              </a:rPr>
            </a:br>
            <a:br>
              <a:rPr lang="en-US" sz="3600">
                <a:solidFill>
                  <a:srgbClr val="FFFFFF"/>
                </a:solidFill>
              </a:rPr>
            </a:br>
            <a:endParaRPr lang="en-US" sz="36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C7BA405-8BAD-43B1-B31C-FEC8AA070BB9}"/>
              </a:ext>
            </a:extLst>
          </p:cNvPr>
          <p:cNvSpPr>
            <a:spLocks noGrp="1"/>
          </p:cNvSpPr>
          <p:nvPr>
            <p:ph idx="1"/>
          </p:nvPr>
        </p:nvSpPr>
        <p:spPr>
          <a:xfrm>
            <a:off x="4742016" y="165370"/>
            <a:ext cx="6413663" cy="6086734"/>
          </a:xfrm>
        </p:spPr>
        <p:txBody>
          <a:bodyPr anchor="ctr">
            <a:noAutofit/>
          </a:bodyPr>
          <a:lstStyle/>
          <a:p>
            <a:r>
              <a:rPr lang="en-US" sz="4000" dirty="0"/>
              <a:t>The law says that actions taken at a meeting in violation of the Open Meetings Act “shall be void and of no effect…” </a:t>
            </a:r>
            <a:r>
              <a:rPr lang="en-US" sz="4000" i="1" dirty="0"/>
              <a:t>TCA 8-44-105.  The Act also given the courts jurisdiction to “issue injunctions, impose penalties and otherwise enforce the purposes” of the Act if a citizen files a lawsuit.</a:t>
            </a:r>
            <a:endParaRPr lang="en-US" sz="4000" dirty="0"/>
          </a:p>
        </p:txBody>
      </p:sp>
    </p:spTree>
    <p:extLst>
      <p:ext uri="{BB962C8B-B14F-4D97-AF65-F5344CB8AC3E}">
        <p14:creationId xmlns:p14="http://schemas.microsoft.com/office/powerpoint/2010/main" val="1316247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A pie chart with text on it&#10;&#10;Description automatically generated">
            <a:extLst>
              <a:ext uri="{FF2B5EF4-FFF2-40B4-BE49-F238E27FC236}">
                <a16:creationId xmlns:a16="http://schemas.microsoft.com/office/drawing/2014/main" id="{8BF82B74-AF81-81D9-96FE-E6444E12CF7F}"/>
              </a:ext>
            </a:extLst>
          </p:cNvPr>
          <p:cNvPicPr>
            <a:picLocks noGrp="1" noChangeAspect="1"/>
          </p:cNvPicPr>
          <p:nvPr>
            <p:ph idx="1"/>
          </p:nvPr>
        </p:nvPicPr>
        <p:blipFill rotWithShape="1">
          <a:blip r:embed="rId2"/>
          <a:srcRect t="1106" b="2328"/>
          <a:stretch/>
        </p:blipFill>
        <p:spPr>
          <a:xfrm>
            <a:off x="20" y="10"/>
            <a:ext cx="12191980" cy="6857990"/>
          </a:xfrm>
          <a:prstGeom prst="rect">
            <a:avLst/>
          </a:prstGeom>
        </p:spPr>
      </p:pic>
    </p:spTree>
    <p:extLst>
      <p:ext uri="{BB962C8B-B14F-4D97-AF65-F5344CB8AC3E}">
        <p14:creationId xmlns:p14="http://schemas.microsoft.com/office/powerpoint/2010/main" val="10311960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DF865-EF6C-31D6-6728-8ECE7EDD1469}"/>
              </a:ext>
            </a:extLst>
          </p:cNvPr>
          <p:cNvSpPr>
            <a:spLocks noGrp="1"/>
          </p:cNvSpPr>
          <p:nvPr>
            <p:ph type="title"/>
          </p:nvPr>
        </p:nvSpPr>
        <p:spPr>
          <a:xfrm>
            <a:off x="457200" y="594359"/>
            <a:ext cx="3200400" cy="1759735"/>
          </a:xfrm>
        </p:spPr>
        <p:txBody>
          <a:bodyPr/>
          <a:lstStyle/>
          <a:p>
            <a:r>
              <a:rPr lang="en-US" dirty="0"/>
              <a:t>RESULTS OF INVESTIGATIONS</a:t>
            </a:r>
          </a:p>
        </p:txBody>
      </p:sp>
      <p:sp>
        <p:nvSpPr>
          <p:cNvPr id="3" name="Content Placeholder 2">
            <a:extLst>
              <a:ext uri="{FF2B5EF4-FFF2-40B4-BE49-F238E27FC236}">
                <a16:creationId xmlns:a16="http://schemas.microsoft.com/office/drawing/2014/main" id="{2E42BFCB-F823-8310-EE6D-F689975589E9}"/>
              </a:ext>
            </a:extLst>
          </p:cNvPr>
          <p:cNvSpPr>
            <a:spLocks noGrp="1"/>
          </p:cNvSpPr>
          <p:nvPr>
            <p:ph idx="1"/>
          </p:nvPr>
        </p:nvSpPr>
        <p:spPr>
          <a:xfrm>
            <a:off x="4800600" y="238539"/>
            <a:ext cx="6492240" cy="6619461"/>
          </a:xfrm>
        </p:spPr>
        <p:txBody>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Administrative Dismissals: 286 </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Investigative Dismissals: 445 </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Diversions: 60 </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Private Informal Admonitions: 21 </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Private Reprimands: 14 </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Informal Public Censures: 22 </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Transfer to Disability Inactive: 9 </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Transferred to Litigation 92 </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Placed on Retired Status: 26 </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Other:18</a:t>
            </a:r>
          </a:p>
          <a:p>
            <a:endParaRPr lang="en-US" dirty="0"/>
          </a:p>
        </p:txBody>
      </p:sp>
      <p:sp>
        <p:nvSpPr>
          <p:cNvPr id="4" name="Text Placeholder 3">
            <a:extLst>
              <a:ext uri="{FF2B5EF4-FFF2-40B4-BE49-F238E27FC236}">
                <a16:creationId xmlns:a16="http://schemas.microsoft.com/office/drawing/2014/main" id="{D6EB07CA-3F00-2535-2FA5-0FD50D24E430}"/>
              </a:ext>
            </a:extLst>
          </p:cNvPr>
          <p:cNvSpPr>
            <a:spLocks noGrp="1"/>
          </p:cNvSpPr>
          <p:nvPr>
            <p:ph type="body" sz="half" idx="2"/>
          </p:nvPr>
        </p:nvSpPr>
        <p:spPr/>
        <p:txBody>
          <a:bodyPr/>
          <a:lstStyle/>
          <a:p>
            <a:endParaRPr lang="en-US" dirty="0"/>
          </a:p>
        </p:txBody>
      </p:sp>
      <p:pic>
        <p:nvPicPr>
          <p:cNvPr id="6" name="Picture 5">
            <a:extLst>
              <a:ext uri="{FF2B5EF4-FFF2-40B4-BE49-F238E27FC236}">
                <a16:creationId xmlns:a16="http://schemas.microsoft.com/office/drawing/2014/main" id="{885D9452-6D09-D4C4-FB6D-06054937918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60671" y="3041374"/>
            <a:ext cx="3200401" cy="3517606"/>
          </a:xfrm>
          <a:prstGeom prst="rect">
            <a:avLst/>
          </a:prstGeom>
        </p:spPr>
      </p:pic>
      <p:sp>
        <p:nvSpPr>
          <p:cNvPr id="7" name="TextBox 6">
            <a:extLst>
              <a:ext uri="{FF2B5EF4-FFF2-40B4-BE49-F238E27FC236}">
                <a16:creationId xmlns:a16="http://schemas.microsoft.com/office/drawing/2014/main" id="{CA9A3A79-8B87-47A9-BA9B-5B30D24F7FF4}"/>
              </a:ext>
            </a:extLst>
          </p:cNvPr>
          <p:cNvSpPr txBox="1"/>
          <p:nvPr/>
        </p:nvSpPr>
        <p:spPr>
          <a:xfrm>
            <a:off x="260671" y="6558981"/>
            <a:ext cx="3200401"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n-ea"/>
                <a:cs typeface="+mn-cs"/>
                <a:hlinkClick r:id="rId3" tooltip="https://www.pngall.com/investigation-png"/>
              </a:rPr>
              <a:t>This Photo</a:t>
            </a:r>
            <a:r>
              <a:rPr kumimoji="0" lang="en-US" sz="900" b="0" i="0" u="none" strike="noStrike" kern="1200" cap="none" spc="0" normalizeH="0" baseline="0" noProof="0">
                <a:ln>
                  <a:noFill/>
                </a:ln>
                <a:solidFill>
                  <a:srgbClr val="000000"/>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srgbClr val="000000"/>
                </a:solidFill>
                <a:effectLst/>
                <a:uLnTx/>
                <a:uFillTx/>
                <a:latin typeface="Calibri" panose="020F0502020204030204"/>
                <a:ea typeface="+mn-ea"/>
                <a:cs typeface="+mn-cs"/>
                <a:hlinkClick r:id="rId4" tooltip="https://creativecommons.org/licenses/by-nc/3.0/"/>
              </a:rPr>
              <a:t>CC BY-NC</a:t>
            </a:r>
            <a:endParaRPr kumimoji="0" lang="en-US" sz="9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E260396-CD01-21BD-9252-FF4C215DB225}"/>
              </a:ext>
            </a:extLst>
          </p:cNvPr>
          <p:cNvSpPr txBox="1"/>
          <p:nvPr/>
        </p:nvSpPr>
        <p:spPr>
          <a:xfrm>
            <a:off x="12435839" y="3247156"/>
            <a:ext cx="298027" cy="15050274"/>
          </a:xfrm>
          <a:prstGeom prst="rect">
            <a:avLst/>
          </a:prstGeom>
          <a:noFill/>
        </p:spPr>
        <p:txBody>
          <a:bodyPr wrap="square">
            <a:spAutoFit/>
          </a:bodyPr>
          <a:lstStyle/>
          <a:p>
            <a:r>
              <a:rPr lang="en-US" sz="1800" dirty="0">
                <a:effectLst/>
                <a:latin typeface="Calibri" panose="020F0502020204030204" pitchFamily="34" charset="0"/>
                <a:ea typeface="Times New Roman" panose="02020603050405020304" pitchFamily="18" charset="0"/>
              </a:rPr>
              <a:t>Catholic Lawyers Guild Catholic Lawyers Guild Catholic Lawyers Guild </a:t>
            </a:r>
            <a:endParaRPr lang="en-US" dirty="0"/>
          </a:p>
        </p:txBody>
      </p:sp>
    </p:spTree>
    <p:extLst>
      <p:ext uri="{BB962C8B-B14F-4D97-AF65-F5344CB8AC3E}">
        <p14:creationId xmlns:p14="http://schemas.microsoft.com/office/powerpoint/2010/main" val="31370619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a number of individuals&#10;&#10;Description automatically generated with medium confidence">
            <a:extLst>
              <a:ext uri="{FF2B5EF4-FFF2-40B4-BE49-F238E27FC236}">
                <a16:creationId xmlns:a16="http://schemas.microsoft.com/office/drawing/2014/main" id="{3718347C-CF68-C425-8B0F-102D2FD57756}"/>
              </a:ext>
            </a:extLst>
          </p:cNvPr>
          <p:cNvPicPr>
            <a:picLocks noGrp="1" noChangeAspect="1"/>
          </p:cNvPicPr>
          <p:nvPr>
            <p:ph idx="1"/>
          </p:nvPr>
        </p:nvPicPr>
        <p:blipFill rotWithShape="1">
          <a:blip r:embed="rId2"/>
          <a:srcRect l="10382" r="6063" b="1"/>
          <a:stretch/>
        </p:blipFill>
        <p:spPr>
          <a:xfrm>
            <a:off x="0" y="10"/>
            <a:ext cx="12192000" cy="6857990"/>
          </a:xfrm>
          <a:prstGeom prst="rect">
            <a:avLst/>
          </a:prstGeom>
        </p:spPr>
      </p:pic>
    </p:spTree>
    <p:extLst>
      <p:ext uri="{BB962C8B-B14F-4D97-AF65-F5344CB8AC3E}">
        <p14:creationId xmlns:p14="http://schemas.microsoft.com/office/powerpoint/2010/main" val="400041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0541C-BF61-51FD-86CF-47EEC2DF9CF9}"/>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0A863F1A-75C5-EA93-4B95-5378D2A6E6DF}"/>
              </a:ext>
            </a:extLst>
          </p:cNvPr>
          <p:cNvPicPr>
            <a:picLocks noGrp="1" noChangeAspect="1"/>
          </p:cNvPicPr>
          <p:nvPr>
            <p:ph idx="1"/>
          </p:nvPr>
        </p:nvPicPr>
        <p:blipFill>
          <a:blip r:embed="rId2"/>
          <a:stretch>
            <a:fillRect/>
          </a:stretch>
        </p:blipFill>
        <p:spPr>
          <a:xfrm>
            <a:off x="1036320" y="77821"/>
            <a:ext cx="10119360" cy="6274341"/>
          </a:xfrm>
        </p:spPr>
      </p:pic>
    </p:spTree>
    <p:extLst>
      <p:ext uri="{BB962C8B-B14F-4D97-AF65-F5344CB8AC3E}">
        <p14:creationId xmlns:p14="http://schemas.microsoft.com/office/powerpoint/2010/main" val="29101629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88EC-59DD-1457-84BE-71014A9DA268}"/>
              </a:ext>
            </a:extLst>
          </p:cNvPr>
          <p:cNvSpPr>
            <a:spLocks noGrp="1"/>
          </p:cNvSpPr>
          <p:nvPr>
            <p:ph type="title"/>
          </p:nvPr>
        </p:nvSpPr>
        <p:spPr>
          <a:xfrm>
            <a:off x="132347" y="594359"/>
            <a:ext cx="3525253" cy="2286000"/>
          </a:xfrm>
        </p:spPr>
        <p:txBody>
          <a:bodyPr>
            <a:normAutofit/>
          </a:bodyPr>
          <a:lstStyle/>
          <a:p>
            <a:pPr algn="ctr"/>
            <a:r>
              <a:rPr lang="en-US" sz="4800" dirty="0"/>
              <a:t>SUCCESSION </a:t>
            </a:r>
            <a:br>
              <a:rPr lang="en-US" sz="4800" dirty="0"/>
            </a:br>
            <a:r>
              <a:rPr lang="en-US" sz="4800" dirty="0"/>
              <a:t>PLANNING</a:t>
            </a:r>
          </a:p>
        </p:txBody>
      </p:sp>
      <p:pic>
        <p:nvPicPr>
          <p:cNvPr id="6" name="Content Placeholder 5" descr="A close-up of a baton being handed over to a person&#10;&#10;Description automatically generated">
            <a:extLst>
              <a:ext uri="{FF2B5EF4-FFF2-40B4-BE49-F238E27FC236}">
                <a16:creationId xmlns:a16="http://schemas.microsoft.com/office/drawing/2014/main" id="{7AF38A6C-884A-A19F-FAAB-61C5B46453D7}"/>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800600" y="925910"/>
            <a:ext cx="6492875" cy="4869656"/>
          </a:xfrm>
        </p:spPr>
      </p:pic>
      <p:sp>
        <p:nvSpPr>
          <p:cNvPr id="4" name="Text Placeholder 3">
            <a:extLst>
              <a:ext uri="{FF2B5EF4-FFF2-40B4-BE49-F238E27FC236}">
                <a16:creationId xmlns:a16="http://schemas.microsoft.com/office/drawing/2014/main" id="{9070CFB0-8794-87DF-8FA3-A33A9C54B37A}"/>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149604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3493017-E8AB-44E9-8DDF-1FC62145511F}"/>
              </a:ext>
            </a:extLst>
          </p:cNvPr>
          <p:cNvSpPr txBox="1"/>
          <p:nvPr/>
        </p:nvSpPr>
        <p:spPr>
          <a:xfrm>
            <a:off x="4424229" y="2581428"/>
            <a:ext cx="3158855" cy="1269707"/>
          </a:xfrm>
          <a:prstGeom prst="rect">
            <a:avLst/>
          </a:prstGeom>
          <a:noFill/>
        </p:spPr>
        <p:txBody>
          <a:bodyPr wrap="square" rtlCol="0">
            <a:spAutoFit/>
          </a:bodyPr>
          <a:lstStyle/>
          <a:p>
            <a:pPr algn="ctr"/>
            <a:r>
              <a:rPr lang="en-US" sz="4951" b="1" dirty="0">
                <a:effectLst>
                  <a:innerShdw blurRad="63500" dist="50800" dir="13500000">
                    <a:prstClr val="black">
                      <a:alpha val="50000"/>
                    </a:prstClr>
                  </a:innerShdw>
                </a:effectLst>
                <a:latin typeface="+mj-lt"/>
              </a:rPr>
              <a:t>24,280 </a:t>
            </a:r>
          </a:p>
          <a:p>
            <a:pPr algn="ctr"/>
            <a:r>
              <a:rPr lang="en-US" sz="2700" dirty="0">
                <a:effectLst>
                  <a:innerShdw blurRad="63500" dist="50800" dir="13500000">
                    <a:prstClr val="black">
                      <a:alpha val="50000"/>
                    </a:prstClr>
                  </a:innerShdw>
                </a:effectLst>
                <a:latin typeface="+mj-lt"/>
              </a:rPr>
              <a:t>active TN lawyers</a:t>
            </a:r>
          </a:p>
        </p:txBody>
      </p:sp>
      <p:sp>
        <p:nvSpPr>
          <p:cNvPr id="17" name="Scroll: Horizontal 16">
            <a:extLst>
              <a:ext uri="{FF2B5EF4-FFF2-40B4-BE49-F238E27FC236}">
                <a16:creationId xmlns:a16="http://schemas.microsoft.com/office/drawing/2014/main" id="{8A8BC955-854A-4582-BC25-740D57F917EB}"/>
              </a:ext>
            </a:extLst>
          </p:cNvPr>
          <p:cNvSpPr/>
          <p:nvPr/>
        </p:nvSpPr>
        <p:spPr>
          <a:xfrm>
            <a:off x="2153654" y="96253"/>
            <a:ext cx="7363325" cy="1905107"/>
          </a:xfrm>
          <a:prstGeom prst="horizontalScroll">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3200" spc="225" dirty="0">
                <a:ln w="0"/>
                <a:solidFill>
                  <a:schemeClr val="tx1"/>
                </a:solidFill>
                <a:effectLst>
                  <a:outerShdw blurRad="38100" dist="19050" dir="2700000" algn="tl" rotWithShape="0">
                    <a:schemeClr val="dk1">
                      <a:alpha val="40000"/>
                    </a:schemeClr>
                  </a:outerShdw>
                </a:effectLst>
                <a:latin typeface="Algerian" panose="020B0604020202020204" pitchFamily="82" charset="0"/>
              </a:rPr>
              <a:t>Tennessee Lawyer Demographics</a:t>
            </a:r>
          </a:p>
        </p:txBody>
      </p:sp>
      <p:cxnSp>
        <p:nvCxnSpPr>
          <p:cNvPr id="19" name="Straight Connector 18">
            <a:extLst>
              <a:ext uri="{FF2B5EF4-FFF2-40B4-BE49-F238E27FC236}">
                <a16:creationId xmlns:a16="http://schemas.microsoft.com/office/drawing/2014/main" id="{3C81E0BE-65B4-49CF-A6B0-CA72C34023E6}"/>
              </a:ext>
            </a:extLst>
          </p:cNvPr>
          <p:cNvCxnSpPr>
            <a:cxnSpLocks/>
          </p:cNvCxnSpPr>
          <p:nvPr/>
        </p:nvCxnSpPr>
        <p:spPr>
          <a:xfrm>
            <a:off x="4301491" y="2033511"/>
            <a:ext cx="0" cy="277385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49F8872-BA80-424D-95ED-E254E2A5BB7D}"/>
              </a:ext>
            </a:extLst>
          </p:cNvPr>
          <p:cNvSpPr txBox="1"/>
          <p:nvPr/>
        </p:nvSpPr>
        <p:spPr>
          <a:xfrm>
            <a:off x="2756424" y="4117942"/>
            <a:ext cx="730265" cy="523220"/>
          </a:xfrm>
          <a:prstGeom prst="rect">
            <a:avLst/>
          </a:prstGeom>
          <a:noFill/>
        </p:spPr>
        <p:txBody>
          <a:bodyPr wrap="none" rtlCol="0">
            <a:spAutoFit/>
          </a:bodyPr>
          <a:lstStyle/>
          <a:p>
            <a:r>
              <a:rPr lang="en-US" sz="2800" b="1" u="sng" dirty="0">
                <a:effectLst>
                  <a:outerShdw blurRad="38100" dist="38100" dir="2700000" algn="tl">
                    <a:srgbClr val="000000">
                      <a:alpha val="43137"/>
                    </a:srgbClr>
                  </a:outerShdw>
                </a:effectLst>
                <a:latin typeface="+mj-lt"/>
              </a:rPr>
              <a:t>Age</a:t>
            </a:r>
          </a:p>
        </p:txBody>
      </p:sp>
      <p:pic>
        <p:nvPicPr>
          <p:cNvPr id="28" name="Graphic 27" descr="Cake">
            <a:extLst>
              <a:ext uri="{FF2B5EF4-FFF2-40B4-BE49-F238E27FC236}">
                <a16:creationId xmlns:a16="http://schemas.microsoft.com/office/drawing/2014/main" id="{7F316D40-274C-4195-B291-C551F39524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25702" y="2266664"/>
            <a:ext cx="2186521" cy="1665055"/>
          </a:xfrm>
          <a:prstGeom prst="rect">
            <a:avLst/>
          </a:prstGeom>
          <a:effectLst>
            <a:innerShdw blurRad="63500" dist="50800" dir="13500000">
              <a:prstClr val="black">
                <a:alpha val="50000"/>
              </a:prstClr>
            </a:innerShdw>
          </a:effectLst>
        </p:spPr>
      </p:pic>
      <p:sp>
        <p:nvSpPr>
          <p:cNvPr id="29" name="TextBox 28">
            <a:extLst>
              <a:ext uri="{FF2B5EF4-FFF2-40B4-BE49-F238E27FC236}">
                <a16:creationId xmlns:a16="http://schemas.microsoft.com/office/drawing/2014/main" id="{8044D412-47C3-4276-B148-CE441D634132}"/>
              </a:ext>
            </a:extLst>
          </p:cNvPr>
          <p:cNvSpPr txBox="1"/>
          <p:nvPr/>
        </p:nvSpPr>
        <p:spPr>
          <a:xfrm>
            <a:off x="1431759" y="4673313"/>
            <a:ext cx="3107476" cy="1569660"/>
          </a:xfrm>
          <a:prstGeom prst="rect">
            <a:avLst/>
          </a:prstGeom>
          <a:noFill/>
        </p:spPr>
        <p:txBody>
          <a:bodyPr wrap="square" rtlCol="0">
            <a:spAutoFit/>
          </a:bodyPr>
          <a:lstStyle/>
          <a:p>
            <a:r>
              <a:rPr lang="en-US" sz="3200" b="1" dirty="0">
                <a:effectLst>
                  <a:innerShdw blurRad="63500" dist="50800" dir="13500000">
                    <a:prstClr val="black">
                      <a:alpha val="50000"/>
                    </a:prstClr>
                  </a:innerShdw>
                </a:effectLst>
                <a:latin typeface="+mj-lt"/>
              </a:rPr>
              <a:t>28% are 60+</a:t>
            </a:r>
          </a:p>
          <a:p>
            <a:r>
              <a:rPr lang="en-US" sz="3200" b="1" dirty="0">
                <a:effectLst>
                  <a:innerShdw blurRad="63500" dist="50800" dir="13500000">
                    <a:prstClr val="black">
                      <a:alpha val="50000"/>
                    </a:prstClr>
                  </a:innerShdw>
                </a:effectLst>
                <a:latin typeface="+mj-lt"/>
              </a:rPr>
              <a:t>46% are 40-59</a:t>
            </a:r>
          </a:p>
          <a:p>
            <a:r>
              <a:rPr lang="en-US" sz="3200" b="1" dirty="0">
                <a:effectLst>
                  <a:innerShdw blurRad="63500" dist="50800" dir="13500000">
                    <a:prstClr val="black">
                      <a:alpha val="50000"/>
                    </a:prstClr>
                  </a:innerShdw>
                </a:effectLst>
                <a:latin typeface="+mj-lt"/>
              </a:rPr>
              <a:t>26% are under 40</a:t>
            </a:r>
          </a:p>
        </p:txBody>
      </p:sp>
      <p:cxnSp>
        <p:nvCxnSpPr>
          <p:cNvPr id="32" name="Straight Connector 31">
            <a:extLst>
              <a:ext uri="{FF2B5EF4-FFF2-40B4-BE49-F238E27FC236}">
                <a16:creationId xmlns:a16="http://schemas.microsoft.com/office/drawing/2014/main" id="{7DC755F3-02B0-42DE-92DD-09933590CE63}"/>
              </a:ext>
            </a:extLst>
          </p:cNvPr>
          <p:cNvCxnSpPr>
            <a:cxnSpLocks/>
          </p:cNvCxnSpPr>
          <p:nvPr/>
        </p:nvCxnSpPr>
        <p:spPr>
          <a:xfrm>
            <a:off x="7652767" y="2019710"/>
            <a:ext cx="0" cy="274660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6E0E927-4B4C-4023-B0E0-2D2E78418633}"/>
              </a:ext>
            </a:extLst>
          </p:cNvPr>
          <p:cNvCxnSpPr>
            <a:cxnSpLocks/>
          </p:cNvCxnSpPr>
          <p:nvPr/>
        </p:nvCxnSpPr>
        <p:spPr>
          <a:xfrm flipH="1">
            <a:off x="1830161" y="1614434"/>
            <a:ext cx="1476756"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8124DB-363C-4650-B2D6-E3A59E04A2D4}"/>
              </a:ext>
            </a:extLst>
          </p:cNvPr>
          <p:cNvCxnSpPr>
            <a:cxnSpLocks/>
          </p:cNvCxnSpPr>
          <p:nvPr/>
        </p:nvCxnSpPr>
        <p:spPr>
          <a:xfrm flipH="1">
            <a:off x="8760137" y="1557283"/>
            <a:ext cx="1476756"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9151DEF-617B-411D-990C-D69C7CCE7299}"/>
              </a:ext>
            </a:extLst>
          </p:cNvPr>
          <p:cNvCxnSpPr>
            <a:cxnSpLocks/>
          </p:cNvCxnSpPr>
          <p:nvPr/>
        </p:nvCxnSpPr>
        <p:spPr>
          <a:xfrm flipH="1">
            <a:off x="7652768" y="3393009"/>
            <a:ext cx="2354580"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DB07595-7173-4B33-9D2F-78A03B620265}"/>
              </a:ext>
            </a:extLst>
          </p:cNvPr>
          <p:cNvSpPr txBox="1"/>
          <p:nvPr/>
        </p:nvSpPr>
        <p:spPr>
          <a:xfrm>
            <a:off x="8006810" y="1928265"/>
            <a:ext cx="3367744" cy="523220"/>
          </a:xfrm>
          <a:prstGeom prst="rect">
            <a:avLst/>
          </a:prstGeom>
          <a:noFill/>
        </p:spPr>
        <p:txBody>
          <a:bodyPr wrap="square" rtlCol="0">
            <a:spAutoFit/>
          </a:bodyPr>
          <a:lstStyle/>
          <a:p>
            <a:r>
              <a:rPr lang="en-US" sz="2800" b="1" u="sng" dirty="0">
                <a:effectLst>
                  <a:outerShdw blurRad="38100" dist="38100" dir="2700000" algn="tl">
                    <a:srgbClr val="000000">
                      <a:alpha val="43137"/>
                    </a:srgbClr>
                  </a:outerShdw>
                </a:effectLst>
                <a:latin typeface="+mj-lt"/>
              </a:rPr>
              <a:t>Years Licensed in TN</a:t>
            </a:r>
          </a:p>
        </p:txBody>
      </p:sp>
      <p:sp>
        <p:nvSpPr>
          <p:cNvPr id="41" name="TextBox 40">
            <a:extLst>
              <a:ext uri="{FF2B5EF4-FFF2-40B4-BE49-F238E27FC236}">
                <a16:creationId xmlns:a16="http://schemas.microsoft.com/office/drawing/2014/main" id="{932825F5-25AB-454A-B296-09717346DAD2}"/>
              </a:ext>
            </a:extLst>
          </p:cNvPr>
          <p:cNvSpPr txBox="1"/>
          <p:nvPr/>
        </p:nvSpPr>
        <p:spPr>
          <a:xfrm>
            <a:off x="7770359" y="2754359"/>
            <a:ext cx="2995940" cy="3108543"/>
          </a:xfrm>
          <a:prstGeom prst="rect">
            <a:avLst/>
          </a:prstGeom>
          <a:noFill/>
        </p:spPr>
        <p:txBody>
          <a:bodyPr wrap="square" rtlCol="0">
            <a:spAutoFit/>
          </a:bodyPr>
          <a:lstStyle/>
          <a:p>
            <a:r>
              <a:rPr lang="en-US" sz="2800" b="1" dirty="0">
                <a:effectLst>
                  <a:innerShdw blurRad="63500" dist="50800" dir="13500000">
                    <a:prstClr val="black">
                      <a:alpha val="50000"/>
                    </a:prstClr>
                  </a:innerShdw>
                </a:effectLst>
                <a:latin typeface="+mj-lt"/>
              </a:rPr>
              <a:t>35% less than 10 years</a:t>
            </a:r>
          </a:p>
          <a:p>
            <a:r>
              <a:rPr lang="en-US" sz="2800" b="1" dirty="0">
                <a:effectLst>
                  <a:innerShdw blurRad="63500" dist="50800" dir="13500000">
                    <a:prstClr val="black">
                      <a:alpha val="50000"/>
                    </a:prstClr>
                  </a:innerShdw>
                </a:effectLst>
                <a:latin typeface="+mj-lt"/>
              </a:rPr>
              <a:t>24% between 10-20 years</a:t>
            </a:r>
          </a:p>
          <a:p>
            <a:r>
              <a:rPr lang="en-US" sz="2800" b="1" dirty="0">
                <a:effectLst>
                  <a:innerShdw blurRad="63500" dist="50800" dir="13500000">
                    <a:prstClr val="black">
                      <a:alpha val="50000"/>
                    </a:prstClr>
                  </a:innerShdw>
                </a:effectLst>
                <a:latin typeface="+mj-lt"/>
              </a:rPr>
              <a:t>18% between 20-30 years</a:t>
            </a:r>
          </a:p>
          <a:p>
            <a:r>
              <a:rPr lang="en-US" sz="2800" b="1" dirty="0">
                <a:effectLst>
                  <a:innerShdw blurRad="63500" dist="50800" dir="13500000">
                    <a:prstClr val="black">
                      <a:alpha val="50000"/>
                    </a:prstClr>
                  </a:innerShdw>
                </a:effectLst>
                <a:latin typeface="+mj-lt"/>
              </a:rPr>
              <a:t>23% over 30 years</a:t>
            </a:r>
          </a:p>
        </p:txBody>
      </p:sp>
      <p:cxnSp>
        <p:nvCxnSpPr>
          <p:cNvPr id="22" name="Straight Connector 21">
            <a:extLst>
              <a:ext uri="{FF2B5EF4-FFF2-40B4-BE49-F238E27FC236}">
                <a16:creationId xmlns:a16="http://schemas.microsoft.com/office/drawing/2014/main" id="{27F20E86-FB09-43C3-B1A8-01C8F5AB358A}"/>
              </a:ext>
            </a:extLst>
          </p:cNvPr>
          <p:cNvCxnSpPr>
            <a:cxnSpLocks/>
          </p:cNvCxnSpPr>
          <p:nvPr/>
        </p:nvCxnSpPr>
        <p:spPr>
          <a:xfrm flipH="1">
            <a:off x="1948880" y="4238841"/>
            <a:ext cx="2354580"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7EFCFCA-48A2-59BE-04AD-7EC17E2787E8}"/>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Effect>
                      <a14:brightnessContrast bright="-20000" contrast="20000"/>
                    </a14:imgEffect>
                  </a14:imgLayer>
                </a14:imgProps>
              </a:ext>
            </a:extLst>
          </a:blip>
          <a:srcRect/>
          <a:stretch/>
        </p:blipFill>
        <p:spPr>
          <a:xfrm>
            <a:off x="10498016" y="3071333"/>
            <a:ext cx="1494692" cy="1815884"/>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29335143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E30291-2216-4496-A6CE-0ED405C6CC40}"/>
              </a:ext>
            </a:extLst>
          </p:cNvPr>
          <p:cNvSpPr/>
          <p:nvPr/>
        </p:nvSpPr>
        <p:spPr>
          <a:xfrm>
            <a:off x="2165845" y="4149096"/>
            <a:ext cx="7860323" cy="1851652"/>
          </a:xfrm>
          <a:prstGeom prst="rect">
            <a:avLst/>
          </a:prstGeom>
        </p:spPr>
        <p:txBody>
          <a:bodyPr vert="horz" lIns="68580" tIns="34291" rIns="68580" bIns="34291" rtlCol="0" anchor="b">
            <a:noAutofit/>
          </a:bodyPr>
          <a:lstStyle/>
          <a:p>
            <a:pPr algn="ctr">
              <a:lnSpc>
                <a:spcPct val="90000"/>
              </a:lnSpc>
              <a:spcBef>
                <a:spcPct val="0"/>
              </a:spcBef>
              <a:spcAft>
                <a:spcPts val="451"/>
              </a:spcAft>
            </a:pPr>
            <a:r>
              <a:rPr lang="en-US" sz="4400" b="1" spc="-38" dirty="0">
                <a:solidFill>
                  <a:srgbClr val="FF0000"/>
                </a:solidFill>
                <a:latin typeface="+mj-lt"/>
                <a:ea typeface="+mj-ea"/>
                <a:cs typeface="+mj-cs"/>
              </a:rPr>
              <a:t>Don’t</a:t>
            </a:r>
            <a:r>
              <a:rPr lang="en-US" sz="4400" b="1" spc="-38" dirty="0">
                <a:solidFill>
                  <a:schemeClr val="tx1">
                    <a:lumMod val="85000"/>
                    <a:lumOff val="15000"/>
                  </a:schemeClr>
                </a:solidFill>
                <a:latin typeface="+mj-lt"/>
                <a:ea typeface="+mj-ea"/>
                <a:cs typeface="+mj-cs"/>
              </a:rPr>
              <a:t> </a:t>
            </a:r>
            <a:r>
              <a:rPr lang="en-US" sz="4400" b="1" spc="-38" dirty="0">
                <a:solidFill>
                  <a:srgbClr val="15447D"/>
                </a:solidFill>
                <a:latin typeface="+mj-lt"/>
                <a:ea typeface="+mj-ea"/>
                <a:cs typeface="+mj-cs"/>
              </a:rPr>
              <a:t>- wait for imminent retirement to do succession planning</a:t>
            </a:r>
          </a:p>
        </p:txBody>
      </p:sp>
      <p:pic>
        <p:nvPicPr>
          <p:cNvPr id="5" name="Graphic 4" descr="List">
            <a:extLst>
              <a:ext uri="{FF2B5EF4-FFF2-40B4-BE49-F238E27FC236}">
                <a16:creationId xmlns:a16="http://schemas.microsoft.com/office/drawing/2014/main" id="{F8B946FB-18F0-4823-A02E-B00BE3C1B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50081" y="857252"/>
            <a:ext cx="3223260" cy="3223260"/>
          </a:xfrm>
          <a:prstGeom prst="rect">
            <a:avLst/>
          </a:prstGeom>
          <a:effectLst>
            <a:outerShdw blurRad="76200" dir="18900000" sy="23000" kx="-1200000" algn="bl" rotWithShape="0">
              <a:prstClr val="black">
                <a:alpha val="20000"/>
              </a:prstClr>
            </a:outerShdw>
          </a:effectLst>
        </p:spPr>
      </p:pic>
      <p:pic>
        <p:nvPicPr>
          <p:cNvPr id="3" name="Picture 2">
            <a:extLst>
              <a:ext uri="{FF2B5EF4-FFF2-40B4-BE49-F238E27FC236}">
                <a16:creationId xmlns:a16="http://schemas.microsoft.com/office/drawing/2014/main" id="{E04E60DC-0C30-7829-832F-7D995FA769C1}"/>
              </a:ext>
            </a:extLst>
          </p:cNvPr>
          <p:cNvPicPr>
            <a:picLocks noChangeAspect="1"/>
          </p:cNvPicPr>
          <p:nvPr/>
        </p:nvPicPr>
        <p:blipFill>
          <a:blip r:embed="rId4"/>
          <a:stretch>
            <a:fillRect/>
          </a:stretch>
        </p:blipFill>
        <p:spPr>
          <a:xfrm>
            <a:off x="3412010" y="4673896"/>
            <a:ext cx="5367993" cy="9146"/>
          </a:xfrm>
          <a:prstGeom prst="rect">
            <a:avLst/>
          </a:prstGeom>
        </p:spPr>
      </p:pic>
    </p:spTree>
    <p:extLst>
      <p:ext uri="{BB962C8B-B14F-4D97-AF65-F5344CB8AC3E}">
        <p14:creationId xmlns:p14="http://schemas.microsoft.com/office/powerpoint/2010/main" val="32653355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4F5BFC-203F-4761-BA93-5AFB92F9CC52}"/>
              </a:ext>
            </a:extLst>
          </p:cNvPr>
          <p:cNvSpPr txBox="1"/>
          <p:nvPr/>
        </p:nvSpPr>
        <p:spPr>
          <a:xfrm>
            <a:off x="1072662" y="765300"/>
            <a:ext cx="10778301" cy="769441"/>
          </a:xfrm>
          <a:prstGeom prst="rect">
            <a:avLst/>
          </a:prstGeom>
          <a:noFill/>
        </p:spPr>
        <p:txBody>
          <a:bodyPr wrap="square" rtlCol="0">
            <a:spAutoFit/>
          </a:bodyPr>
          <a:lstStyle/>
          <a:p>
            <a:r>
              <a:rPr lang="en-US" sz="4400" b="1" u="sng" dirty="0">
                <a:solidFill>
                  <a:srgbClr val="15447D"/>
                </a:solidFill>
                <a:latin typeface="+mj-lt"/>
              </a:rPr>
              <a:t>SHOCK IMPACT OF A SUDDEN CESSATION</a:t>
            </a:r>
          </a:p>
        </p:txBody>
      </p:sp>
      <p:cxnSp>
        <p:nvCxnSpPr>
          <p:cNvPr id="13" name="Straight Connector 12">
            <a:extLst>
              <a:ext uri="{FF2B5EF4-FFF2-40B4-BE49-F238E27FC236}">
                <a16:creationId xmlns:a16="http://schemas.microsoft.com/office/drawing/2014/main" id="{49A96BB7-4470-4DFF-A25A-4160D3FBCB5F}"/>
              </a:ext>
            </a:extLst>
          </p:cNvPr>
          <p:cNvCxnSpPr>
            <a:cxnSpLocks/>
          </p:cNvCxnSpPr>
          <p:nvPr/>
        </p:nvCxnSpPr>
        <p:spPr>
          <a:xfrm>
            <a:off x="6096006" y="2263141"/>
            <a:ext cx="20575" cy="3223260"/>
          </a:xfrm>
          <a:prstGeom prst="line">
            <a:avLst/>
          </a:prstGeom>
        </p:spPr>
        <p:style>
          <a:lnRef idx="2">
            <a:schemeClr val="accent3"/>
          </a:lnRef>
          <a:fillRef idx="0">
            <a:schemeClr val="accent3"/>
          </a:fillRef>
          <a:effectRef idx="1">
            <a:schemeClr val="accent3"/>
          </a:effectRef>
          <a:fontRef idx="minor">
            <a:schemeClr val="tx1"/>
          </a:fontRef>
        </p:style>
      </p:cxnSp>
      <p:sp>
        <p:nvSpPr>
          <p:cNvPr id="18" name="TextBox 17">
            <a:hlinkClick r:id="rId2"/>
            <a:extLst>
              <a:ext uri="{FF2B5EF4-FFF2-40B4-BE49-F238E27FC236}">
                <a16:creationId xmlns:a16="http://schemas.microsoft.com/office/drawing/2014/main" id="{7306E72D-38C2-4CD8-A289-4D8F8A2ECDCC}"/>
              </a:ext>
            </a:extLst>
          </p:cNvPr>
          <p:cNvSpPr txBox="1"/>
          <p:nvPr/>
        </p:nvSpPr>
        <p:spPr>
          <a:xfrm>
            <a:off x="7146319" y="5630778"/>
            <a:ext cx="1875835" cy="254044"/>
          </a:xfrm>
          <a:prstGeom prst="rect">
            <a:avLst/>
          </a:prstGeom>
          <a:noFill/>
        </p:spPr>
        <p:txBody>
          <a:bodyPr wrap="none" rtlCol="0">
            <a:spAutoFit/>
          </a:bodyPr>
          <a:lstStyle/>
          <a:p>
            <a:r>
              <a:rPr lang="en-US" sz="1051" dirty="0">
                <a:solidFill>
                  <a:srgbClr val="15447D"/>
                </a:solidFill>
                <a:latin typeface="+mj-lt"/>
              </a:rPr>
              <a:t>Paul Hodkinson - May 30, 2022</a:t>
            </a:r>
          </a:p>
        </p:txBody>
      </p:sp>
      <p:pic>
        <p:nvPicPr>
          <p:cNvPr id="1026" name="Picture 2" descr="CNN brings iReport to Google Glass, allows you to be a ‘citizen ...">
            <a:extLst>
              <a:ext uri="{FF2B5EF4-FFF2-40B4-BE49-F238E27FC236}">
                <a16:creationId xmlns:a16="http://schemas.microsoft.com/office/drawing/2014/main" id="{6C72930C-9485-FD67-3958-1244E5830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024" y="2214165"/>
            <a:ext cx="1889396" cy="884916"/>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5C0FD28-5526-9B0F-7306-A9A84A4BBFA6}"/>
              </a:ext>
            </a:extLst>
          </p:cNvPr>
          <p:cNvSpPr txBox="1"/>
          <p:nvPr/>
        </p:nvSpPr>
        <p:spPr>
          <a:xfrm>
            <a:off x="2379855" y="3232673"/>
            <a:ext cx="2862899" cy="1569660"/>
          </a:xfrm>
          <a:prstGeom prst="rect">
            <a:avLst/>
          </a:prstGeom>
          <a:noFill/>
        </p:spPr>
        <p:txBody>
          <a:bodyPr wrap="square" rtlCol="0">
            <a:spAutoFit/>
          </a:bodyPr>
          <a:lstStyle/>
          <a:p>
            <a:pPr algn="ctr"/>
            <a:r>
              <a:rPr lang="en-US" sz="2400" b="1" dirty="0">
                <a:solidFill>
                  <a:srgbClr val="15447D"/>
                </a:solidFill>
              </a:rPr>
              <a:t>Atlanta attorney Page Pate dies in swimming accident off Georgia </a:t>
            </a:r>
            <a:r>
              <a:rPr lang="en-US" sz="1500" b="1" dirty="0">
                <a:solidFill>
                  <a:srgbClr val="15447D"/>
                </a:solidFill>
              </a:rPr>
              <a:t>coast</a:t>
            </a:r>
          </a:p>
        </p:txBody>
      </p:sp>
      <p:sp>
        <p:nvSpPr>
          <p:cNvPr id="4" name="TextBox 3">
            <a:extLst>
              <a:ext uri="{FF2B5EF4-FFF2-40B4-BE49-F238E27FC236}">
                <a16:creationId xmlns:a16="http://schemas.microsoft.com/office/drawing/2014/main" id="{5125B24E-E579-7936-BA24-A6DF20217150}"/>
              </a:ext>
            </a:extLst>
          </p:cNvPr>
          <p:cNvSpPr txBox="1"/>
          <p:nvPr/>
        </p:nvSpPr>
        <p:spPr>
          <a:xfrm>
            <a:off x="1772786" y="5676945"/>
            <a:ext cx="4165871" cy="415755"/>
          </a:xfrm>
          <a:prstGeom prst="rect">
            <a:avLst/>
          </a:prstGeom>
          <a:noFill/>
        </p:spPr>
        <p:txBody>
          <a:bodyPr wrap="square" rtlCol="0">
            <a:spAutoFit/>
          </a:bodyPr>
          <a:lstStyle/>
          <a:p>
            <a:pPr algn="ctr"/>
            <a:r>
              <a:rPr lang="en-US" sz="1051" dirty="0">
                <a:solidFill>
                  <a:srgbClr val="15447D"/>
                </a:solidFill>
                <a:latin typeface="+mj-lt"/>
              </a:rPr>
              <a:t>Alta Spells, Maria </a:t>
            </a:r>
            <a:r>
              <a:rPr lang="en-US" sz="1051" dirty="0" err="1">
                <a:solidFill>
                  <a:srgbClr val="15447D"/>
                </a:solidFill>
                <a:latin typeface="+mj-lt"/>
              </a:rPr>
              <a:t>Cartaya</a:t>
            </a:r>
            <a:r>
              <a:rPr lang="en-US" sz="1051" dirty="0">
                <a:solidFill>
                  <a:srgbClr val="15447D"/>
                </a:solidFill>
                <a:latin typeface="+mj-lt"/>
              </a:rPr>
              <a:t>, Martin </a:t>
            </a:r>
            <a:r>
              <a:rPr lang="en-US" sz="1051" dirty="0" err="1">
                <a:solidFill>
                  <a:srgbClr val="15447D"/>
                </a:solidFill>
                <a:latin typeface="+mj-lt"/>
              </a:rPr>
              <a:t>Savidge</a:t>
            </a:r>
            <a:r>
              <a:rPr lang="en-US" sz="1051" dirty="0">
                <a:solidFill>
                  <a:srgbClr val="15447D"/>
                </a:solidFill>
                <a:latin typeface="+mj-lt"/>
              </a:rPr>
              <a:t> and Theresa Waldrop - September 13, 2022</a:t>
            </a:r>
          </a:p>
        </p:txBody>
      </p:sp>
      <p:pic>
        <p:nvPicPr>
          <p:cNvPr id="6" name="Picture 5" descr="A blue sign with white letters&#10;&#10;Description automatically generated with medium confidence">
            <a:extLst>
              <a:ext uri="{FF2B5EF4-FFF2-40B4-BE49-F238E27FC236}">
                <a16:creationId xmlns:a16="http://schemas.microsoft.com/office/drawing/2014/main" id="{2B7970C9-6F78-12EF-FC2F-9247020DC422}"/>
              </a:ext>
            </a:extLst>
          </p:cNvPr>
          <p:cNvPicPr>
            <a:picLocks noChangeAspect="1"/>
          </p:cNvPicPr>
          <p:nvPr/>
        </p:nvPicPr>
        <p:blipFill>
          <a:blip r:embed="rId4"/>
          <a:stretch>
            <a:fillRect/>
          </a:stretch>
        </p:blipFill>
        <p:spPr>
          <a:xfrm>
            <a:off x="6887492" y="2188360"/>
            <a:ext cx="2393491" cy="769440"/>
          </a:xfrm>
          <a:prstGeom prst="rect">
            <a:avLst/>
          </a:prstGeom>
          <a:effectLst>
            <a:outerShdw blurRad="76200" dir="13500000" sy="23000" kx="1200000" algn="br" rotWithShape="0">
              <a:prstClr val="black">
                <a:alpha val="20000"/>
              </a:prstClr>
            </a:outerShdw>
          </a:effectLst>
        </p:spPr>
      </p:pic>
      <p:sp>
        <p:nvSpPr>
          <p:cNvPr id="7" name="TextBox 6">
            <a:extLst>
              <a:ext uri="{FF2B5EF4-FFF2-40B4-BE49-F238E27FC236}">
                <a16:creationId xmlns:a16="http://schemas.microsoft.com/office/drawing/2014/main" id="{6DA63D30-C969-8E7B-A178-AF18F0FE10F4}"/>
              </a:ext>
            </a:extLst>
          </p:cNvPr>
          <p:cNvSpPr txBox="1"/>
          <p:nvPr/>
        </p:nvSpPr>
        <p:spPr>
          <a:xfrm>
            <a:off x="6456490" y="3233095"/>
            <a:ext cx="3672195" cy="1569660"/>
          </a:xfrm>
          <a:prstGeom prst="rect">
            <a:avLst/>
          </a:prstGeom>
          <a:noFill/>
        </p:spPr>
        <p:txBody>
          <a:bodyPr wrap="square" rtlCol="0">
            <a:spAutoFit/>
          </a:bodyPr>
          <a:lstStyle/>
          <a:p>
            <a:pPr algn="ctr"/>
            <a:r>
              <a:rPr lang="en-US" sz="3200" b="1" dirty="0">
                <a:solidFill>
                  <a:srgbClr val="15447D"/>
                </a:solidFill>
              </a:rPr>
              <a:t>Skadden Rainmaker Scott Simpson Dies Suddenly, Aged 65</a:t>
            </a:r>
          </a:p>
        </p:txBody>
      </p:sp>
    </p:spTree>
    <p:extLst>
      <p:ext uri="{BB962C8B-B14F-4D97-AF65-F5344CB8AC3E}">
        <p14:creationId xmlns:p14="http://schemas.microsoft.com/office/powerpoint/2010/main" val="2688604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E027F1F-45A6-448B-9563-B07A38437F1E}"/>
              </a:ext>
            </a:extLst>
          </p:cNvPr>
          <p:cNvGraphicFramePr/>
          <p:nvPr/>
        </p:nvGraphicFramePr>
        <p:xfrm>
          <a:off x="0" y="1"/>
          <a:ext cx="12192000" cy="628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65860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5D5326-437D-472B-9F7D-163E0FF736ED}"/>
              </a:ext>
            </a:extLst>
          </p:cNvPr>
          <p:cNvSpPr txBox="1"/>
          <p:nvPr/>
        </p:nvSpPr>
        <p:spPr>
          <a:xfrm>
            <a:off x="2002817" y="3713045"/>
            <a:ext cx="8181806" cy="1903984"/>
          </a:xfrm>
          <a:prstGeom prst="rect">
            <a:avLst/>
          </a:prstGeom>
        </p:spPr>
        <p:txBody>
          <a:bodyPr vert="horz" lIns="68580" tIns="34291" rIns="68580" bIns="34291" rtlCol="0" anchor="b">
            <a:normAutofit/>
          </a:bodyPr>
          <a:lstStyle/>
          <a:p>
            <a:pPr algn="ctr">
              <a:lnSpc>
                <a:spcPct val="90000"/>
              </a:lnSpc>
              <a:spcBef>
                <a:spcPct val="0"/>
              </a:spcBef>
              <a:spcAft>
                <a:spcPts val="451"/>
              </a:spcAft>
            </a:pPr>
            <a:r>
              <a:rPr lang="en-US" sz="4400" b="1" spc="-38" dirty="0">
                <a:effectLst>
                  <a:innerShdw blurRad="63500" dist="50800" dir="13500000">
                    <a:prstClr val="black">
                      <a:alpha val="50000"/>
                    </a:prstClr>
                  </a:innerShdw>
                </a:effectLst>
                <a:latin typeface="+mj-lt"/>
                <a:ea typeface="+mj-ea"/>
                <a:cs typeface="+mj-cs"/>
              </a:rPr>
              <a:t>Tenn. Sup. Ct. R. 9, Section 29.2</a:t>
            </a:r>
          </a:p>
          <a:p>
            <a:pPr algn="ctr">
              <a:lnSpc>
                <a:spcPct val="90000"/>
              </a:lnSpc>
              <a:spcBef>
                <a:spcPct val="0"/>
              </a:spcBef>
              <a:spcAft>
                <a:spcPts val="451"/>
              </a:spcAft>
            </a:pPr>
            <a:r>
              <a:rPr lang="en-US" sz="4400" b="1" spc="-38" dirty="0">
                <a:effectLst>
                  <a:innerShdw blurRad="63500" dist="50800" dir="13500000">
                    <a:prstClr val="black">
                      <a:alpha val="50000"/>
                    </a:prstClr>
                  </a:innerShdw>
                </a:effectLst>
                <a:latin typeface="+mj-lt"/>
                <a:ea typeface="+mj-ea"/>
                <a:cs typeface="+mj-cs"/>
              </a:rPr>
              <a:t>Appointment of a Receiver Attorney</a:t>
            </a:r>
          </a:p>
        </p:txBody>
      </p:sp>
      <p:pic>
        <p:nvPicPr>
          <p:cNvPr id="4" name="Graphic 3" descr="Gavel">
            <a:extLst>
              <a:ext uri="{FF2B5EF4-FFF2-40B4-BE49-F238E27FC236}">
                <a16:creationId xmlns:a16="http://schemas.microsoft.com/office/drawing/2014/main" id="{4294C4E8-D6B7-4BBD-97B1-CF76181060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91437" y="962768"/>
            <a:ext cx="2809139" cy="2809139"/>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927395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E389D92-0B42-4BA6-8B5A-0BBB62B1148F}"/>
              </a:ext>
            </a:extLst>
          </p:cNvPr>
          <p:cNvSpPr>
            <a:spLocks noGrp="1"/>
          </p:cNvSpPr>
          <p:nvPr>
            <p:ph type="title"/>
          </p:nvPr>
        </p:nvSpPr>
        <p:spPr>
          <a:xfrm>
            <a:off x="492370" y="605896"/>
            <a:ext cx="3084844" cy="5646208"/>
          </a:xfrm>
        </p:spPr>
        <p:txBody>
          <a:bodyPr anchor="ctr">
            <a:normAutofit/>
          </a:bodyPr>
          <a:lstStyle/>
          <a:p>
            <a:pPr algn="ctr"/>
            <a:r>
              <a:rPr lang="en-US" sz="4400" dirty="0">
                <a:solidFill>
                  <a:srgbClr val="FFFFFF"/>
                </a:solidFill>
              </a:rPr>
              <a:t>“</a:t>
            </a:r>
            <a:r>
              <a:rPr lang="en-US" dirty="0">
                <a:solidFill>
                  <a:srgbClr val="FFFFFF"/>
                </a:solidFill>
              </a:rPr>
              <a:t>ADEQUATE PUBLIC NOTICE”</a:t>
            </a:r>
            <a:br>
              <a:rPr lang="en-US" sz="3600" dirty="0">
                <a:solidFill>
                  <a:srgbClr val="FFFFFF"/>
                </a:solidFill>
              </a:rPr>
            </a:br>
            <a:br>
              <a:rPr lang="en-US" sz="3600" dirty="0">
                <a:solidFill>
                  <a:srgbClr val="FFFFFF"/>
                </a:solidFill>
              </a:rPr>
            </a:br>
            <a:br>
              <a:rPr lang="en-US" sz="3600" dirty="0">
                <a:solidFill>
                  <a:srgbClr val="FFFFFF"/>
                </a:solidFill>
              </a:rPr>
            </a:br>
            <a:br>
              <a:rPr lang="en-US" sz="3600" dirty="0">
                <a:solidFill>
                  <a:srgbClr val="FFFFFF"/>
                </a:solidFill>
              </a:rPr>
            </a:br>
            <a:br>
              <a:rPr lang="en-US" sz="3600" dirty="0">
                <a:solidFill>
                  <a:srgbClr val="FFFFFF"/>
                </a:solidFill>
              </a:rPr>
            </a:br>
            <a:br>
              <a:rPr lang="en-US" sz="3600" dirty="0">
                <a:solidFill>
                  <a:srgbClr val="FFFFFF"/>
                </a:solidFill>
              </a:rPr>
            </a:br>
            <a:endParaRPr lang="en-US" sz="3600" dirty="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AA8A0A6-7D9F-4986-9766-A2D307400FA0}"/>
              </a:ext>
            </a:extLst>
          </p:cNvPr>
          <p:cNvSpPr>
            <a:spLocks noGrp="1"/>
          </p:cNvSpPr>
          <p:nvPr>
            <p:ph idx="1"/>
          </p:nvPr>
        </p:nvSpPr>
        <p:spPr>
          <a:xfrm>
            <a:off x="4742016" y="605896"/>
            <a:ext cx="6413663" cy="5646208"/>
          </a:xfrm>
        </p:spPr>
        <p:txBody>
          <a:bodyPr anchor="ctr">
            <a:normAutofit/>
          </a:bodyPr>
          <a:lstStyle/>
          <a:p>
            <a:r>
              <a:rPr lang="en-US" sz="4400" dirty="0"/>
              <a:t>In order to meet the requirements of the Open Meetings Act, “Adequate Public Notice” must be given before all meeting to which the Act applies.  TCA 8-44-103.</a:t>
            </a:r>
          </a:p>
          <a:p>
            <a:endParaRPr lang="en-US" dirty="0"/>
          </a:p>
          <a:p>
            <a:endParaRPr lang="en-US" dirty="0"/>
          </a:p>
          <a:p>
            <a:endParaRPr lang="en-US" dirty="0"/>
          </a:p>
        </p:txBody>
      </p:sp>
    </p:spTree>
    <p:extLst>
      <p:ext uri="{BB962C8B-B14F-4D97-AF65-F5344CB8AC3E}">
        <p14:creationId xmlns:p14="http://schemas.microsoft.com/office/powerpoint/2010/main" val="6021306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8250DE-9A0F-4913-9885-284DDA8A2711}"/>
              </a:ext>
            </a:extLst>
          </p:cNvPr>
          <p:cNvSpPr txBox="1"/>
          <p:nvPr/>
        </p:nvSpPr>
        <p:spPr>
          <a:xfrm>
            <a:off x="3512585" y="1072204"/>
            <a:ext cx="5166847" cy="1088068"/>
          </a:xfrm>
          <a:prstGeom prst="rect">
            <a:avLst/>
          </a:prstGeom>
          <a:effectLst>
            <a:innerShdw blurRad="63500" dist="50800" dir="13500000">
              <a:prstClr val="black">
                <a:alpha val="50000"/>
              </a:prstClr>
            </a:innerShdw>
          </a:effectLst>
        </p:spPr>
        <p:txBody>
          <a:bodyPr vert="horz" lIns="68580" tIns="34291" rIns="68580" bIns="34291" rtlCol="0" anchor="b">
            <a:noAutofit/>
          </a:bodyPr>
          <a:lstStyle/>
          <a:p>
            <a:pPr algn="ctr">
              <a:lnSpc>
                <a:spcPct val="90000"/>
              </a:lnSpc>
              <a:spcBef>
                <a:spcPct val="0"/>
              </a:spcBef>
              <a:spcAft>
                <a:spcPts val="451"/>
              </a:spcAft>
            </a:pPr>
            <a:r>
              <a:rPr lang="en-US" sz="4000" b="1" spc="-38" dirty="0">
                <a:latin typeface="+mj-lt"/>
                <a:ea typeface="+mj-ea"/>
                <a:cs typeface="+mj-cs"/>
              </a:rPr>
              <a:t>Tenn. Sup. Ct. R. 9, Section 29.7</a:t>
            </a:r>
          </a:p>
          <a:p>
            <a:pPr algn="ctr">
              <a:lnSpc>
                <a:spcPct val="90000"/>
              </a:lnSpc>
              <a:spcBef>
                <a:spcPct val="0"/>
              </a:spcBef>
              <a:spcAft>
                <a:spcPts val="451"/>
              </a:spcAft>
            </a:pPr>
            <a:r>
              <a:rPr lang="en-US" sz="4000" b="1" spc="-38" dirty="0">
                <a:latin typeface="+mj-lt"/>
                <a:ea typeface="+mj-ea"/>
                <a:cs typeface="+mj-cs"/>
              </a:rPr>
              <a:t>Limitation of Liability</a:t>
            </a:r>
          </a:p>
        </p:txBody>
      </p:sp>
      <p:sp>
        <p:nvSpPr>
          <p:cNvPr id="3" name="TextBox 2">
            <a:extLst>
              <a:ext uri="{FF2B5EF4-FFF2-40B4-BE49-F238E27FC236}">
                <a16:creationId xmlns:a16="http://schemas.microsoft.com/office/drawing/2014/main" id="{8964DEDC-FCA8-48EA-2C0A-7CFCB4D94B65}"/>
              </a:ext>
            </a:extLst>
          </p:cNvPr>
          <p:cNvSpPr txBox="1"/>
          <p:nvPr/>
        </p:nvSpPr>
        <p:spPr>
          <a:xfrm>
            <a:off x="972766" y="2686166"/>
            <a:ext cx="5793635" cy="2255485"/>
          </a:xfrm>
          <a:prstGeom prst="rect">
            <a:avLst/>
          </a:prstGeom>
        </p:spPr>
        <p:txBody>
          <a:bodyPr vert="horz" lIns="0" tIns="34291" rIns="0" bIns="34291" rtlCol="0">
            <a:noAutofit/>
          </a:bodyPr>
          <a:lstStyle/>
          <a:p>
            <a:pPr algn="just">
              <a:spcAft>
                <a:spcPts val="451"/>
              </a:spcAft>
              <a:buFont typeface="Calibri" panose="020F0502020204030204" pitchFamily="34" charset="0"/>
            </a:pPr>
            <a:r>
              <a:rPr lang="en-US" sz="3200" dirty="0"/>
              <a:t>Any person serving as a receiver attorney under this Rule shall be immune from suit for any conduct undertaken in good faith in the course of the official duties of the receiver attorney.</a:t>
            </a:r>
          </a:p>
        </p:txBody>
      </p:sp>
      <p:pic>
        <p:nvPicPr>
          <p:cNvPr id="5" name="Graphic 4" descr="Open book">
            <a:extLst>
              <a:ext uri="{FF2B5EF4-FFF2-40B4-BE49-F238E27FC236}">
                <a16:creationId xmlns:a16="http://schemas.microsoft.com/office/drawing/2014/main" id="{2EA71753-13A8-42EA-933D-881030FDD7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52861" y="2284236"/>
            <a:ext cx="2743200" cy="27432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6859559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FBFD7-57C0-3859-733C-8670B84C0D3D}"/>
              </a:ext>
            </a:extLst>
          </p:cNvPr>
          <p:cNvSpPr>
            <a:spLocks noGrp="1"/>
          </p:cNvSpPr>
          <p:nvPr>
            <p:ph type="title"/>
          </p:nvPr>
        </p:nvSpPr>
        <p:spPr/>
        <p:txBody>
          <a:bodyPr/>
          <a:lstStyle/>
          <a:p>
            <a:pPr algn="ctr"/>
            <a:r>
              <a:rPr lang="en-US" dirty="0"/>
              <a:t>Tenn. Sup. Ct. R. 9, Section 29.9</a:t>
            </a:r>
            <a:br>
              <a:rPr lang="en-US" dirty="0"/>
            </a:br>
            <a:endParaRPr lang="en-US" dirty="0"/>
          </a:p>
        </p:txBody>
      </p:sp>
      <p:sp>
        <p:nvSpPr>
          <p:cNvPr id="3" name="Content Placeholder 2">
            <a:extLst>
              <a:ext uri="{FF2B5EF4-FFF2-40B4-BE49-F238E27FC236}">
                <a16:creationId xmlns:a16="http://schemas.microsoft.com/office/drawing/2014/main" id="{32819461-B564-0F11-4E37-B9A195914F2B}"/>
              </a:ext>
            </a:extLst>
          </p:cNvPr>
          <p:cNvSpPr>
            <a:spLocks noGrp="1"/>
          </p:cNvSpPr>
          <p:nvPr>
            <p:ph idx="1"/>
          </p:nvPr>
        </p:nvSpPr>
        <p:spPr/>
        <p:txBody>
          <a:bodyPr>
            <a:normAutofit/>
          </a:bodyPr>
          <a:lstStyle/>
          <a:p>
            <a:pPr algn="ctr"/>
            <a:r>
              <a:rPr lang="en-US" sz="3200" dirty="0"/>
              <a:t>ADVANCED DESIGNATION OF A RECEIVER OR SUCCESSOR ATTORNEY</a:t>
            </a:r>
          </a:p>
        </p:txBody>
      </p:sp>
      <p:pic>
        <p:nvPicPr>
          <p:cNvPr id="6" name="Graphic 5" descr="Handshake">
            <a:extLst>
              <a:ext uri="{FF2B5EF4-FFF2-40B4-BE49-F238E27FC236}">
                <a16:creationId xmlns:a16="http://schemas.microsoft.com/office/drawing/2014/main" id="{AE3E987C-6DD3-E3B0-9116-7F00898A9A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30718" y="3125894"/>
            <a:ext cx="2743200" cy="27432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4912096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44BFD-FF93-4BB3-9EFD-B88F72E54BA6}"/>
              </a:ext>
            </a:extLst>
          </p:cNvPr>
          <p:cNvSpPr>
            <a:spLocks noGrp="1"/>
          </p:cNvSpPr>
          <p:nvPr>
            <p:ph type="title"/>
          </p:nvPr>
        </p:nvSpPr>
        <p:spPr/>
        <p:txBody>
          <a:bodyPr/>
          <a:lstStyle/>
          <a:p>
            <a:endParaRPr lang="en-US"/>
          </a:p>
        </p:txBody>
      </p:sp>
      <p:pic>
        <p:nvPicPr>
          <p:cNvPr id="5" name="Content Placeholder 4" descr="Text&#10;&#10;Description automatically generated">
            <a:extLst>
              <a:ext uri="{FF2B5EF4-FFF2-40B4-BE49-F238E27FC236}">
                <a16:creationId xmlns:a16="http://schemas.microsoft.com/office/drawing/2014/main" id="{E8100E64-6594-4383-8C14-A7B5EC032D8D}"/>
              </a:ext>
            </a:extLst>
          </p:cNvPr>
          <p:cNvPicPr>
            <a:picLocks noGrp="1" noChangeAspect="1"/>
          </p:cNvPicPr>
          <p:nvPr>
            <p:ph idx="1"/>
          </p:nvPr>
        </p:nvPicPr>
        <p:blipFill>
          <a:blip r:embed="rId2"/>
          <a:stretch>
            <a:fillRect/>
          </a:stretch>
        </p:blipFill>
        <p:spPr>
          <a:xfrm>
            <a:off x="-96252" y="109960"/>
            <a:ext cx="12192000" cy="6748040"/>
          </a:xfrm>
        </p:spPr>
      </p:pic>
      <p:pic>
        <p:nvPicPr>
          <p:cNvPr id="3" name="Picture 2">
            <a:extLst>
              <a:ext uri="{FF2B5EF4-FFF2-40B4-BE49-F238E27FC236}">
                <a16:creationId xmlns:a16="http://schemas.microsoft.com/office/drawing/2014/main" id="{D73476F1-B0AD-FAE3-4C88-6B7EE514EC8E}"/>
              </a:ext>
            </a:extLst>
          </p:cNvPr>
          <p:cNvPicPr>
            <a:picLocks noChangeAspect="1"/>
          </p:cNvPicPr>
          <p:nvPr/>
        </p:nvPicPr>
        <p:blipFill>
          <a:blip r:embed="rId3"/>
          <a:stretch>
            <a:fillRect/>
          </a:stretch>
        </p:blipFill>
        <p:spPr>
          <a:xfrm>
            <a:off x="8413795" y="4863770"/>
            <a:ext cx="3927195" cy="628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perspectiveRight"/>
            <a:lightRig rig="threePt" dir="t"/>
          </a:scene3d>
        </p:spPr>
      </p:pic>
      <p:cxnSp>
        <p:nvCxnSpPr>
          <p:cNvPr id="4" name="Straight Connector 3">
            <a:extLst>
              <a:ext uri="{FF2B5EF4-FFF2-40B4-BE49-F238E27FC236}">
                <a16:creationId xmlns:a16="http://schemas.microsoft.com/office/drawing/2014/main" id="{E370FC44-06F9-14F4-B185-8F54ABD40263}"/>
              </a:ext>
            </a:extLst>
          </p:cNvPr>
          <p:cNvCxnSpPr>
            <a:cxnSpLocks/>
          </p:cNvCxnSpPr>
          <p:nvPr/>
        </p:nvCxnSpPr>
        <p:spPr>
          <a:xfrm flipV="1">
            <a:off x="7910335" y="5505616"/>
            <a:ext cx="530148" cy="272835"/>
          </a:xfrm>
          <a:prstGeom prst="line">
            <a:avLst/>
          </a:prstGeom>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22BAE0DA-899F-1B20-4D68-C4AFC8CFC10D}"/>
              </a:ext>
            </a:extLst>
          </p:cNvPr>
          <p:cNvCxnSpPr>
            <a:cxnSpLocks/>
          </p:cNvCxnSpPr>
          <p:nvPr/>
        </p:nvCxnSpPr>
        <p:spPr>
          <a:xfrm flipV="1">
            <a:off x="7937024" y="4804713"/>
            <a:ext cx="476771" cy="800639"/>
          </a:xfrm>
          <a:prstGeom prst="line">
            <a:avLst/>
          </a:prstGeom>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3D678307-A5B3-412E-C776-71827B21996F}"/>
              </a:ext>
            </a:extLst>
          </p:cNvPr>
          <p:cNvCxnSpPr>
            <a:cxnSpLocks/>
          </p:cNvCxnSpPr>
          <p:nvPr/>
        </p:nvCxnSpPr>
        <p:spPr>
          <a:xfrm flipV="1">
            <a:off x="10561964" y="5537631"/>
            <a:ext cx="1630036" cy="305823"/>
          </a:xfrm>
          <a:prstGeom prst="line">
            <a:avLst/>
          </a:prstGeom>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36904B28-548D-2BA9-3128-B1215E965D4B}"/>
              </a:ext>
            </a:extLst>
          </p:cNvPr>
          <p:cNvCxnSpPr>
            <a:cxnSpLocks/>
          </p:cNvCxnSpPr>
          <p:nvPr/>
        </p:nvCxnSpPr>
        <p:spPr>
          <a:xfrm flipV="1">
            <a:off x="11330316" y="5505615"/>
            <a:ext cx="393236" cy="130008"/>
          </a:xfrm>
          <a:prstGeom prst="line">
            <a:avLst/>
          </a:prstGeom>
          <a:ln/>
        </p:spPr>
        <p:style>
          <a:lnRef idx="3">
            <a:schemeClr val="dk1"/>
          </a:lnRef>
          <a:fillRef idx="0">
            <a:schemeClr val="dk1"/>
          </a:fillRef>
          <a:effectRef idx="2">
            <a:schemeClr val="dk1"/>
          </a:effectRef>
          <a:fontRef idx="minor">
            <a:schemeClr val="tx1"/>
          </a:fontRef>
        </p:style>
      </p:cxnSp>
      <p:sp>
        <p:nvSpPr>
          <p:cNvPr id="10" name="Rectangle 9">
            <a:extLst>
              <a:ext uri="{FF2B5EF4-FFF2-40B4-BE49-F238E27FC236}">
                <a16:creationId xmlns:a16="http://schemas.microsoft.com/office/drawing/2014/main" id="{2F8D51FF-FDC3-26B4-AA0A-C4694D7A2975}"/>
              </a:ext>
            </a:extLst>
          </p:cNvPr>
          <p:cNvSpPr/>
          <p:nvPr/>
        </p:nvSpPr>
        <p:spPr>
          <a:xfrm>
            <a:off x="7910335" y="5605352"/>
            <a:ext cx="3419981" cy="19310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1">
              <a:noFill/>
            </a:endParaRPr>
          </a:p>
        </p:txBody>
      </p:sp>
    </p:spTree>
    <p:extLst>
      <p:ext uri="{BB962C8B-B14F-4D97-AF65-F5344CB8AC3E}">
        <p14:creationId xmlns:p14="http://schemas.microsoft.com/office/powerpoint/2010/main" val="23528494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3B01F-611E-4893-A9A6-76164A034CB5}"/>
              </a:ext>
            </a:extLst>
          </p:cNvPr>
          <p:cNvSpPr>
            <a:spLocks noGrp="1"/>
          </p:cNvSpPr>
          <p:nvPr>
            <p:ph type="title"/>
          </p:nvPr>
        </p:nvSpPr>
        <p:spPr/>
        <p:txBody>
          <a:bodyPr/>
          <a:lstStyle/>
          <a:p>
            <a:r>
              <a:rPr lang="en-US" dirty="0"/>
              <a:t>			</a:t>
            </a:r>
            <a:r>
              <a:rPr lang="en-US" sz="7200" dirty="0"/>
              <a:t>QUESTIONS ?</a:t>
            </a:r>
          </a:p>
        </p:txBody>
      </p:sp>
      <p:pic>
        <p:nvPicPr>
          <p:cNvPr id="5" name="Content Placeholder 4" descr="A picture containing icon&#10;&#10;Description automatically generated">
            <a:extLst>
              <a:ext uri="{FF2B5EF4-FFF2-40B4-BE49-F238E27FC236}">
                <a16:creationId xmlns:a16="http://schemas.microsoft.com/office/drawing/2014/main" id="{479312D4-5282-42DB-81A7-8FF1844F6ACA}"/>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611960" y="1846263"/>
            <a:ext cx="5028406" cy="4022725"/>
          </a:xfrm>
        </p:spPr>
      </p:pic>
      <p:sp>
        <p:nvSpPr>
          <p:cNvPr id="6" name="TextBox 5">
            <a:extLst>
              <a:ext uri="{FF2B5EF4-FFF2-40B4-BE49-F238E27FC236}">
                <a16:creationId xmlns:a16="http://schemas.microsoft.com/office/drawing/2014/main" id="{CC268F24-9BA7-4AFE-8F34-7E1D3A01424B}"/>
              </a:ext>
            </a:extLst>
          </p:cNvPr>
          <p:cNvSpPr txBox="1"/>
          <p:nvPr/>
        </p:nvSpPr>
        <p:spPr>
          <a:xfrm>
            <a:off x="3611960" y="5868988"/>
            <a:ext cx="5028406" cy="230832"/>
          </a:xfrm>
          <a:prstGeom prst="rect">
            <a:avLst/>
          </a:prstGeom>
          <a:noFill/>
        </p:spPr>
        <p:txBody>
          <a:bodyPr wrap="square" rtlCol="0">
            <a:spAutoFit/>
          </a:bodyPr>
          <a:lstStyle/>
          <a:p>
            <a:r>
              <a:rPr lang="en-US" sz="900">
                <a:hlinkClick r:id="rId3" tooltip="https://askleo.com/what-is-facebook-fan-friday/"/>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6149280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2370" y="605896"/>
            <a:ext cx="3084844" cy="5646208"/>
          </a:xfrm>
        </p:spPr>
        <p:txBody>
          <a:bodyPr anchor="ctr">
            <a:normAutofit/>
          </a:bodyPr>
          <a:lstStyle/>
          <a:p>
            <a:r>
              <a:rPr lang="en-US" sz="3600" b="1">
                <a:solidFill>
                  <a:srgbClr val="FFFFFF"/>
                </a:solidFill>
              </a:rPr>
              <a:t>CONTACT INFORMATION</a:t>
            </a:r>
          </a:p>
        </p:txBody>
      </p:sp>
      <p:sp>
        <p:nvSpPr>
          <p:cNvPr id="25" name="Rectangle 2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Content Placeholder 2"/>
          <p:cNvSpPr>
            <a:spLocks noGrp="1"/>
          </p:cNvSpPr>
          <p:nvPr>
            <p:ph idx="1"/>
          </p:nvPr>
        </p:nvSpPr>
        <p:spPr>
          <a:xfrm>
            <a:off x="4742016" y="605896"/>
            <a:ext cx="6413663" cy="5646208"/>
          </a:xfrm>
        </p:spPr>
        <p:txBody>
          <a:bodyPr anchor="ctr">
            <a:noAutofit/>
          </a:bodyPr>
          <a:lstStyle/>
          <a:p>
            <a:pPr marL="0" indent="0">
              <a:buNone/>
            </a:pPr>
            <a:r>
              <a:rPr lang="en-US" altLang="en-US" sz="2400" dirty="0"/>
              <a:t> ETHICS COUNSEL</a:t>
            </a:r>
          </a:p>
          <a:p>
            <a:pPr marL="0" indent="0">
              <a:buNone/>
            </a:pPr>
            <a:r>
              <a:rPr lang="en-US" altLang="en-US" sz="2400" dirty="0"/>
              <a:t> Laura Chastain (615) 361-7500 ext. 212</a:t>
            </a:r>
          </a:p>
          <a:p>
            <a:pPr marL="0" indent="0">
              <a:buNone/>
            </a:pPr>
            <a:r>
              <a:rPr lang="en-US" altLang="en-US" sz="2400" u="sng" dirty="0">
                <a:hlinkClick r:id="rId2"/>
              </a:rPr>
              <a:t> </a:t>
            </a:r>
            <a:r>
              <a:rPr lang="en-US" altLang="en-US" sz="2400" dirty="0">
                <a:hlinkClick r:id="rId2"/>
              </a:rPr>
              <a:t>lchastain@tbpr.org</a:t>
            </a:r>
            <a:endParaRPr lang="en-US" altLang="en-US" sz="2400" dirty="0"/>
          </a:p>
          <a:p>
            <a:r>
              <a:rPr lang="en-US" altLang="en-US" sz="2400" dirty="0"/>
              <a:t>Consumer Assistance Program (615) 361-7500 </a:t>
            </a:r>
          </a:p>
          <a:p>
            <a:r>
              <a:rPr lang="en-US" altLang="en-US" sz="2400" dirty="0"/>
              <a:t>Tennessee Lawyers Assistance Program (615) 741-3238</a:t>
            </a:r>
          </a:p>
          <a:p>
            <a:r>
              <a:rPr lang="en-US" altLang="en-US" sz="2400" dirty="0"/>
              <a:t>Tennessee Board of Law Examiners (615) 741-3234</a:t>
            </a:r>
          </a:p>
          <a:p>
            <a:r>
              <a:rPr lang="en-US" altLang="en-US" sz="2400" dirty="0"/>
              <a:t>Tennessee Commission on Continuing Legal Education (615) 741-3096</a:t>
            </a:r>
          </a:p>
          <a:p>
            <a:r>
              <a:rPr lang="en-US" altLang="en-US" sz="2400" dirty="0"/>
              <a:t>Tennessee Board of Judicial Conduct (629-224-7482)</a:t>
            </a:r>
          </a:p>
          <a:p>
            <a:r>
              <a:rPr lang="en-US" altLang="en-US" sz="2400" dirty="0"/>
              <a:t>Tennessee Attorney General’s Office (615-741-3491) </a:t>
            </a:r>
          </a:p>
        </p:txBody>
      </p:sp>
    </p:spTree>
    <p:extLst>
      <p:ext uri="{BB962C8B-B14F-4D97-AF65-F5344CB8AC3E}">
        <p14:creationId xmlns:p14="http://schemas.microsoft.com/office/powerpoint/2010/main" val="51510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72193-5A67-4AEC-9AF5-744039E6B936}"/>
              </a:ext>
            </a:extLst>
          </p:cNvPr>
          <p:cNvSpPr>
            <a:spLocks noGrp="1"/>
          </p:cNvSpPr>
          <p:nvPr>
            <p:ph type="title"/>
          </p:nvPr>
        </p:nvSpPr>
        <p:spPr>
          <a:xfrm>
            <a:off x="-10460" y="0"/>
            <a:ext cx="4498477" cy="6858000"/>
          </a:xfrm>
          <a:solidFill>
            <a:schemeClr val="accent2"/>
          </a:solidFill>
        </p:spPr>
        <p:txBody>
          <a:bodyPr anchor="ctr">
            <a:normAutofit/>
          </a:bodyPr>
          <a:lstStyle/>
          <a:p>
            <a:pPr>
              <a:lnSpc>
                <a:spcPct val="90000"/>
              </a:lnSpc>
            </a:pPr>
            <a:r>
              <a:rPr lang="en-US" dirty="0">
                <a:solidFill>
                  <a:schemeClr val="bg1"/>
                </a:solidFill>
              </a:rPr>
              <a:t>Tennessee Court of Appeals Three Prong Test for “Adequate Public Notice”:</a:t>
            </a:r>
            <a:br>
              <a:rPr lang="en-US" dirty="0">
                <a:solidFill>
                  <a:schemeClr val="bg1"/>
                </a:solidFill>
              </a:rPr>
            </a:br>
            <a:endParaRPr lang="en-US" dirty="0">
              <a:solidFill>
                <a:schemeClr val="bg1"/>
              </a:solidFill>
            </a:endParaRPr>
          </a:p>
        </p:txBody>
      </p:sp>
      <p:graphicFrame>
        <p:nvGraphicFramePr>
          <p:cNvPr id="5" name="Content Placeholder 2">
            <a:extLst>
              <a:ext uri="{FF2B5EF4-FFF2-40B4-BE49-F238E27FC236}">
                <a16:creationId xmlns:a16="http://schemas.microsoft.com/office/drawing/2014/main" id="{6CBEAE0F-2C54-79CD-20F8-4FB1C06BFD7F}"/>
              </a:ext>
            </a:extLst>
          </p:cNvPr>
          <p:cNvGraphicFramePr>
            <a:graphicFrameLocks noGrp="1"/>
          </p:cNvGraphicFramePr>
          <p:nvPr>
            <p:ph idx="1"/>
            <p:extLst>
              <p:ext uri="{D42A27DB-BD31-4B8C-83A1-F6EECF244321}">
                <p14:modId xmlns:p14="http://schemas.microsoft.com/office/powerpoint/2010/main" val="960774469"/>
              </p:ext>
            </p:extLst>
          </p:nvPr>
        </p:nvGraphicFramePr>
        <p:xfrm>
          <a:off x="4562272" y="170169"/>
          <a:ext cx="7420527" cy="6687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9411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DAD65E2-E972-4E6D-845B-C569B3866330}"/>
              </a:ext>
            </a:extLst>
          </p:cNvPr>
          <p:cNvSpPr>
            <a:spLocks noGrp="1"/>
          </p:cNvSpPr>
          <p:nvPr>
            <p:ph type="title"/>
          </p:nvPr>
        </p:nvSpPr>
        <p:spPr>
          <a:xfrm>
            <a:off x="492370" y="605896"/>
            <a:ext cx="3084844" cy="5646208"/>
          </a:xfrm>
        </p:spPr>
        <p:txBody>
          <a:bodyPr anchor="ctr">
            <a:normAutofit/>
          </a:bodyPr>
          <a:lstStyle/>
          <a:p>
            <a:br>
              <a:rPr lang="en-US" sz="3600">
                <a:solidFill>
                  <a:srgbClr val="FFFFFF"/>
                </a:solidFill>
              </a:rPr>
            </a:br>
            <a:r>
              <a:rPr lang="en-US" sz="3600">
                <a:solidFill>
                  <a:srgbClr val="FFFFFF"/>
                </a:solidFill>
              </a:rPr>
              <a:t>THE REQUIREMENTS OF THE OPEN MEETINGS LAW ARE IN ADDITION TO ANY OTHER NOTICE REQUIRED BY LAW</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D6ED4DA-557D-4FCC-AD49-1C044FA3AB1A}"/>
              </a:ext>
            </a:extLst>
          </p:cNvPr>
          <p:cNvSpPr>
            <a:spLocks noGrp="1"/>
          </p:cNvSpPr>
          <p:nvPr>
            <p:ph idx="1"/>
          </p:nvPr>
        </p:nvSpPr>
        <p:spPr>
          <a:xfrm>
            <a:off x="4742016" y="605896"/>
            <a:ext cx="6413663" cy="5646208"/>
          </a:xfrm>
        </p:spPr>
        <p:txBody>
          <a:bodyPr anchor="ctr">
            <a:normAutofit/>
          </a:bodyPr>
          <a:lstStyle/>
          <a:p>
            <a:r>
              <a:rPr lang="en-US" sz="3600" dirty="0"/>
              <a:t>Example:  Meetings of county legislative bodies, are also governed by the provisions of TCA 5-5-104 and TCA 5-5-105 which require regular meetings to be set by resolution of the county legislative body, and </a:t>
            </a:r>
            <a:r>
              <a:rPr lang="en-US" sz="3600" dirty="0">
                <a:highlight>
                  <a:srgbClr val="FFFF00"/>
                </a:highlight>
              </a:rPr>
              <a:t>special called meetings</a:t>
            </a:r>
            <a:r>
              <a:rPr lang="en-US" sz="3600" dirty="0"/>
              <a:t> require newspaper notice at least five days prior to the meeting that contains the </a:t>
            </a:r>
            <a:r>
              <a:rPr lang="en-US" sz="3600" dirty="0">
                <a:highlight>
                  <a:srgbClr val="FFFF00"/>
                </a:highlight>
              </a:rPr>
              <a:t>agenda</a:t>
            </a:r>
            <a:r>
              <a:rPr lang="en-US" sz="3600" dirty="0"/>
              <a:t> for the meeting.</a:t>
            </a:r>
          </a:p>
        </p:txBody>
      </p:sp>
    </p:spTree>
    <p:extLst>
      <p:ext uri="{BB962C8B-B14F-4D97-AF65-F5344CB8AC3E}">
        <p14:creationId xmlns:p14="http://schemas.microsoft.com/office/powerpoint/2010/main" val="30613508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7906</TotalTime>
  <Words>3347</Words>
  <Application>Microsoft Office PowerPoint</Application>
  <PresentationFormat>Widescreen</PresentationFormat>
  <Paragraphs>215</Paragraphs>
  <Slides>74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Algerian</vt:lpstr>
      <vt:lpstr>Aptos</vt:lpstr>
      <vt:lpstr>Calibri</vt:lpstr>
      <vt:lpstr>Calibri Light</vt:lpstr>
      <vt:lpstr>Century Gothic</vt:lpstr>
      <vt:lpstr>Grandview</vt:lpstr>
      <vt:lpstr>Helvetica</vt:lpstr>
      <vt:lpstr>Retrospect</vt:lpstr>
      <vt:lpstr>TCAA SPRING CONFERENCE 2024</vt:lpstr>
      <vt:lpstr>SOME  COUNTY ATTORNEY  ISSUES</vt:lpstr>
      <vt:lpstr>OPEN MEETINGS ACT </vt:lpstr>
      <vt:lpstr>OPEN MEETINGS ACT </vt:lpstr>
      <vt:lpstr>STATEMENT OF PURPOSE</vt:lpstr>
      <vt:lpstr>  TENNESSEE OPEN MEETINGS ACT TCA 8-44-101     </vt:lpstr>
      <vt:lpstr>“ADEQUATE PUBLIC NOTICE”      </vt:lpstr>
      <vt:lpstr>Tennessee Court of Appeals Three Prong Test for “Adequate Public Notice”: </vt:lpstr>
      <vt:lpstr> THE REQUIREMENTS OF THE OPEN MEETINGS LAW ARE IN ADDITION TO ANY OTHER NOTICE REQUIRED BY LAW</vt:lpstr>
      <vt:lpstr>GRAY V. DICKSON COUNTY, No. M2021-00546-COA-R3-CV, 2022 WL 1701961 (Tenn. Ct. App. May 27, 2022)</vt:lpstr>
      <vt:lpstr>IF THE OPEN MEETINGS ACT IS VIOLATED:</vt:lpstr>
      <vt:lpstr>KNOX COUNTY OPEN MEETINGS VIOLATION LED TO A JURY TRIAL</vt:lpstr>
      <vt:lpstr>OCTOBER 8, 2020 TN JUDGE RULED CAMPAIGN FINANCE AGENCY’S EMAIL VOTE VIOLATED OPEN MEETINGS ACT.  </vt:lpstr>
      <vt:lpstr>CAN A VIOLATION OF OPEN MEETINGS LAW BE REMEDIED?</vt:lpstr>
      <vt:lpstr>ANSWER</vt:lpstr>
      <vt:lpstr>ADMINISTRATIVE LAW AND PROCEDURE TCA 8-44-101 et seq.</vt:lpstr>
      <vt:lpstr>Newsom v. Tennessee Republican Party, 647 S.W.3d 382 (Tenn. 2022) </vt:lpstr>
      <vt:lpstr>I AM A COUNTY ATTORNEY AND THE COUNTY COMMISSIONERS WANT TO MEET WITH ME TO DETERMINE WHAT ACTION TO TAKE WITH REGARD TO A POTENTIAL LAWSUIT.  DOES THIS VIOLATE THE OPEN MEETINGS ACT?</vt:lpstr>
      <vt:lpstr>SMITH COUNTY EDUCATION ASSOCIATION V. ANDERSON, 676 S.W. 2d 328, 334 (TENN. 1984) GIVES GUIDANCE ON THIS ISSUE.</vt:lpstr>
      <vt:lpstr>TENNESSEE’S OPEN MEETING ACT PROVIDES THAT THE FORMATION OF PUBLIC POLICY AND DECISIONS IS PUBLIC BUSINESS AND SHALL NOT BE CONDUCTED IN SECRET. TENNESSEE CODE ANNOTATED SECTION 8-44-101(a).</vt:lpstr>
      <vt:lpstr>PowerPoint Presentation</vt:lpstr>
      <vt:lpstr>OUSTER </vt:lpstr>
      <vt:lpstr>PowerPoint Presentation</vt:lpstr>
      <vt:lpstr>ANSWER:  YES</vt:lpstr>
      <vt:lpstr>RUTHERFORD COUNTY DA, COUNTY ATTORNEY SCOLDED IN SHERIFF ARNOLD CASE</vt:lpstr>
      <vt:lpstr>IN THE EVENT THAT A GROUP OF 10 OR MORE CITIZENS SEEK TO OUST A LOCALLY ELECTED OFFICIAL, THE CITY OR COUNTY ATTORNEY REPRESENTING THAT OFFICIAL CAN BE COMPELLED TO ASSIST THE CITIZENS IN REMOVING THE OFFICIAL.  TCA 8-47-111 SPECIFICALLY REQUIRES CITY AND COUNTY ATTORNEYS TO AID AND ASSIST SUCH CITIZENS IN THE PROSECUTION OF OUSTER PROCEEDINGS AGAINST CITY AND COUNTY OFFICIALS.</vt:lpstr>
      <vt:lpstr>WHAT IF THE COUNTY EXECUTIVE ASKS ME TO BRING AN OUSTER SUIT AGAINST A COMMISSIONER THAT IS A GOOD FRIEND OF MINE AND I THINK THAT I HAVE A CONFLICT WHAT SHOULD I DO ?</vt:lpstr>
      <vt:lpstr>QUESTIONS CONCERNING WHETHER THE ACTIVITIES BY THE COUNTY ATTORNEY ARE PERMITTED BY THE ETHICAL CANONS GOVERNING THE PRACTICE OF LAW SHOULD BE ADDRESSED TO THE BOARD OF PROFESSIONAL RESPONSIBILITY.</vt:lpstr>
      <vt:lpstr>RULE 1.7 APPLIES HERE.</vt:lpstr>
      <vt:lpstr>I AM A COUNTY ATTORNEY.  DO I HAVE A CONFLICT OF INTEREST IN INVESTIGATING A COMMISSIONER FOR A COUNTY WHICH EMPLOYEES ME ?</vt:lpstr>
      <vt:lpstr>A COMPARABLE QUESTION WAS THE SUBJECT OF AN ATTORNEY GENERAL’S OPINION AS TO WHETHER CITY ATTORNEY HAS A CONFLICT OF INTEREST IN INVESTIGATION AN OUSTER COMPLAINT AGAINST A COMMISSIONER FOR A CITY WHICH EMPLOYS THE ATTORNEY.  </vt:lpstr>
      <vt:lpstr>“No Statute prohibits a city attorney from investigating an ouster complaint against a commissioner for a city which employs the attorney.  Questions concerning whether such activities by a City Attorney are permitted by the ethical canons governing the practice of law should be addressed to the Board of Professional Responsibility.”   Attorney General Opinion No. 00-129, August 14, 2000.</vt:lpstr>
      <vt:lpstr>I AM A COUNTY ATTORNEY AND THE COMMISSIONERS HAVE VIOLATED THE OPEN MEETINGS ACT.  IS THERE ANY WAY TO FIX THIS PROBLEM?</vt:lpstr>
      <vt:lpstr>JOHNSTON V. METRO GOV’T OF NASHVILLE AND DAVIDSON CTY, 320 S.W.3d 313 (Tenn. Ct. App. 2009)</vt:lpstr>
      <vt:lpstr>THE COURT OF APPEALS HELD:</vt:lpstr>
      <vt:lpstr>ADMINISTRATIVE LAW AND PROCEDURE TCA 8-44-101 et seq.</vt:lpstr>
      <vt:lpstr>GOVERMENTAL TORT LIABILITY ACT </vt:lpstr>
      <vt:lpstr>THE DOCTRINE OF SOVEREIGN IMMUNITY</vt:lpstr>
      <vt:lpstr>1973 TENNESSEE LEGISLATURE PASSED  GOVERNMENTAL TORT LIABILITY ACT</vt:lpstr>
      <vt:lpstr>Larry King, et al v. Town of Selmer, Tennessee, No. W2023-00390-COA-R9-CV (filed January 8, 2024 at Jackson), 2024 WL 81516, (Tenn. Ct. App.) </vt:lpstr>
      <vt:lpstr>PUBLIC DUTY DOCTRINE</vt:lpstr>
      <vt:lpstr>INTERPLAY OF GTLA AND THE PUBLIC DUTY DOCTRINE</vt:lpstr>
      <vt:lpstr>SPECIAL DUTY EXCEPTION</vt:lpstr>
      <vt:lpstr>COURT OF APPEALS FINDINGS</vt:lpstr>
      <vt:lpstr> ETHICS </vt:lpstr>
      <vt:lpstr>ABA FORMAL OPINION 509</vt:lpstr>
      <vt:lpstr>ABA FORMAL OPINION 508</vt:lpstr>
      <vt:lpstr>ABA FORMAL OPINION 507</vt:lpstr>
      <vt:lpstr>ABA FORMAL  OPINION 506</vt:lpstr>
      <vt:lpstr>PowerPoint Presentation</vt:lpstr>
      <vt:lpstr>CHAT GPT LAWYER  </vt:lpstr>
      <vt:lpstr>FLORIDA’S ETHICS OPINION ON GENERATIVE AI</vt:lpstr>
      <vt:lpstr>THE COURTS AND AI</vt:lpstr>
      <vt:lpstr>NEW SECTION TO TRUST ACCOUNT RULE</vt:lpstr>
      <vt:lpstr> NEW SECTION (f) ADDED TO EXISTING TRUST ACCOUNT RULE 1.15</vt:lpstr>
      <vt:lpstr>NEW FORM FOR LAWYERS’ FUND FOR CLIENT PROTECTION</vt:lpstr>
      <vt:lpstr>Tenn. Sup. Ct. R. 25 § 1 Tennessee Lawyers’ Fund for Client Protection</vt:lpstr>
      <vt:lpstr>PowerPoint Presentation</vt:lpstr>
      <vt:lpstr>1,029 COMPLAINTS FILED LAST YEAR </vt:lpstr>
      <vt:lpstr>PowerPoint Presentation</vt:lpstr>
      <vt:lpstr>RESULTS OF INVESTIGATIONS</vt:lpstr>
      <vt:lpstr>PowerPoint Presentation</vt:lpstr>
      <vt:lpstr>PowerPoint Presentation</vt:lpstr>
      <vt:lpstr>SUCCESSION  PLANNING</vt:lpstr>
      <vt:lpstr>PowerPoint Presentation</vt:lpstr>
      <vt:lpstr>PowerPoint Presentation</vt:lpstr>
      <vt:lpstr>PowerPoint Presentation</vt:lpstr>
      <vt:lpstr>PowerPoint Presentation</vt:lpstr>
      <vt:lpstr>PowerPoint Presentation</vt:lpstr>
      <vt:lpstr>PowerPoint Presentation</vt:lpstr>
      <vt:lpstr>Tenn. Sup. Ct. R. 9, Section 29.9 </vt:lpstr>
      <vt:lpstr>PowerPoint Presentation</vt:lpstr>
      <vt:lpstr>   QUESTIONS ?</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TCAA SPRING CONFERENCE 2024</dc:title>
  <dc:creator>Laura Chastain</dc:creator>
  <cp:lastModifiedBy>Nelle Greulich</cp:lastModifiedBy>
  <cp:revision>22</cp:revision>
  <dcterms:created xsi:type="dcterms:W3CDTF">2024-03-11T14:50:40Z</dcterms:created>
  <dcterms:modified xsi:type="dcterms:W3CDTF">2024-04-18T15:52:37Z</dcterms:modified>
</cp:coreProperties>
</file>