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Lst>
  <p:notesMasterIdLst>
    <p:notesMasterId r:id="rId44"/>
  </p:notesMasterIdLst>
  <p:handoutMasterIdLst>
    <p:handoutMasterId r:id="rId45"/>
  </p:handoutMasterIdLst>
  <p:sldIdLst>
    <p:sldId id="256" r:id="rId3"/>
    <p:sldId id="265" r:id="rId4"/>
    <p:sldId id="266" r:id="rId5"/>
    <p:sldId id="271" r:id="rId6"/>
    <p:sldId id="272" r:id="rId7"/>
    <p:sldId id="267" r:id="rId8"/>
    <p:sldId id="269" r:id="rId9"/>
    <p:sldId id="268" r:id="rId10"/>
    <p:sldId id="270" r:id="rId11"/>
    <p:sldId id="261" r:id="rId12"/>
    <p:sldId id="257" r:id="rId13"/>
    <p:sldId id="258" r:id="rId14"/>
    <p:sldId id="259" r:id="rId15"/>
    <p:sldId id="260" r:id="rId16"/>
    <p:sldId id="262" r:id="rId17"/>
    <p:sldId id="273" r:id="rId18"/>
    <p:sldId id="295" r:id="rId19"/>
    <p:sldId id="274" r:id="rId20"/>
    <p:sldId id="275" r:id="rId21"/>
    <p:sldId id="276" r:id="rId22"/>
    <p:sldId id="277" r:id="rId23"/>
    <p:sldId id="278" r:id="rId24"/>
    <p:sldId id="264" r:id="rId25"/>
    <p:sldId id="279" r:id="rId26"/>
    <p:sldId id="280" r:id="rId27"/>
    <p:sldId id="281" r:id="rId28"/>
    <p:sldId id="282" r:id="rId29"/>
    <p:sldId id="283" r:id="rId30"/>
    <p:sldId id="296" r:id="rId31"/>
    <p:sldId id="263" r:id="rId32"/>
    <p:sldId id="284" r:id="rId33"/>
    <p:sldId id="285" r:id="rId34"/>
    <p:sldId id="286" r:id="rId35"/>
    <p:sldId id="287" r:id="rId36"/>
    <p:sldId id="288" r:id="rId37"/>
    <p:sldId id="290" r:id="rId38"/>
    <p:sldId id="289" r:id="rId39"/>
    <p:sldId id="291" r:id="rId40"/>
    <p:sldId id="292" r:id="rId41"/>
    <p:sldId id="293" r:id="rId42"/>
    <p:sldId id="29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90" d="100"/>
          <a:sy n="90" d="100"/>
        </p:scale>
        <p:origin x="30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D57E54-A237-4F75-BA75-32DB08F798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97AFEB-191F-8A51-C3A8-AB171BF767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738E84-0EFC-4414-8F8F-9FE90AAE9D20}" type="datetimeFigureOut">
              <a:rPr lang="en-US" smtClean="0"/>
              <a:t>5/1/2024</a:t>
            </a:fld>
            <a:endParaRPr lang="en-US"/>
          </a:p>
        </p:txBody>
      </p:sp>
      <p:sp>
        <p:nvSpPr>
          <p:cNvPr id="4" name="Footer Placeholder 3">
            <a:extLst>
              <a:ext uri="{FF2B5EF4-FFF2-40B4-BE49-F238E27FC236}">
                <a16:creationId xmlns:a16="http://schemas.microsoft.com/office/drawing/2014/main" id="{3DB0B624-BF79-DB81-B342-D85A0539AE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B6ECEE-450B-2263-F08E-7F304D3CCD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588B4E-3B40-4337-8C5A-78BA9584AA11}" type="slidenum">
              <a:rPr lang="en-US" smtClean="0"/>
              <a:t>‹#›</a:t>
            </a:fld>
            <a:endParaRPr lang="en-US"/>
          </a:p>
        </p:txBody>
      </p:sp>
    </p:spTree>
    <p:extLst>
      <p:ext uri="{BB962C8B-B14F-4D97-AF65-F5344CB8AC3E}">
        <p14:creationId xmlns:p14="http://schemas.microsoft.com/office/powerpoint/2010/main" val="393588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B52A7-AA4F-44DA-A91F-8612A47D858F}"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3DBDA-BD50-4F28-BA00-7C8D28FF0AA8}" type="slidenum">
              <a:rPr lang="en-US" smtClean="0"/>
              <a:t>‹#›</a:t>
            </a:fld>
            <a:endParaRPr lang="en-US"/>
          </a:p>
        </p:txBody>
      </p:sp>
    </p:spTree>
    <p:extLst>
      <p:ext uri="{BB962C8B-B14F-4D97-AF65-F5344CB8AC3E}">
        <p14:creationId xmlns:p14="http://schemas.microsoft.com/office/powerpoint/2010/main" val="240407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83DBDA-BD50-4F28-BA00-7C8D28FF0AA8}" type="slidenum">
              <a:rPr lang="en-US" smtClean="0"/>
              <a:t>14</a:t>
            </a:fld>
            <a:endParaRPr lang="en-US"/>
          </a:p>
        </p:txBody>
      </p:sp>
    </p:spTree>
    <p:extLst>
      <p:ext uri="{BB962C8B-B14F-4D97-AF65-F5344CB8AC3E}">
        <p14:creationId xmlns:p14="http://schemas.microsoft.com/office/powerpoint/2010/main" val="423162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7440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3813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6754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5/1/2024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CD77608-3819-479B-BB98-C216BA724EF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062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721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0BCE0-945C-4FDF-95A1-2149B1FF5B83}"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544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F0BCE0-945C-4FDF-95A1-2149B1FF5B83}"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228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0BCE0-945C-4FDF-95A1-2149B1FF5B83}"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7608-3819-479B-BB98-C216BA724EF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01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F0BCE0-945C-4FDF-95A1-2149B1FF5B83}"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7608-3819-479B-BB98-C216BA724EF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4892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BCE0-945C-4FDF-95A1-2149B1FF5B83}"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54859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534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991855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CF0BCE0-945C-4FDF-95A1-2149B1FF5B83}" type="datetimeFigureOut">
              <a:rPr lang="en-US" smtClean="0"/>
              <a:t>5/1/2024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2428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286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764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5/1/2024</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1077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5014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2724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9471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1481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2726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5/1/2024</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1814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5/1/2024</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07386504"/>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fld id="{7CF0BCE0-945C-4FDF-95A1-2149B1FF5B83}" type="datetimeFigureOut">
              <a:rPr lang="en-US" smtClean="0"/>
              <a:pPr algn="r"/>
              <a:t>5/1/2024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sz="1000"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CD77608-3819-479B-BB98-C216BA724EFE}" type="slidenum">
              <a:rPr lang="en-US" smtClean="0"/>
              <a:pPr/>
              <a:t>‹#›</a:t>
            </a:fld>
            <a:endParaRPr lang="en-US" sz="1000"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2737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F440C-E07D-466F-8CA4-5612A3B65BB7}"/>
              </a:ext>
            </a:extLst>
          </p:cNvPr>
          <p:cNvSpPr>
            <a:spLocks noGrp="1"/>
          </p:cNvSpPr>
          <p:nvPr>
            <p:ph type="ctrTitle"/>
          </p:nvPr>
        </p:nvSpPr>
        <p:spPr>
          <a:xfrm>
            <a:off x="7153200" y="540000"/>
            <a:ext cx="4626325" cy="4317226"/>
          </a:xfrm>
        </p:spPr>
        <p:txBody>
          <a:bodyPr>
            <a:normAutofit/>
          </a:bodyPr>
          <a:lstStyle/>
          <a:p>
            <a:r>
              <a:rPr lang="en-US" sz="7500" dirty="0"/>
              <a:t>CIVIL RIGHTS CLAIMS</a:t>
            </a:r>
          </a:p>
        </p:txBody>
      </p:sp>
      <p:sp>
        <p:nvSpPr>
          <p:cNvPr id="3" name="Subtitle 2">
            <a:extLst>
              <a:ext uri="{FF2B5EF4-FFF2-40B4-BE49-F238E27FC236}">
                <a16:creationId xmlns:a16="http://schemas.microsoft.com/office/drawing/2014/main" id="{04BBFEC6-6168-466C-B6C2-8FE090E1A679}"/>
              </a:ext>
            </a:extLst>
          </p:cNvPr>
          <p:cNvSpPr>
            <a:spLocks noGrp="1"/>
          </p:cNvSpPr>
          <p:nvPr>
            <p:ph type="subTitle" idx="1"/>
          </p:nvPr>
        </p:nvSpPr>
        <p:spPr>
          <a:xfrm>
            <a:off x="7153200" y="4988476"/>
            <a:ext cx="4500561" cy="1320249"/>
          </a:xfrm>
        </p:spPr>
        <p:txBody>
          <a:bodyPr>
            <a:normAutofit/>
          </a:bodyPr>
          <a:lstStyle/>
          <a:p>
            <a:r>
              <a:rPr lang="en-US"/>
              <a:t>By: David S. Wigler and Jessica Jernigan-Johnson</a:t>
            </a:r>
          </a:p>
        </p:txBody>
      </p:sp>
      <p:grpSp>
        <p:nvGrpSpPr>
          <p:cNvPr id="58" name="Group 57">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25" name="Oval 24">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Lightbulb idea concept">
            <a:extLst>
              <a:ext uri="{FF2B5EF4-FFF2-40B4-BE49-F238E27FC236}">
                <a16:creationId xmlns:a16="http://schemas.microsoft.com/office/drawing/2014/main" id="{481E40CA-1B6B-110B-799C-6B7041D15555}"/>
              </a:ext>
            </a:extLst>
          </p:cNvPr>
          <p:cNvPicPr>
            <a:picLocks noChangeAspect="1"/>
          </p:cNvPicPr>
          <p:nvPr/>
        </p:nvPicPr>
        <p:blipFill rotWithShape="1">
          <a:blip r:embed="rId2"/>
          <a:srcRect r="33249" b="-2"/>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25029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p:txBody>
          <a:bodyPr/>
          <a:lstStyle/>
          <a:p>
            <a:r>
              <a:rPr lang="en-US" dirty="0"/>
              <a:t>The language of §1983</a:t>
            </a:r>
          </a:p>
        </p:txBody>
      </p: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p:txBody>
          <a:bodyPr/>
          <a:lstStyle/>
          <a:p>
            <a:r>
              <a:rPr lang="en-US" dirty="0"/>
              <a:t>Every person who, under color of any statute, ordinance, regulation, custom, or usage, of any State or Territory or the District of Columbia, subjects, or causes to be subjected, any citizen of the United States or other person within the jurisdiction thereof to the deprivation of any rights, privileges, or immunities secured by the Constitution and laws, shall be liable to the party injured in an action at law, suit in equity, or other proper proceeding for redress…. For the purposes of this section, any Act of Congress applicable exclusively to the District of Columbia shall be considered to be a statute of the District of Columbia.</a:t>
            </a:r>
          </a:p>
        </p:txBody>
      </p:sp>
    </p:spTree>
    <p:extLst>
      <p:ext uri="{BB962C8B-B14F-4D97-AF65-F5344CB8AC3E}">
        <p14:creationId xmlns:p14="http://schemas.microsoft.com/office/powerpoint/2010/main" val="29257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990E3-1417-A578-F7D3-7B689A87106C}"/>
              </a:ext>
            </a:extLst>
          </p:cNvPr>
          <p:cNvSpPr>
            <a:spLocks noGrp="1"/>
          </p:cNvSpPr>
          <p:nvPr>
            <p:ph type="title"/>
          </p:nvPr>
        </p:nvSpPr>
        <p:spPr>
          <a:xfrm>
            <a:off x="1451579" y="1376053"/>
            <a:ext cx="9405891" cy="1002990"/>
          </a:xfrm>
        </p:spPr>
        <p:txBody>
          <a:bodyPr anchor="ctr">
            <a:normAutofit/>
          </a:bodyPr>
          <a:lstStyle/>
          <a:p>
            <a:r>
              <a:rPr lang="en-US" dirty="0"/>
              <a:t>Why do we have §1983?</a:t>
            </a:r>
          </a:p>
        </p:txBody>
      </p:sp>
      <p:sp>
        <p:nvSpPr>
          <p:cNvPr id="26" name="Content Placeholder 2">
            <a:extLst>
              <a:ext uri="{FF2B5EF4-FFF2-40B4-BE49-F238E27FC236}">
                <a16:creationId xmlns:a16="http://schemas.microsoft.com/office/drawing/2014/main" id="{144F97F4-B4CB-4A70-B942-407FF72DEE3C}"/>
              </a:ext>
            </a:extLst>
          </p:cNvPr>
          <p:cNvSpPr>
            <a:spLocks noGrp="1"/>
          </p:cNvSpPr>
          <p:nvPr>
            <p:ph idx="1"/>
          </p:nvPr>
        </p:nvSpPr>
        <p:spPr>
          <a:xfrm>
            <a:off x="1451579" y="2227943"/>
            <a:ext cx="9405891" cy="2640619"/>
          </a:xfrm>
        </p:spPr>
        <p:txBody>
          <a:bodyPr>
            <a:normAutofit/>
          </a:bodyPr>
          <a:lstStyle/>
          <a:p>
            <a:pPr>
              <a:lnSpc>
                <a:spcPct val="110000"/>
              </a:lnSpc>
            </a:pPr>
            <a:r>
              <a:rPr lang="en-US" sz="1600" dirty="0"/>
              <a:t>Historic Racism </a:t>
            </a:r>
          </a:p>
          <a:p>
            <a:pPr lvl="1">
              <a:lnSpc>
                <a:spcPct val="110000"/>
              </a:lnSpc>
            </a:pPr>
            <a:r>
              <a:rPr lang="en-US" sz="1600" dirty="0"/>
              <a:t>In the year 1871, Congress passed Section 1983 in response to “the reign of terror imposed by the Klan upon black citizens and their white sympathizers….” </a:t>
            </a:r>
            <a:r>
              <a:rPr lang="en-US" sz="1600" i="1" dirty="0"/>
              <a:t>Briscoe v. LaHue</a:t>
            </a:r>
            <a:r>
              <a:rPr lang="en-US" sz="1600" dirty="0"/>
              <a:t>, 460 U.S. 325, 337 (1983). </a:t>
            </a:r>
          </a:p>
          <a:p>
            <a:pPr>
              <a:lnSpc>
                <a:spcPct val="110000"/>
              </a:lnSpc>
            </a:pPr>
            <a:r>
              <a:rPr lang="en-US" sz="1600" dirty="0"/>
              <a:t>Before 1961, federal courts interpreted Section 1983 as “attack[</a:t>
            </a:r>
            <a:r>
              <a:rPr lang="en-US" sz="1600" dirty="0" err="1"/>
              <a:t>ing</a:t>
            </a:r>
            <a:r>
              <a:rPr lang="en-US" sz="1600" dirty="0"/>
              <a:t>] the so called ‘Black Codes’ passed by Southern States after the Civil War, not private torts.” </a:t>
            </a:r>
            <a:r>
              <a:rPr lang="en-US" sz="1600" i="1" dirty="0"/>
              <a:t>Crawford-El v. Briton</a:t>
            </a:r>
            <a:r>
              <a:rPr lang="en-US" sz="1600" dirty="0"/>
              <a:t>, 93 F.3d 813, 830 (D.C. Cir. 1996). </a:t>
            </a:r>
          </a:p>
          <a:p>
            <a:pPr lvl="1">
              <a:lnSpc>
                <a:spcPct val="110000"/>
              </a:lnSpc>
            </a:pPr>
            <a:r>
              <a:rPr lang="en-US" sz="1600" dirty="0"/>
              <a:t>In other words, Section 1983 only applied if a defendant violated a federal constitutional or statutory right while acting in a manner “authorized” by state law. </a:t>
            </a:r>
          </a:p>
          <a:p>
            <a:pPr marL="457200" lvl="1" indent="0">
              <a:lnSpc>
                <a:spcPct val="110000"/>
              </a:lnSpc>
              <a:buNone/>
            </a:pPr>
            <a:endParaRPr lang="en-US" sz="1400" dirty="0"/>
          </a:p>
          <a:p>
            <a:pPr lvl="1">
              <a:lnSpc>
                <a:spcPct val="110000"/>
              </a:lnSpc>
            </a:pPr>
            <a:endParaRPr lang="en-US" sz="1400" dirty="0"/>
          </a:p>
          <a:p>
            <a:pPr lvl="1">
              <a:lnSpc>
                <a:spcPct val="110000"/>
              </a:lnSpc>
            </a:pPr>
            <a:endParaRPr lang="en-US" sz="1400" dirty="0"/>
          </a:p>
          <a:p>
            <a:pPr marL="457200" lvl="1" indent="0">
              <a:lnSpc>
                <a:spcPct val="110000"/>
              </a:lnSpc>
              <a:buNone/>
            </a:pPr>
            <a:endParaRPr lang="en-US" sz="1400" dirty="0"/>
          </a:p>
          <a:p>
            <a:pPr>
              <a:lnSpc>
                <a:spcPct val="110000"/>
              </a:lnSpc>
            </a:pPr>
            <a:endParaRPr lang="en-US" sz="1400" dirty="0"/>
          </a:p>
          <a:p>
            <a:pPr>
              <a:lnSpc>
                <a:spcPct val="110000"/>
              </a:lnSpc>
            </a:pPr>
            <a:endParaRPr lang="en-US" sz="1400" dirty="0"/>
          </a:p>
        </p:txBody>
      </p:sp>
      <p:pic>
        <p:nvPicPr>
          <p:cNvPr id="27" name="Picture 26">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5855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tel bell">
            <a:extLst>
              <a:ext uri="{FF2B5EF4-FFF2-40B4-BE49-F238E27FC236}">
                <a16:creationId xmlns:a16="http://schemas.microsoft.com/office/drawing/2014/main" id="{DC3B942A-B73F-6ABD-955B-218F2C02B21B}"/>
              </a:ext>
            </a:extLst>
          </p:cNvPr>
          <p:cNvPicPr>
            <a:picLocks noChangeAspect="1"/>
          </p:cNvPicPr>
          <p:nvPr/>
        </p:nvPicPr>
        <p:blipFill rotWithShape="1">
          <a:blip r:embed="rId2">
            <a:duotone>
              <a:schemeClr val="bg2">
                <a:shade val="45000"/>
                <a:satMod val="135000"/>
              </a:schemeClr>
              <a:prstClr val="white"/>
            </a:duotone>
            <a:alphaModFix amt="50000"/>
          </a:blip>
          <a:srcRect t="15728" r="-1" b="-1"/>
          <a:stretch/>
        </p:blipFill>
        <p:spPr>
          <a:xfrm>
            <a:off x="305" y="10"/>
            <a:ext cx="12191695"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E9C987-C19A-F6DC-DCE7-BE6DE3234A83}"/>
              </a:ext>
            </a:extLst>
          </p:cNvPr>
          <p:cNvSpPr>
            <a:spLocks noGrp="1"/>
          </p:cNvSpPr>
          <p:nvPr>
            <p:ph type="title"/>
          </p:nvPr>
        </p:nvSpPr>
        <p:spPr>
          <a:xfrm>
            <a:off x="1451579" y="804519"/>
            <a:ext cx="9603275" cy="1049235"/>
          </a:xfrm>
        </p:spPr>
        <p:txBody>
          <a:bodyPr>
            <a:normAutofit/>
          </a:bodyPr>
          <a:lstStyle/>
          <a:p>
            <a:r>
              <a:rPr lang="en-US" dirty="0"/>
              <a:t>The evolution of §1983 - Monroe v. Pope </a:t>
            </a:r>
          </a:p>
        </p:txBody>
      </p: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A48F4A-5B31-AA44-276D-22F205A43B74}"/>
              </a:ext>
            </a:extLst>
          </p:cNvPr>
          <p:cNvSpPr>
            <a:spLocks noGrp="1"/>
          </p:cNvSpPr>
          <p:nvPr>
            <p:ph idx="1"/>
          </p:nvPr>
        </p:nvSpPr>
        <p:spPr>
          <a:xfrm>
            <a:off x="1451579" y="2015732"/>
            <a:ext cx="9603275" cy="3450613"/>
          </a:xfrm>
        </p:spPr>
        <p:txBody>
          <a:bodyPr>
            <a:normAutofit/>
          </a:bodyPr>
          <a:lstStyle/>
          <a:p>
            <a:r>
              <a:rPr lang="en-US" dirty="0"/>
              <a:t>Here, the Court answered the question, what if the defendant’s conduct was “inconsistent” with state law?</a:t>
            </a:r>
          </a:p>
          <a:p>
            <a:r>
              <a:rPr lang="en-US" dirty="0"/>
              <a:t>Citizens sued Chicago Police Department for violating their Fourth Amendment right for making them stand naked while the officers searched their home. </a:t>
            </a:r>
          </a:p>
          <a:p>
            <a:r>
              <a:rPr lang="en-US" dirty="0"/>
              <a:t>The officers argued that while their conduct might have violated the Illinois Constitution, it did not violate Section 1983.</a:t>
            </a:r>
          </a:p>
          <a:p>
            <a:r>
              <a:rPr lang="en-US" dirty="0"/>
              <a:t>The Court discussed the history of Section 1983 and held that the “color of state law,” requirement is as broad as the Fourteenth Amendment’s state action requirement. </a:t>
            </a:r>
          </a:p>
          <a:p>
            <a:endParaRPr lang="en-US" dirty="0"/>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33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2A514DFD-368D-1D4C-F7AF-B19982EA4BFA}"/>
              </a:ext>
            </a:extLst>
          </p:cNvPr>
          <p:cNvPicPr>
            <a:picLocks noChangeAspect="1"/>
          </p:cNvPicPr>
          <p:nvPr/>
        </p:nvPicPr>
        <p:blipFill rotWithShape="1">
          <a:blip r:embed="rId2">
            <a:duotone>
              <a:schemeClr val="bg2">
                <a:shade val="45000"/>
                <a:satMod val="135000"/>
              </a:schemeClr>
              <a:prstClr val="white"/>
            </a:duotone>
            <a:alphaModFix amt="50000"/>
          </a:blip>
          <a:srcRect r="-1" b="15728"/>
          <a:stretch/>
        </p:blipFill>
        <p:spPr>
          <a:xfrm>
            <a:off x="305" y="10"/>
            <a:ext cx="12191695"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E9C987-C19A-F6DC-DCE7-BE6DE3234A83}"/>
              </a:ext>
            </a:extLst>
          </p:cNvPr>
          <p:cNvSpPr>
            <a:spLocks noGrp="1"/>
          </p:cNvSpPr>
          <p:nvPr>
            <p:ph type="title"/>
          </p:nvPr>
        </p:nvSpPr>
        <p:spPr>
          <a:xfrm>
            <a:off x="1451579" y="804519"/>
            <a:ext cx="9603275" cy="1049235"/>
          </a:xfrm>
        </p:spPr>
        <p:txBody>
          <a:bodyPr>
            <a:normAutofit/>
          </a:bodyPr>
          <a:lstStyle/>
          <a:p>
            <a:r>
              <a:rPr lang="en-US" dirty="0"/>
              <a:t>Monroe v. Pope - continued</a:t>
            </a:r>
          </a:p>
        </p:txBody>
      </p: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A48F4A-5B31-AA44-276D-22F205A43B74}"/>
              </a:ext>
            </a:extLst>
          </p:cNvPr>
          <p:cNvSpPr>
            <a:spLocks noGrp="1"/>
          </p:cNvSpPr>
          <p:nvPr>
            <p:ph idx="1"/>
          </p:nvPr>
        </p:nvSpPr>
        <p:spPr>
          <a:xfrm>
            <a:off x="1451579" y="2015732"/>
            <a:ext cx="9603275" cy="3450613"/>
          </a:xfrm>
        </p:spPr>
        <p:txBody>
          <a:bodyPr>
            <a:normAutofit/>
          </a:bodyPr>
          <a:lstStyle/>
          <a:p>
            <a:pPr>
              <a:lnSpc>
                <a:spcPct val="110000"/>
              </a:lnSpc>
            </a:pPr>
            <a:r>
              <a:rPr lang="en-US" sz="1900"/>
              <a:t>In other words, state action satisfies the “color of state law” requirement. Prior to this case, if an actor was only violating a state law, plaintiffs were denied a federal cause of action, and thus were trapped in a state justice systems that were reluctant to address their claims..</a:t>
            </a:r>
          </a:p>
          <a:p>
            <a:pPr>
              <a:lnSpc>
                <a:spcPct val="110000"/>
              </a:lnSpc>
            </a:pPr>
            <a:r>
              <a:rPr lang="en-US" sz="1900"/>
              <a:t>The Court also rejected the argument that the plaintiffs had to show that the officers specifically and knowingly intended to violate their civil rights. </a:t>
            </a:r>
          </a:p>
          <a:p>
            <a:pPr>
              <a:lnSpc>
                <a:spcPct val="110000"/>
              </a:lnSpc>
            </a:pPr>
            <a:r>
              <a:rPr lang="en-US" sz="1900"/>
              <a:t>Finally, the Court held that plaintiffs did not have to exhaust their state law remedies before filing a federal claim.  </a:t>
            </a:r>
          </a:p>
          <a:p>
            <a:pPr>
              <a:lnSpc>
                <a:spcPct val="110000"/>
              </a:lnSpc>
            </a:pPr>
            <a:r>
              <a:rPr lang="en-US" sz="1900"/>
              <a:t>This decision transformed Section 1983 from a statute that generate 21 cases in its first 50 years to one that produced tens of thousands of cases in federal court. </a:t>
            </a:r>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9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49" name="Rectangle 214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50" name="Picture 214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51" name="Straight Connector 215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52" name="Straight Connector 215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53" name="Rectangle 2152">
            <a:extLst>
              <a:ext uri="{FF2B5EF4-FFF2-40B4-BE49-F238E27FC236}">
                <a16:creationId xmlns:a16="http://schemas.microsoft.com/office/drawing/2014/main" id="{152A018C-865F-463F-944D-5C2ED23C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4" name="Straight Connector 2153">
            <a:extLst>
              <a:ext uri="{FF2B5EF4-FFF2-40B4-BE49-F238E27FC236}">
                <a16:creationId xmlns:a16="http://schemas.microsoft.com/office/drawing/2014/main" id="{F738849B-C66C-41F3-80F9-277CCD95F9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495610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2E42B90-D319-1518-612C-684DF30B7502}"/>
              </a:ext>
            </a:extLst>
          </p:cNvPr>
          <p:cNvSpPr>
            <a:spLocks noGrp="1"/>
          </p:cNvSpPr>
          <p:nvPr>
            <p:ph type="title"/>
          </p:nvPr>
        </p:nvSpPr>
        <p:spPr>
          <a:xfrm>
            <a:off x="1451581" y="804520"/>
            <a:ext cx="4958419" cy="1049235"/>
          </a:xfrm>
        </p:spPr>
        <p:txBody>
          <a:bodyPr vert="horz" lIns="91440" tIns="45720" rIns="91440" bIns="45720" rtlCol="0" anchor="t">
            <a:normAutofit/>
          </a:bodyPr>
          <a:lstStyle/>
          <a:p>
            <a:r>
              <a:rPr lang="en-US" sz="2200" dirty="0"/>
              <a:t>Municipal Liability – </a:t>
            </a:r>
            <a:r>
              <a:rPr lang="en-US" sz="2200" i="1" dirty="0" err="1"/>
              <a:t>Monell</a:t>
            </a:r>
            <a:r>
              <a:rPr lang="en-US" sz="2200" i="1" dirty="0"/>
              <a:t> v. Department of Social Services </a:t>
            </a:r>
          </a:p>
        </p:txBody>
      </p:sp>
      <p:sp>
        <p:nvSpPr>
          <p:cNvPr id="2155" name="Rectangle 2154">
            <a:extLst>
              <a:ext uri="{FF2B5EF4-FFF2-40B4-BE49-F238E27FC236}">
                <a16:creationId xmlns:a16="http://schemas.microsoft.com/office/drawing/2014/main" id="{7E07FF13-A7EB-4465-B3A3-E8B26C048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18C0D395-48F6-C626-79AF-A10BD31A2734}"/>
              </a:ext>
            </a:extLst>
          </p:cNvPr>
          <p:cNvSpPr>
            <a:spLocks noGrp="1"/>
          </p:cNvSpPr>
          <p:nvPr>
            <p:ph type="body" sz="half" idx="2"/>
          </p:nvPr>
        </p:nvSpPr>
        <p:spPr>
          <a:xfrm>
            <a:off x="1451581" y="2015732"/>
            <a:ext cx="4958419" cy="3450613"/>
          </a:xfrm>
        </p:spPr>
        <p:txBody>
          <a:bodyPr vert="horz" lIns="91440" tIns="45720" rIns="91440" bIns="45720" rtlCol="0" anchor="t">
            <a:normAutofit/>
          </a:bodyPr>
          <a:lstStyle/>
          <a:p>
            <a:pPr indent="-228600">
              <a:buFont typeface="Arial" panose="020B0604020202020204" pitchFamily="34" charset="0"/>
              <a:buChar char="•"/>
            </a:pPr>
            <a:r>
              <a:rPr lang="en-US" dirty="0"/>
              <a:t>Prior to </a:t>
            </a:r>
            <a:r>
              <a:rPr lang="en-US" i="1" dirty="0" err="1"/>
              <a:t>Monell</a:t>
            </a:r>
            <a:r>
              <a:rPr lang="en-US" dirty="0"/>
              <a:t>, Courts excluded municipalities from liability under Section 1983. </a:t>
            </a:r>
          </a:p>
          <a:p>
            <a:pPr indent="-228600">
              <a:buFont typeface="Arial" panose="020B0604020202020204" pitchFamily="34" charset="0"/>
              <a:buChar char="•"/>
            </a:pPr>
            <a:r>
              <a:rPr lang="en-US" dirty="0"/>
              <a:t>In </a:t>
            </a:r>
            <a:r>
              <a:rPr lang="en-US" i="1" dirty="0" err="1"/>
              <a:t>Monell</a:t>
            </a:r>
            <a:r>
              <a:rPr lang="en-US" dirty="0"/>
              <a:t>, the Court ruled that a local government is a “person” under Section 1983.</a:t>
            </a:r>
          </a:p>
          <a:p>
            <a:pPr indent="-228600">
              <a:buFont typeface="Arial" panose="020B0604020202020204" pitchFamily="34" charset="0"/>
              <a:buChar char="•"/>
            </a:pPr>
            <a:r>
              <a:rPr lang="en-US" dirty="0"/>
              <a:t>However, liability for a municipality cannot be based solely on an injury caused by an employee or agent but must be based on the “adoption” of a custom, practice or policy that allowed the injury to occur. </a:t>
            </a:r>
          </a:p>
          <a:p>
            <a:pPr indent="-228600">
              <a:buFont typeface="Arial" panose="020B0604020202020204" pitchFamily="34" charset="0"/>
              <a:buChar char="•"/>
            </a:pPr>
            <a:endParaRPr lang="en-US" dirty="0"/>
          </a:p>
        </p:txBody>
      </p:sp>
      <p:grpSp>
        <p:nvGrpSpPr>
          <p:cNvPr id="2156" name="Group 2155">
            <a:extLst>
              <a:ext uri="{FF2B5EF4-FFF2-40B4-BE49-F238E27FC236}">
                <a16:creationId xmlns:a16="http://schemas.microsoft.com/office/drawing/2014/main" id="{408AC817-B4B8-429C-B507-074E447CCF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2130" name="Rectangle 2129">
              <a:extLst>
                <a:ext uri="{FF2B5EF4-FFF2-40B4-BE49-F238E27FC236}">
                  <a16:creationId xmlns:a16="http://schemas.microsoft.com/office/drawing/2014/main" id="{550B18D8-C579-42C4-80E7-118866B9D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 name="Rectangle 2156">
              <a:extLst>
                <a:ext uri="{FF2B5EF4-FFF2-40B4-BE49-F238E27FC236}">
                  <a16:creationId xmlns:a16="http://schemas.microsoft.com/office/drawing/2014/main" id="{9058F23F-80CD-4CDB-9817-D85CAA982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Max the dog was elected mayor in Calif town. Owner says it's no joke. - The  Washington Post">
            <a:extLst>
              <a:ext uri="{FF2B5EF4-FFF2-40B4-BE49-F238E27FC236}">
                <a16:creationId xmlns:a16="http://schemas.microsoft.com/office/drawing/2014/main" id="{8975A9AA-41E6-8B67-D790-D9766013B38A}"/>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1311" r="13305" b="4"/>
          <a:stretch/>
        </p:blipFill>
        <p:spPr bwMode="auto">
          <a:xfrm>
            <a:off x="7555450" y="1116345"/>
            <a:ext cx="3360025" cy="3866172"/>
          </a:xfrm>
          <a:prstGeom prst="rect">
            <a:avLst/>
          </a:prstGeom>
          <a:noFill/>
          <a:extLst>
            <a:ext uri="{909E8E84-426E-40DD-AFC4-6F175D3DCCD1}">
              <a14:hiddenFill xmlns:a14="http://schemas.microsoft.com/office/drawing/2010/main">
                <a:solidFill>
                  <a:srgbClr val="FFFFFF"/>
                </a:solidFill>
              </a14:hiddenFill>
            </a:ext>
          </a:extLst>
        </p:spPr>
      </p:pic>
      <p:pic>
        <p:nvPicPr>
          <p:cNvPr id="2158" name="Picture 2157">
            <a:extLst>
              <a:ext uri="{FF2B5EF4-FFF2-40B4-BE49-F238E27FC236}">
                <a16:creationId xmlns:a16="http://schemas.microsoft.com/office/drawing/2014/main" id="{63325370-A7EA-4294-B4F2-3282DB3DFD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59" name="Straight Connector 2158">
            <a:extLst>
              <a:ext uri="{FF2B5EF4-FFF2-40B4-BE49-F238E27FC236}">
                <a16:creationId xmlns:a16="http://schemas.microsoft.com/office/drawing/2014/main" id="{BC3070B6-C738-4874-9F3C-09E5E6855E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68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a:xfrm>
            <a:off x="849683" y="1240076"/>
            <a:ext cx="2727813" cy="4584527"/>
          </a:xfrm>
        </p:spPr>
        <p:txBody>
          <a:bodyPr>
            <a:normAutofit/>
          </a:bodyPr>
          <a:lstStyle/>
          <a:p>
            <a:r>
              <a:rPr lang="en-US">
                <a:solidFill>
                  <a:srgbClr val="FFFFFF"/>
                </a:solidFill>
              </a:rPr>
              <a:t>Theories of municipal liability </a:t>
            </a:r>
          </a:p>
        </p:txBody>
      </p: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a:xfrm>
            <a:off x="4705594" y="1240077"/>
            <a:ext cx="6034827" cy="4916465"/>
          </a:xfrm>
        </p:spPr>
        <p:txBody>
          <a:bodyPr anchor="t">
            <a:normAutofit/>
          </a:bodyPr>
          <a:lstStyle/>
          <a:p>
            <a:r>
              <a:rPr lang="en-US" dirty="0"/>
              <a:t>There are three ways to establish municipal policy. The first, and easiest for the plaintiff, is “written policy statements, ordinances, or regulations.” The second is “a widespread practice that is so common and well- settled as to constitute a custom that fairly represents municipal policy.” Finally, “a single decision may constitute municipal policy in ‘rare circumstances’ when the official or entity possessing ‘final policymaking authority’ for an action ‘performs the specific act that forms the basis of the §1983 claim. </a:t>
            </a:r>
            <a:r>
              <a:rPr lang="en-US" i="1" dirty="0"/>
              <a:t>Webb v. Town of Saint Joseph</a:t>
            </a:r>
            <a:r>
              <a:rPr lang="en-US" dirty="0"/>
              <a:t>, 925 F.3d 209, 215 (5th Cir. 2019).</a:t>
            </a:r>
          </a:p>
        </p:txBody>
      </p:sp>
    </p:spTree>
    <p:extLst>
      <p:ext uri="{BB962C8B-B14F-4D97-AF65-F5344CB8AC3E}">
        <p14:creationId xmlns:p14="http://schemas.microsoft.com/office/powerpoint/2010/main" val="163981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a:xfrm>
            <a:off x="882651" y="977028"/>
            <a:ext cx="3333410" cy="5237503"/>
          </a:xfrm>
        </p:spPr>
        <p:txBody>
          <a:bodyPr anchor="ctr">
            <a:normAutofit/>
          </a:bodyPr>
          <a:lstStyle/>
          <a:p>
            <a:r>
              <a:rPr lang="en-US"/>
              <a:t>Theories of municipal liability </a:t>
            </a:r>
          </a:p>
        </p:txBody>
      </p:sp>
      <p:sp>
        <p:nvSpPr>
          <p:cNvPr id="21" name="Rectangle 20">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a:xfrm>
            <a:off x="5637402" y="218115"/>
            <a:ext cx="5838737" cy="5996418"/>
          </a:xfrm>
        </p:spPr>
        <p:txBody>
          <a:bodyPr anchor="ctr">
            <a:normAutofit/>
          </a:bodyPr>
          <a:lstStyle/>
          <a:p>
            <a:endParaRPr lang="en-US" sz="1800" dirty="0">
              <a:solidFill>
                <a:schemeClr val="bg1"/>
              </a:solidFill>
            </a:endParaRPr>
          </a:p>
          <a:p>
            <a:r>
              <a:rPr lang="en-US" sz="1600" dirty="0">
                <a:solidFill>
                  <a:schemeClr val="bg1"/>
                </a:solidFill>
              </a:rPr>
              <a:t>Failure to train or supervise</a:t>
            </a:r>
          </a:p>
          <a:p>
            <a:pPr lvl="1"/>
            <a:r>
              <a:rPr lang="en-US" sz="1600" dirty="0">
                <a:solidFill>
                  <a:schemeClr val="bg1"/>
                </a:solidFill>
              </a:rPr>
              <a:t>A municipality can be liable for failing to train its employees if the plaintiff can prove “(1) that a training program is inadequate to the tasks that the officers must perform; (2) that the inadequacy is the result of the [municipality]’s deliberate indifference; and (3) that the inadequacy is ‘closely related to’ or ‘actually caused’ the plaintiff’s injury.” </a:t>
            </a:r>
            <a:r>
              <a:rPr lang="en-US" sz="1600" i="1" dirty="0" err="1">
                <a:solidFill>
                  <a:schemeClr val="bg1"/>
                </a:solidFill>
              </a:rPr>
              <a:t>Plinton</a:t>
            </a:r>
            <a:r>
              <a:rPr lang="en-US" sz="1600" i="1" dirty="0">
                <a:solidFill>
                  <a:schemeClr val="bg1"/>
                </a:solidFill>
              </a:rPr>
              <a:t> v. </a:t>
            </a:r>
            <a:r>
              <a:rPr lang="en-US" sz="1600" i="1" dirty="0" err="1">
                <a:solidFill>
                  <a:schemeClr val="bg1"/>
                </a:solidFill>
              </a:rPr>
              <a:t>Cty</a:t>
            </a:r>
            <a:r>
              <a:rPr lang="en-US" sz="1600" i="1" dirty="0">
                <a:solidFill>
                  <a:schemeClr val="bg1"/>
                </a:solidFill>
              </a:rPr>
              <a:t>. of Summit,</a:t>
            </a:r>
            <a:r>
              <a:rPr lang="en-US" sz="1600" dirty="0">
                <a:solidFill>
                  <a:schemeClr val="bg1"/>
                </a:solidFill>
              </a:rPr>
              <a:t> 540 F.3d 459, 464 (6th Cir. 2008) (quoting Hill v. McIntyre, 884 F.2d 271, 275 (6th Cir. 1989)).</a:t>
            </a:r>
          </a:p>
          <a:p>
            <a:pPr lvl="1"/>
            <a:r>
              <a:rPr lang="en-US" sz="1600" dirty="0">
                <a:solidFill>
                  <a:schemeClr val="bg1"/>
                </a:solidFill>
              </a:rPr>
              <a:t>"A municipality's culpability for a deprivation of rights is at its most tenuous where a claim turns on a failure to train." </a:t>
            </a:r>
            <a:r>
              <a:rPr lang="en-US" sz="1600" i="1" dirty="0">
                <a:solidFill>
                  <a:schemeClr val="bg1"/>
                </a:solidFill>
              </a:rPr>
              <a:t>Connick v. Thompson</a:t>
            </a:r>
            <a:r>
              <a:rPr lang="en-US" sz="1600" dirty="0">
                <a:solidFill>
                  <a:schemeClr val="bg1"/>
                </a:solidFill>
              </a:rPr>
              <a:t>, 131 S. Ct. 1350, 1359 (2011). </a:t>
            </a:r>
          </a:p>
          <a:p>
            <a:pPr lvl="1"/>
            <a:endParaRPr lang="en-US" sz="1400"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3161914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a:xfrm>
            <a:off x="882651" y="977028"/>
            <a:ext cx="3333410" cy="5237503"/>
          </a:xfrm>
        </p:spPr>
        <p:txBody>
          <a:bodyPr anchor="ctr">
            <a:normAutofit/>
          </a:bodyPr>
          <a:lstStyle/>
          <a:p>
            <a:r>
              <a:rPr lang="en-US"/>
              <a:t>Theories of municipal liability </a:t>
            </a:r>
          </a:p>
        </p:txBody>
      </p:sp>
      <p:sp>
        <p:nvSpPr>
          <p:cNvPr id="21" name="Rectangle 20">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a:xfrm>
            <a:off x="5637402" y="218115"/>
            <a:ext cx="5838737" cy="5996418"/>
          </a:xfrm>
        </p:spPr>
        <p:txBody>
          <a:bodyPr anchor="ctr">
            <a:normAutofit fontScale="92500" lnSpcReduction="20000"/>
          </a:bodyPr>
          <a:lstStyle/>
          <a:p>
            <a:endParaRPr lang="en-US" sz="1800" dirty="0">
              <a:solidFill>
                <a:schemeClr val="bg1"/>
              </a:solidFill>
            </a:endParaRPr>
          </a:p>
          <a:p>
            <a:r>
              <a:rPr lang="en-US" sz="1800" dirty="0">
                <a:solidFill>
                  <a:schemeClr val="bg1"/>
                </a:solidFill>
              </a:rPr>
              <a:t>Two possible ways to show deliberate indifference:</a:t>
            </a:r>
          </a:p>
          <a:p>
            <a:pPr lvl="1"/>
            <a:r>
              <a:rPr lang="en-US" sz="1600" dirty="0">
                <a:solidFill>
                  <a:schemeClr val="bg1"/>
                </a:solidFill>
              </a:rPr>
              <a:t>[A plaintiff] can show a pattern of similar constitutional violations by untrained employees and [the defendant's] continued adherence to an approach that it knows or should know has failed to prevent tortious conduct by employees, thus establishing the conscious disregard for the consequences of its action—the deliberate indifference—necessary to trigger municipal liability. </a:t>
            </a:r>
            <a:r>
              <a:rPr lang="en-US" sz="1600" i="1" dirty="0" err="1">
                <a:solidFill>
                  <a:schemeClr val="bg1"/>
                </a:solidFill>
              </a:rPr>
              <a:t>Shadrick</a:t>
            </a:r>
            <a:r>
              <a:rPr lang="en-US" sz="1600" i="1" dirty="0">
                <a:solidFill>
                  <a:schemeClr val="bg1"/>
                </a:solidFill>
              </a:rPr>
              <a:t> v. Hopkins </a:t>
            </a:r>
            <a:r>
              <a:rPr lang="en-US" sz="1600" i="1" dirty="0" err="1">
                <a:solidFill>
                  <a:schemeClr val="bg1"/>
                </a:solidFill>
              </a:rPr>
              <a:t>Cnty</a:t>
            </a:r>
            <a:r>
              <a:rPr lang="en-US" sz="1600" i="1" dirty="0">
                <a:solidFill>
                  <a:schemeClr val="bg1"/>
                </a:solidFill>
              </a:rPr>
              <a:t>.</a:t>
            </a:r>
            <a:r>
              <a:rPr lang="en-US" sz="1600" dirty="0">
                <a:solidFill>
                  <a:schemeClr val="bg1"/>
                </a:solidFill>
              </a:rPr>
              <a:t>, 805 F.3d 724, 738-39 (6th Cir. 2015). </a:t>
            </a:r>
          </a:p>
          <a:p>
            <a:pPr lvl="1"/>
            <a:r>
              <a:rPr lang="en-US" sz="1600" dirty="0">
                <a:solidFill>
                  <a:schemeClr val="bg1"/>
                </a:solidFill>
              </a:rPr>
              <a:t>Single violation:</a:t>
            </a:r>
          </a:p>
          <a:p>
            <a:pPr lvl="2"/>
            <a:r>
              <a:rPr lang="en-US" sz="1400" dirty="0">
                <a:solidFill>
                  <a:schemeClr val="bg1"/>
                </a:solidFill>
              </a:rPr>
              <a:t>Alternatively, [the plaintiff] can establish a single violation of federal rights, accompanied by a showing that [the defendant] has failed to train its employees to handle recurring situations presenting an obvious potential for a constitutional violation.</a:t>
            </a:r>
          </a:p>
          <a:p>
            <a:pPr lvl="2"/>
            <a:r>
              <a:rPr lang="en-US" sz="1400" dirty="0">
                <a:solidFill>
                  <a:schemeClr val="bg1"/>
                </a:solidFill>
              </a:rPr>
              <a:t>For example, city policymakers know to a moral certainty that their police officers will be required to arrest fleeing felons. The city has armed its officers with firearms, in part to allow them to accomplish this task. Thus, the need to train officers in the constitutional limitations on the use of deadly force, see </a:t>
            </a:r>
            <a:r>
              <a:rPr lang="en-US" sz="1400" i="1" dirty="0">
                <a:solidFill>
                  <a:schemeClr val="bg1"/>
                </a:solidFill>
              </a:rPr>
              <a:t>Tennessee v. Garner</a:t>
            </a:r>
            <a:r>
              <a:rPr lang="en-US" sz="1400" dirty="0">
                <a:solidFill>
                  <a:schemeClr val="bg1"/>
                </a:solidFill>
              </a:rPr>
              <a:t>, 471 U.S. 1 (1985), can be said to be "so obvious," that failure to do so could properly be characterized as "deliberate indifference" to constitutional rights. City of Canton v. Harris, 489 U.S. 378, 390, n. 10 (1989).</a:t>
            </a:r>
          </a:p>
          <a:p>
            <a:pPr lvl="1"/>
            <a:endParaRPr lang="en-US" sz="1400"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218927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a:xfrm>
            <a:off x="882651" y="977028"/>
            <a:ext cx="3333410" cy="5237503"/>
          </a:xfrm>
        </p:spPr>
        <p:txBody>
          <a:bodyPr anchor="ctr">
            <a:normAutofit/>
          </a:bodyPr>
          <a:lstStyle/>
          <a:p>
            <a:r>
              <a:rPr lang="en-US"/>
              <a:t>Theories of municipal liability </a:t>
            </a:r>
          </a:p>
        </p:txBody>
      </p:sp>
      <p:sp>
        <p:nvSpPr>
          <p:cNvPr id="21" name="Rectangle 20">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a:xfrm>
            <a:off x="5791954" y="977029"/>
            <a:ext cx="5428789" cy="5237503"/>
          </a:xfrm>
        </p:spPr>
        <p:txBody>
          <a:bodyPr anchor="ctr">
            <a:normAutofit/>
          </a:bodyPr>
          <a:lstStyle/>
          <a:p>
            <a:r>
              <a:rPr lang="en-US" dirty="0">
                <a:solidFill>
                  <a:schemeClr val="bg1"/>
                </a:solidFill>
              </a:rPr>
              <a:t>Failure to Screen (Negligent Hiring)</a:t>
            </a:r>
          </a:p>
          <a:p>
            <a:pPr lvl="1"/>
            <a:r>
              <a:rPr lang="en-US" dirty="0">
                <a:solidFill>
                  <a:schemeClr val="bg1"/>
                </a:solidFill>
              </a:rPr>
              <a:t>A municipality can be liable for hiring decisions where the policymaker did not conduct adequate screening.  </a:t>
            </a:r>
            <a:r>
              <a:rPr lang="en-US" i="1" dirty="0">
                <a:solidFill>
                  <a:schemeClr val="bg1"/>
                </a:solidFill>
              </a:rPr>
              <a:t>Bd. of </a:t>
            </a:r>
            <a:r>
              <a:rPr lang="en-US" i="1" dirty="0" err="1">
                <a:solidFill>
                  <a:schemeClr val="bg1"/>
                </a:solidFill>
              </a:rPr>
              <a:t>Cnty</a:t>
            </a:r>
            <a:r>
              <a:rPr lang="en-US" i="1" dirty="0">
                <a:solidFill>
                  <a:schemeClr val="bg1"/>
                </a:solidFill>
              </a:rPr>
              <a:t>. Comm’n of Bryan </a:t>
            </a:r>
            <a:r>
              <a:rPr lang="en-US" i="1" dirty="0" err="1">
                <a:solidFill>
                  <a:schemeClr val="bg1"/>
                </a:solidFill>
              </a:rPr>
              <a:t>Cnty</a:t>
            </a:r>
            <a:r>
              <a:rPr lang="en-US" i="1" dirty="0">
                <a:solidFill>
                  <a:schemeClr val="bg1"/>
                </a:solidFill>
              </a:rPr>
              <a:t>. v. Brown</a:t>
            </a:r>
            <a:r>
              <a:rPr lang="en-US" dirty="0">
                <a:solidFill>
                  <a:schemeClr val="bg1"/>
                </a:solidFill>
              </a:rPr>
              <a:t>, 520 U.S. 397 (1997).</a:t>
            </a:r>
          </a:p>
          <a:p>
            <a:pPr lvl="1"/>
            <a:r>
              <a:rPr lang="en-US" dirty="0">
                <a:solidFill>
                  <a:schemeClr val="bg1"/>
                </a:solidFill>
              </a:rPr>
              <a:t>A failure to screen applicants for law enforcement positions rises to the level of deliberate indifference “[o]</a:t>
            </a:r>
            <a:r>
              <a:rPr lang="en-US" dirty="0" err="1">
                <a:solidFill>
                  <a:schemeClr val="bg1"/>
                </a:solidFill>
              </a:rPr>
              <a:t>nly</a:t>
            </a:r>
            <a:r>
              <a:rPr lang="en-US" dirty="0">
                <a:solidFill>
                  <a:schemeClr val="bg1"/>
                </a:solidFill>
              </a:rPr>
              <a:t> where adequate scrutiny of an applicant’s background would lead a reasonable policymaker to conclude that the plainly obvious consequence of the decision to hire the applicant would be the deprivation of a third party’s federally protected right.” </a:t>
            </a:r>
            <a:r>
              <a:rPr lang="en-US" i="1" dirty="0">
                <a:solidFill>
                  <a:schemeClr val="bg1"/>
                </a:solidFill>
              </a:rPr>
              <a:t>Id. </a:t>
            </a:r>
            <a:r>
              <a:rPr lang="en-US" dirty="0">
                <a:solidFill>
                  <a:schemeClr val="bg1"/>
                </a:solidFill>
              </a:rPr>
              <a:t>at 411.</a:t>
            </a:r>
          </a:p>
        </p:txBody>
      </p:sp>
    </p:spTree>
    <p:extLst>
      <p:ext uri="{BB962C8B-B14F-4D97-AF65-F5344CB8AC3E}">
        <p14:creationId xmlns:p14="http://schemas.microsoft.com/office/powerpoint/2010/main" val="3162076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a:xfrm>
            <a:off x="882651" y="977028"/>
            <a:ext cx="3333410" cy="5237503"/>
          </a:xfrm>
        </p:spPr>
        <p:txBody>
          <a:bodyPr anchor="ctr">
            <a:normAutofit/>
          </a:bodyPr>
          <a:lstStyle/>
          <a:p>
            <a:r>
              <a:rPr lang="en-US"/>
              <a:t>Theories of municipal liability </a:t>
            </a:r>
          </a:p>
        </p:txBody>
      </p:sp>
      <p:sp>
        <p:nvSpPr>
          <p:cNvPr id="21" name="Rectangle 20">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a:xfrm>
            <a:off x="5791954" y="977029"/>
            <a:ext cx="5428789" cy="5237503"/>
          </a:xfrm>
        </p:spPr>
        <p:txBody>
          <a:bodyPr anchor="ctr">
            <a:normAutofit/>
          </a:bodyPr>
          <a:lstStyle/>
          <a:p>
            <a:pPr algn="just"/>
            <a:r>
              <a:rPr lang="en-US" dirty="0">
                <a:solidFill>
                  <a:schemeClr val="bg1"/>
                </a:solidFill>
              </a:rPr>
              <a:t>Ratification of Illegal Acts </a:t>
            </a:r>
          </a:p>
          <a:p>
            <a:pPr lvl="1" algn="just"/>
            <a:r>
              <a:rPr lang="en-US" dirty="0">
                <a:solidFill>
                  <a:schemeClr val="bg1"/>
                </a:solidFill>
              </a:rPr>
              <a:t>A municipality can be liable for ratifying illegal acts by its employees by failing to investigate similar incidents. </a:t>
            </a:r>
          </a:p>
          <a:p>
            <a:pPr lvl="1" algn="just"/>
            <a:r>
              <a:rPr lang="en-US" dirty="0">
                <a:solidFill>
                  <a:schemeClr val="bg1"/>
                </a:solidFill>
              </a:rPr>
              <a:t>To establish that a municipality has ratified illegal actions, a plaintiff may prove that the municipality has a pattern of inadequately investigating similar claims. </a:t>
            </a:r>
            <a:r>
              <a:rPr lang="en-US" i="1" dirty="0">
                <a:solidFill>
                  <a:schemeClr val="bg1"/>
                </a:solidFill>
              </a:rPr>
              <a:t>Leach v. Shelby </a:t>
            </a:r>
            <a:r>
              <a:rPr lang="en-US" i="1" dirty="0" err="1">
                <a:solidFill>
                  <a:schemeClr val="bg1"/>
                </a:solidFill>
              </a:rPr>
              <a:t>Cty</a:t>
            </a:r>
            <a:r>
              <a:rPr lang="en-US" i="1" dirty="0">
                <a:solidFill>
                  <a:schemeClr val="bg1"/>
                </a:solidFill>
              </a:rPr>
              <a:t>. Sheriff</a:t>
            </a:r>
            <a:r>
              <a:rPr lang="en-US" dirty="0">
                <a:solidFill>
                  <a:schemeClr val="bg1"/>
                </a:solidFill>
              </a:rPr>
              <a:t>, 891 F.2d 1241, 1248 (6th Cir. 1989); </a:t>
            </a:r>
            <a:r>
              <a:rPr lang="en-US" i="1" dirty="0">
                <a:solidFill>
                  <a:schemeClr val="bg1"/>
                </a:solidFill>
              </a:rPr>
              <a:t>Burgess v. Fischer</a:t>
            </a:r>
            <a:r>
              <a:rPr lang="en-US" dirty="0">
                <a:solidFill>
                  <a:schemeClr val="bg1"/>
                </a:solidFill>
              </a:rPr>
              <a:t>, 735 F.3d 462, 478-79 (6th Cir. 2013). Importantly, there must be multiple earlier inadequate investigations and they must concern comparable claims. </a:t>
            </a:r>
            <a:r>
              <a:rPr lang="en-US" i="1" dirty="0">
                <a:solidFill>
                  <a:schemeClr val="bg1"/>
                </a:solidFill>
              </a:rPr>
              <a:t>Leach</a:t>
            </a:r>
            <a:r>
              <a:rPr lang="en-US" dirty="0">
                <a:solidFill>
                  <a:schemeClr val="bg1"/>
                </a:solidFill>
              </a:rPr>
              <a:t>, 891 F.2d at 1248; </a:t>
            </a:r>
            <a:r>
              <a:rPr lang="en-US" i="1" dirty="0">
                <a:solidFill>
                  <a:schemeClr val="bg1"/>
                </a:solidFill>
              </a:rPr>
              <a:t>Burgess</a:t>
            </a:r>
            <a:r>
              <a:rPr lang="en-US" dirty="0">
                <a:solidFill>
                  <a:schemeClr val="bg1"/>
                </a:solidFill>
              </a:rPr>
              <a:t>, 735 F.3d at 478-79.</a:t>
            </a:r>
          </a:p>
        </p:txBody>
      </p:sp>
    </p:spTree>
    <p:extLst>
      <p:ext uri="{BB962C8B-B14F-4D97-AF65-F5344CB8AC3E}">
        <p14:creationId xmlns:p14="http://schemas.microsoft.com/office/powerpoint/2010/main" val="95830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DF217-CD98-FF73-FE5A-533874B8EF1F}"/>
              </a:ext>
            </a:extLst>
          </p:cNvPr>
          <p:cNvSpPr>
            <a:spLocks noGrp="1"/>
          </p:cNvSpPr>
          <p:nvPr>
            <p:ph type="title"/>
          </p:nvPr>
        </p:nvSpPr>
        <p:spPr>
          <a:xfrm>
            <a:off x="882651" y="977028"/>
            <a:ext cx="3333410" cy="5237503"/>
          </a:xfrm>
        </p:spPr>
        <p:txBody>
          <a:bodyPr anchor="ctr">
            <a:normAutofit/>
          </a:bodyPr>
          <a:lstStyle/>
          <a:p>
            <a:r>
              <a:rPr lang="en-US"/>
              <a:t>Title vii</a:t>
            </a:r>
          </a:p>
        </p:txBody>
      </p:sp>
      <p:sp>
        <p:nvSpPr>
          <p:cNvPr id="36" name="Rectangle 35">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E3C239-2C6B-31DB-3568-7020B31B40FF}"/>
              </a:ext>
            </a:extLst>
          </p:cNvPr>
          <p:cNvSpPr>
            <a:spLocks noGrp="1"/>
          </p:cNvSpPr>
          <p:nvPr>
            <p:ph idx="1"/>
          </p:nvPr>
        </p:nvSpPr>
        <p:spPr>
          <a:xfrm>
            <a:off x="5791954" y="977029"/>
            <a:ext cx="5428789" cy="5237503"/>
          </a:xfrm>
        </p:spPr>
        <p:txBody>
          <a:bodyPr anchor="ctr">
            <a:normAutofit/>
          </a:bodyPr>
          <a:lstStyle/>
          <a:p>
            <a:r>
              <a:rPr lang="en-US" dirty="0">
                <a:solidFill>
                  <a:schemeClr val="bg1"/>
                </a:solidFill>
              </a:rPr>
              <a:t>Title VII of the Civil Rights Act of 1964 prohibits employment discrimination based on race, color, religion, sex (including pregnancy), and national origin. § 2000e-2(a)(1)</a:t>
            </a:r>
          </a:p>
          <a:p>
            <a:r>
              <a:rPr lang="en-US" dirty="0">
                <a:solidFill>
                  <a:schemeClr val="bg1"/>
                </a:solidFill>
              </a:rPr>
              <a:t>Such claims cannot be brought against an individual such as a supervisor. Employers are subject to vicarious liability. </a:t>
            </a:r>
          </a:p>
          <a:p>
            <a:r>
              <a:rPr lang="en-US" dirty="0">
                <a:solidFill>
                  <a:schemeClr val="bg1"/>
                </a:solidFill>
              </a:rPr>
              <a:t>Adverse employment actions and hostile work environment are examples of circumstances that support a claim under Title VII. </a:t>
            </a:r>
          </a:p>
        </p:txBody>
      </p:sp>
    </p:spTree>
    <p:extLst>
      <p:ext uri="{BB962C8B-B14F-4D97-AF65-F5344CB8AC3E}">
        <p14:creationId xmlns:p14="http://schemas.microsoft.com/office/powerpoint/2010/main" val="3502584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a:xfrm>
            <a:off x="882651" y="977028"/>
            <a:ext cx="3333410" cy="5237503"/>
          </a:xfrm>
        </p:spPr>
        <p:txBody>
          <a:bodyPr anchor="ctr">
            <a:normAutofit/>
          </a:bodyPr>
          <a:lstStyle/>
          <a:p>
            <a:r>
              <a:rPr lang="en-US"/>
              <a:t>Theories of municipal liability </a:t>
            </a:r>
          </a:p>
        </p:txBody>
      </p:sp>
      <p:sp>
        <p:nvSpPr>
          <p:cNvPr id="21" name="Rectangle 20">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a:xfrm>
            <a:off x="5791954" y="977029"/>
            <a:ext cx="5428789" cy="5237503"/>
          </a:xfrm>
        </p:spPr>
        <p:txBody>
          <a:bodyPr anchor="ctr">
            <a:normAutofit/>
          </a:bodyPr>
          <a:lstStyle/>
          <a:p>
            <a:pPr algn="just"/>
            <a:r>
              <a:rPr lang="en-US" dirty="0">
                <a:solidFill>
                  <a:schemeClr val="bg1"/>
                </a:solidFill>
              </a:rPr>
              <a:t>Failure to Intervene</a:t>
            </a:r>
          </a:p>
          <a:p>
            <a:pPr lvl="1" algn="just"/>
            <a:r>
              <a:rPr lang="en-US" dirty="0">
                <a:solidFill>
                  <a:schemeClr val="bg1"/>
                </a:solidFill>
              </a:rPr>
              <a:t>The Sixth Circuit has held that liability may attach for "failing to prevent an act of excessive force if [the officer]: (1) observed or had reason to know that excessive force would be or was being used, and (2) had both the opportunity and means to prevent the harm from occurring." </a:t>
            </a:r>
            <a:r>
              <a:rPr lang="en-US" i="1" dirty="0">
                <a:solidFill>
                  <a:schemeClr val="bg1"/>
                </a:solidFill>
              </a:rPr>
              <a:t>Pennington v. Terry</a:t>
            </a:r>
            <a:r>
              <a:rPr lang="en-US" dirty="0">
                <a:solidFill>
                  <a:schemeClr val="bg1"/>
                </a:solidFill>
              </a:rPr>
              <a:t>, 644 F. </a:t>
            </a:r>
            <a:r>
              <a:rPr lang="en-US" dirty="0" err="1">
                <a:solidFill>
                  <a:schemeClr val="bg1"/>
                </a:solidFill>
              </a:rPr>
              <a:t>App'x</a:t>
            </a:r>
            <a:r>
              <a:rPr lang="en-US" dirty="0">
                <a:solidFill>
                  <a:schemeClr val="bg1"/>
                </a:solidFill>
              </a:rPr>
              <a:t> 533, 547-48 (6th Cir. 2016).</a:t>
            </a:r>
          </a:p>
          <a:p>
            <a:pPr lvl="1" algn="just"/>
            <a:r>
              <a:rPr lang="en-US" dirty="0">
                <a:solidFill>
                  <a:schemeClr val="bg1"/>
                </a:solidFill>
              </a:rPr>
              <a:t>However, where the "act of excessive force unfolds in a matter of seconds, the second requirement is generally not satisfied." </a:t>
            </a:r>
            <a:r>
              <a:rPr lang="en-US" i="1" dirty="0">
                <a:solidFill>
                  <a:schemeClr val="bg1"/>
                </a:solidFill>
              </a:rPr>
              <a:t>Id.</a:t>
            </a:r>
            <a:r>
              <a:rPr lang="en-US" dirty="0">
                <a:solidFill>
                  <a:schemeClr val="bg1"/>
                </a:solidFill>
              </a:rPr>
              <a:t> at 548.</a:t>
            </a:r>
          </a:p>
        </p:txBody>
      </p:sp>
    </p:spTree>
    <p:extLst>
      <p:ext uri="{BB962C8B-B14F-4D97-AF65-F5344CB8AC3E}">
        <p14:creationId xmlns:p14="http://schemas.microsoft.com/office/powerpoint/2010/main" val="160430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a:xfrm>
            <a:off x="1451579" y="1040302"/>
            <a:ext cx="9603275" cy="1020229"/>
          </a:xfrm>
        </p:spPr>
        <p:txBody>
          <a:bodyPr>
            <a:normAutofit/>
          </a:bodyPr>
          <a:lstStyle/>
          <a:p>
            <a:r>
              <a:rPr lang="en-US" dirty="0"/>
              <a:t>Common Examples of underlying claims</a:t>
            </a:r>
          </a:p>
        </p:txBody>
      </p:sp>
      <p:cxnSp>
        <p:nvCxnSpPr>
          <p:cNvPr id="30" name="Straight Connector 29">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081620"/>
            <a:ext cx="958199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a:xfrm>
            <a:off x="1451580" y="2355536"/>
            <a:ext cx="9436404" cy="3215530"/>
          </a:xfrm>
        </p:spPr>
        <p:txBody>
          <a:bodyPr>
            <a:normAutofit/>
          </a:bodyPr>
          <a:lstStyle/>
          <a:p>
            <a:pPr>
              <a:lnSpc>
                <a:spcPct val="110000"/>
              </a:lnSpc>
            </a:pPr>
            <a:r>
              <a:rPr lang="en-US" sz="1700" dirty="0"/>
              <a:t>Excessive Force</a:t>
            </a:r>
          </a:p>
          <a:p>
            <a:pPr lvl="1">
              <a:lnSpc>
                <a:spcPct val="110000"/>
              </a:lnSpc>
            </a:pPr>
            <a:r>
              <a:rPr lang="en-US" sz="1700" dirty="0"/>
              <a:t>Taser use</a:t>
            </a:r>
          </a:p>
          <a:p>
            <a:pPr lvl="1">
              <a:lnSpc>
                <a:spcPct val="110000"/>
              </a:lnSpc>
            </a:pPr>
            <a:r>
              <a:rPr lang="en-US" sz="1700" dirty="0"/>
              <a:t>Handcuffs</a:t>
            </a:r>
          </a:p>
          <a:p>
            <a:pPr>
              <a:lnSpc>
                <a:spcPct val="110000"/>
              </a:lnSpc>
            </a:pPr>
            <a:r>
              <a:rPr lang="en-US" sz="1700" dirty="0"/>
              <a:t>Probable Cause</a:t>
            </a:r>
          </a:p>
          <a:p>
            <a:pPr lvl="1">
              <a:lnSpc>
                <a:spcPct val="110000"/>
              </a:lnSpc>
            </a:pPr>
            <a:r>
              <a:rPr lang="en-US" sz="1700" dirty="0"/>
              <a:t>Fourth Amendment False Arrest</a:t>
            </a:r>
          </a:p>
          <a:p>
            <a:pPr>
              <a:lnSpc>
                <a:spcPct val="110000"/>
              </a:lnSpc>
            </a:pPr>
            <a:r>
              <a:rPr lang="en-US" sz="1700" dirty="0"/>
              <a:t>Malicious Prosecution</a:t>
            </a:r>
          </a:p>
          <a:p>
            <a:pPr>
              <a:lnSpc>
                <a:spcPct val="110000"/>
              </a:lnSpc>
            </a:pPr>
            <a:r>
              <a:rPr lang="en-US" sz="1700" dirty="0"/>
              <a:t>Deliberate Indifference to Serious Medical Needs in jails</a:t>
            </a:r>
          </a:p>
          <a:p>
            <a:pPr lvl="1">
              <a:lnSpc>
                <a:spcPct val="110000"/>
              </a:lnSpc>
            </a:pPr>
            <a:r>
              <a:rPr lang="en-US" sz="1700" dirty="0"/>
              <a:t>Pretrial Detainees v. Prisoners </a:t>
            </a:r>
          </a:p>
          <a:p>
            <a:pPr marL="0" indent="0">
              <a:lnSpc>
                <a:spcPct val="110000"/>
              </a:lnSpc>
              <a:buNone/>
            </a:pPr>
            <a:endParaRPr lang="en-US" sz="1700" dirty="0"/>
          </a:p>
        </p:txBody>
      </p:sp>
      <p:sp>
        <p:nvSpPr>
          <p:cNvPr id="32" name="Rectangle 31">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40407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E132-393A-67AC-1E64-FA984BF23223}"/>
              </a:ext>
            </a:extLst>
          </p:cNvPr>
          <p:cNvSpPr>
            <a:spLocks noGrp="1"/>
          </p:cNvSpPr>
          <p:nvPr>
            <p:ph type="title"/>
          </p:nvPr>
        </p:nvSpPr>
        <p:spPr>
          <a:xfrm>
            <a:off x="1451579" y="804519"/>
            <a:ext cx="9603275" cy="1049235"/>
          </a:xfrm>
        </p:spPr>
        <p:txBody>
          <a:bodyPr>
            <a:normAutofit/>
          </a:bodyPr>
          <a:lstStyle/>
          <a:p>
            <a:r>
              <a:rPr lang="en-US" dirty="0"/>
              <a:t>Claims That Do not implicate 1983</a:t>
            </a:r>
          </a:p>
        </p:txBody>
      </p:sp>
      <p:sp>
        <p:nvSpPr>
          <p:cNvPr id="3" name="Content Placeholder 2">
            <a:extLst>
              <a:ext uri="{FF2B5EF4-FFF2-40B4-BE49-F238E27FC236}">
                <a16:creationId xmlns:a16="http://schemas.microsoft.com/office/drawing/2014/main" id="{38BE7B9C-D589-9A16-D142-841C5C78D559}"/>
              </a:ext>
            </a:extLst>
          </p:cNvPr>
          <p:cNvSpPr>
            <a:spLocks noGrp="1"/>
          </p:cNvSpPr>
          <p:nvPr>
            <p:ph idx="1"/>
          </p:nvPr>
        </p:nvSpPr>
        <p:spPr>
          <a:xfrm>
            <a:off x="1451579" y="2015734"/>
            <a:ext cx="5622284" cy="3450613"/>
          </a:xfrm>
        </p:spPr>
        <p:txBody>
          <a:bodyPr>
            <a:normAutofit/>
          </a:bodyPr>
          <a:lstStyle/>
          <a:p>
            <a:pPr>
              <a:lnSpc>
                <a:spcPct val="110000"/>
              </a:lnSpc>
            </a:pPr>
            <a:r>
              <a:rPr lang="en-US" sz="1000" dirty="0"/>
              <a:t>Mistakes never violate the Constitution </a:t>
            </a:r>
          </a:p>
          <a:p>
            <a:pPr lvl="1">
              <a:lnSpc>
                <a:spcPct val="110000"/>
              </a:lnSpc>
            </a:pPr>
            <a:r>
              <a:rPr lang="en-US" sz="1000" dirty="0"/>
              <a:t>But reasonable men make mistakes of law, too, and such mistakes are no less compatible with the concept of reasonable suspicion.  Reasonable suspicion arises from the combination of an officer’s understanding of the facts and his understanding of the relevant law. The officer may be reasonably mistaken on either ground. Whether the facts turn out to be not what was thought, or the law turns out to be not what was thought, the result is the same: the facts are outside the scope of the law.  There is no reason, under the text of the Fourth Amendment or our precedents, why this same result should be acceptable when reached by way of a reasonable mistake of fact, but not when reached by way of a similarly reasonable mistake of law. </a:t>
            </a:r>
            <a:r>
              <a:rPr lang="en-US" sz="1000" i="1" dirty="0" err="1"/>
              <a:t>Heien</a:t>
            </a:r>
            <a:r>
              <a:rPr lang="en-US" sz="1000" i="1" dirty="0"/>
              <a:t> v. North Carolina</a:t>
            </a:r>
            <a:r>
              <a:rPr lang="en-US" sz="1000" dirty="0"/>
              <a:t>, 190 L. Ed. 2d 475, 482-483, 135 S. Ct. 530 (2014).</a:t>
            </a:r>
          </a:p>
          <a:p>
            <a:pPr>
              <a:lnSpc>
                <a:spcPct val="110000"/>
              </a:lnSpc>
            </a:pPr>
            <a:r>
              <a:rPr lang="en-US" sz="1000" dirty="0"/>
              <a:t>Negligence </a:t>
            </a:r>
          </a:p>
          <a:p>
            <a:pPr lvl="1">
              <a:lnSpc>
                <a:spcPct val="110000"/>
              </a:lnSpc>
            </a:pPr>
            <a:r>
              <a:rPr lang="en-US" sz="1000" dirty="0"/>
              <a:t>In </a:t>
            </a:r>
            <a:r>
              <a:rPr lang="en-US" sz="1000" i="1" dirty="0"/>
              <a:t>Daniels v. Williams</a:t>
            </a:r>
            <a:r>
              <a:rPr lang="en-US" sz="1000" dirty="0"/>
              <a:t>, 474 U.S. 327, 328, 106 </a:t>
            </a:r>
            <a:r>
              <a:rPr lang="en-US" sz="1000" dirty="0" err="1"/>
              <a:t>S.Ct</a:t>
            </a:r>
            <a:r>
              <a:rPr lang="en-US" sz="1000" dirty="0"/>
              <a:t>. 662, 663, 88 L.Ed.2d 662 (1986), the United States Supreme Court held that an allegation of simple negligence which causes only an unintended loss of or injury to life, liberty, or property, cannot be maintained under Section 1983. </a:t>
            </a:r>
          </a:p>
          <a:p>
            <a:pPr marL="0" indent="0">
              <a:lnSpc>
                <a:spcPct val="110000"/>
              </a:lnSpc>
              <a:buNone/>
            </a:pPr>
            <a:endParaRPr lang="en-US" sz="1000" dirty="0"/>
          </a:p>
        </p:txBody>
      </p:sp>
      <p:pic>
        <p:nvPicPr>
          <p:cNvPr id="36" name="Graphic 35" descr="Scales of Justice">
            <a:extLst>
              <a:ext uri="{FF2B5EF4-FFF2-40B4-BE49-F238E27FC236}">
                <a16:creationId xmlns:a16="http://schemas.microsoft.com/office/drawing/2014/main" id="{80728495-11E5-2B1A-6645-CA20DF2CCE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9190" y="2015734"/>
            <a:ext cx="3450613" cy="3450613"/>
          </a:xfrm>
          <a:prstGeom prst="rect">
            <a:avLst/>
          </a:prstGeom>
        </p:spPr>
      </p:pic>
    </p:spTree>
    <p:extLst>
      <p:ext uri="{BB962C8B-B14F-4D97-AF65-F5344CB8AC3E}">
        <p14:creationId xmlns:p14="http://schemas.microsoft.com/office/powerpoint/2010/main" val="213898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4D00-159B-5EE4-E63D-356F8E12497B}"/>
              </a:ext>
            </a:extLst>
          </p:cNvPr>
          <p:cNvSpPr>
            <a:spLocks noGrp="1"/>
          </p:cNvSpPr>
          <p:nvPr>
            <p:ph type="title"/>
          </p:nvPr>
        </p:nvSpPr>
        <p:spPr/>
        <p:txBody>
          <a:bodyPr/>
          <a:lstStyle/>
          <a:p>
            <a:r>
              <a:rPr lang="en-US" dirty="0"/>
              <a:t>Defending municipalities from §1983 and related state law claims</a:t>
            </a:r>
          </a:p>
        </p:txBody>
      </p:sp>
      <p:sp>
        <p:nvSpPr>
          <p:cNvPr id="5" name="Text Placeholder 4">
            <a:extLst>
              <a:ext uri="{FF2B5EF4-FFF2-40B4-BE49-F238E27FC236}">
                <a16:creationId xmlns:a16="http://schemas.microsoft.com/office/drawing/2014/main" id="{650E3372-EEC3-2C8D-BF33-BA7045941194}"/>
              </a:ext>
            </a:extLst>
          </p:cNvPr>
          <p:cNvSpPr>
            <a:spLocks noGrp="1"/>
          </p:cNvSpPr>
          <p:nvPr>
            <p:ph type="body" sz="half" idx="2"/>
          </p:nvPr>
        </p:nvSpPr>
        <p:spPr/>
        <p:txBody>
          <a:bodyPr/>
          <a:lstStyle/>
          <a:p>
            <a:pPr marL="285750" indent="-285750" algn="just">
              <a:buFont typeface="Arial" panose="020B0604020202020204" pitchFamily="34" charset="0"/>
              <a:buChar char="•"/>
            </a:pPr>
            <a:r>
              <a:rPr lang="en-US" dirty="0"/>
              <a:t>Effective use of Rule 12 motions</a:t>
            </a:r>
          </a:p>
          <a:p>
            <a:pPr marL="742950" lvl="1" indent="-285750" algn="just">
              <a:buFont typeface="Arial" panose="020B0604020202020204" pitchFamily="34" charset="0"/>
              <a:buChar char="•"/>
            </a:pPr>
            <a:r>
              <a:rPr lang="en-US" dirty="0"/>
              <a:t>To survive a Rule 12(b)(6) motion to dismiss, a plaintiff must plead enough “factual matter” to raise a “plausible” inference of wrongdoing.  Id.  The complaint must contain enough “facts” to state a claim to relief that is plausible on its face.  </a:t>
            </a:r>
            <a:r>
              <a:rPr lang="en-US" i="1" dirty="0"/>
              <a:t>Brown v. </a:t>
            </a:r>
            <a:r>
              <a:rPr lang="en-US" i="1" dirty="0" err="1"/>
              <a:t>Matauszak</a:t>
            </a:r>
            <a:r>
              <a:rPr lang="en-US" dirty="0"/>
              <a:t>, 415 F. </a:t>
            </a:r>
            <a:r>
              <a:rPr lang="en-US" dirty="0" err="1"/>
              <a:t>App’x</a:t>
            </a:r>
            <a:r>
              <a:rPr lang="en-US" dirty="0"/>
              <a:t> 608, 612 (6th Cir. 2011).</a:t>
            </a:r>
          </a:p>
        </p:txBody>
      </p:sp>
      <p:pic>
        <p:nvPicPr>
          <p:cNvPr id="3074" name="Picture 2" descr="Played Robocop Is Now an Art Historian ...">
            <a:extLst>
              <a:ext uri="{FF2B5EF4-FFF2-40B4-BE49-F238E27FC236}">
                <a16:creationId xmlns:a16="http://schemas.microsoft.com/office/drawing/2014/main" id="{57BF524D-39C9-CE4F-52A8-55E6BCC5820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9346" r="293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7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3" name="Picture 4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6" name="Rectangle 45">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EA14D00-159B-5EE4-E63D-356F8E12497B}"/>
              </a:ext>
            </a:extLst>
          </p:cNvPr>
          <p:cNvSpPr>
            <a:spLocks noGrp="1"/>
          </p:cNvSpPr>
          <p:nvPr>
            <p:ph type="title"/>
          </p:nvPr>
        </p:nvSpPr>
        <p:spPr>
          <a:xfrm>
            <a:off x="812205" y="804519"/>
            <a:ext cx="3241820" cy="4431360"/>
          </a:xfrm>
        </p:spPr>
        <p:txBody>
          <a:bodyPr vert="horz" lIns="91440" tIns="45720" rIns="91440" bIns="45720" rtlCol="0" anchor="ctr">
            <a:normAutofit/>
          </a:bodyPr>
          <a:lstStyle/>
          <a:p>
            <a:r>
              <a:rPr lang="en-US" b="0" i="0" kern="1200" cap="all" dirty="0">
                <a:solidFill>
                  <a:schemeClr val="tx1"/>
                </a:solidFill>
                <a:effectLst/>
                <a:latin typeface="+mj-lt"/>
                <a:ea typeface="+mj-ea"/>
                <a:cs typeface="+mj-cs"/>
              </a:rPr>
              <a:t>Defending municipalities from §1983 and related state law claims</a:t>
            </a:r>
          </a:p>
        </p:txBody>
      </p:sp>
      <p:cxnSp>
        <p:nvCxnSpPr>
          <p:cNvPr id="48" name="Straight Connector 47">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50E3372-EEC3-2C8D-BF33-BA7045941194}"/>
              </a:ext>
            </a:extLst>
          </p:cNvPr>
          <p:cNvSpPr>
            <a:spLocks noGrp="1"/>
          </p:cNvSpPr>
          <p:nvPr>
            <p:ph type="body" sz="half" idx="2"/>
          </p:nvPr>
        </p:nvSpPr>
        <p:spPr>
          <a:xfrm>
            <a:off x="4637863" y="804520"/>
            <a:ext cx="6102559" cy="4431359"/>
          </a:xfrm>
        </p:spPr>
        <p:txBody>
          <a:bodyPr vert="horz" lIns="91440" tIns="45720" rIns="91440" bIns="45720" rtlCol="0" anchor="ctr">
            <a:normAutofit/>
          </a:bodyPr>
          <a:lstStyle/>
          <a:p>
            <a:pPr marL="285750" indent="-228600">
              <a:buFont typeface="Arial" panose="020B0604020202020204" pitchFamily="34" charset="0"/>
              <a:buChar char="•"/>
            </a:pPr>
            <a:r>
              <a:rPr lang="en-US" sz="2000" dirty="0"/>
              <a:t>Recent Examples of Successful Rule 12 Motions </a:t>
            </a:r>
          </a:p>
          <a:p>
            <a:pPr marL="742950" lvl="1" indent="-228600">
              <a:buFont typeface="Arial" panose="020B0604020202020204" pitchFamily="34" charset="0"/>
              <a:buChar char="•"/>
            </a:pPr>
            <a:r>
              <a:rPr lang="en-US" sz="1600" i="1" dirty="0"/>
              <a:t>Kovalchuk v. City of Decherd</a:t>
            </a:r>
            <a:r>
              <a:rPr lang="en-US" sz="1600" dirty="0"/>
              <a:t>, 95 F.4</a:t>
            </a:r>
            <a:r>
              <a:rPr lang="en-US" sz="1600" baseline="30000" dirty="0"/>
              <a:t>th</a:t>
            </a:r>
            <a:r>
              <a:rPr lang="en-US" sz="1600" dirty="0"/>
              <a:t> 1035 (6th Cir. 2024)</a:t>
            </a:r>
          </a:p>
          <a:p>
            <a:pPr marL="1200150" lvl="2" indent="-228600">
              <a:buFont typeface="Arial" panose="020B0604020202020204" pitchFamily="34" charset="0"/>
              <a:buChar char="•"/>
            </a:pPr>
            <a:r>
              <a:rPr lang="en-US" sz="1400" dirty="0"/>
              <a:t>The Complaint alleged Kovalchuk was driving his vehicle when a </a:t>
            </a:r>
            <a:r>
              <a:rPr lang="en-US" sz="1400" dirty="0" err="1"/>
              <a:t>Dechered</a:t>
            </a:r>
            <a:r>
              <a:rPr lang="en-US" sz="1400" dirty="0"/>
              <a:t> police officer began driving "erratically" behind him and ordered him to pull over. Kovalchuk complied and exited his vehicle. Ward displayed his City of Decherd Police Department badge, pointed his handgun at Kovalchuk, and ordered him to get on the ground. Kovalchuk pleaded with Ward to put down the gun because Ward "was not on duty and was outside of his jurisdiction." In response, Ward screamed that he "was always on duty." Bystanders witnessing the altercation called the Rutherford County Sheriff's Department. Sheriff's deputies arrested Ward, and he was charged with aggravated assault.</a:t>
            </a:r>
          </a:p>
        </p:txBody>
      </p:sp>
      <p:pic>
        <p:nvPicPr>
          <p:cNvPr id="24" name="Picture 2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76316685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3" name="Picture 4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6" name="Rectangle 45">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EA14D00-159B-5EE4-E63D-356F8E12497B}"/>
              </a:ext>
            </a:extLst>
          </p:cNvPr>
          <p:cNvSpPr>
            <a:spLocks noGrp="1"/>
          </p:cNvSpPr>
          <p:nvPr>
            <p:ph type="title"/>
          </p:nvPr>
        </p:nvSpPr>
        <p:spPr>
          <a:xfrm>
            <a:off x="812205" y="804519"/>
            <a:ext cx="3241820" cy="4431360"/>
          </a:xfrm>
        </p:spPr>
        <p:txBody>
          <a:bodyPr vert="horz" lIns="91440" tIns="45720" rIns="91440" bIns="45720" rtlCol="0" anchor="ctr">
            <a:normAutofit/>
          </a:bodyPr>
          <a:lstStyle/>
          <a:p>
            <a:r>
              <a:rPr lang="en-US" b="0" i="0" kern="1200" cap="all" dirty="0">
                <a:solidFill>
                  <a:schemeClr val="tx1"/>
                </a:solidFill>
                <a:effectLst/>
                <a:latin typeface="+mj-lt"/>
                <a:ea typeface="+mj-ea"/>
                <a:cs typeface="+mj-cs"/>
              </a:rPr>
              <a:t>Defending municipalities from §1983 and related state law claims</a:t>
            </a:r>
          </a:p>
        </p:txBody>
      </p:sp>
      <p:cxnSp>
        <p:nvCxnSpPr>
          <p:cNvPr id="48" name="Straight Connector 47">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50E3372-EEC3-2C8D-BF33-BA7045941194}"/>
              </a:ext>
            </a:extLst>
          </p:cNvPr>
          <p:cNvSpPr>
            <a:spLocks noGrp="1"/>
          </p:cNvSpPr>
          <p:nvPr>
            <p:ph type="body" sz="half" idx="2"/>
          </p:nvPr>
        </p:nvSpPr>
        <p:spPr>
          <a:xfrm>
            <a:off x="4637863" y="804520"/>
            <a:ext cx="6102559" cy="4431359"/>
          </a:xfrm>
        </p:spPr>
        <p:txBody>
          <a:bodyPr vert="horz" lIns="91440" tIns="45720" rIns="91440" bIns="45720" rtlCol="0" anchor="ctr">
            <a:normAutofit/>
          </a:bodyPr>
          <a:lstStyle/>
          <a:p>
            <a:pPr marL="285750" indent="-228600">
              <a:buFont typeface="Arial" panose="020B0604020202020204" pitchFamily="34" charset="0"/>
              <a:buChar char="•"/>
            </a:pPr>
            <a:r>
              <a:rPr lang="en-US" sz="2000" i="1" dirty="0"/>
              <a:t>Kovalchuk v. City of Decherd</a:t>
            </a:r>
            <a:r>
              <a:rPr lang="en-US" sz="2000" dirty="0"/>
              <a:t>, 95 F.4</a:t>
            </a:r>
            <a:r>
              <a:rPr lang="en-US" sz="2000" baseline="30000" dirty="0"/>
              <a:t>th</a:t>
            </a:r>
            <a:r>
              <a:rPr lang="en-US" sz="2000" dirty="0"/>
              <a:t> 1035 (6th Cir. 2024)</a:t>
            </a:r>
          </a:p>
          <a:p>
            <a:pPr marL="742950" lvl="1" indent="-228600">
              <a:buFont typeface="Arial" panose="020B0604020202020204" pitchFamily="34" charset="0"/>
              <a:buChar char="•"/>
            </a:pPr>
            <a:r>
              <a:rPr lang="en-US" sz="1600" dirty="0"/>
              <a:t>Plaintiff brought a failure to screen claim against the City alleging that when Chief Ross Peterson hired Ward, Chief Peterson ordered an investigator "not to consult [Ward's] references or previous employment." Had the investigator done so, Chief Peterson would have learned that, while employed at the Fort Walton Beach Police Department, Ward had "to resign due to concerns about his demeanor and professionalism as well as failing to complete [the department's] training program in its entirety." Chief Peterson also would have discovered that Ward had unspecified "issues" with another police department in Alabama prior to those with Fort Walton Beach.</a:t>
            </a:r>
          </a:p>
        </p:txBody>
      </p:sp>
      <p:pic>
        <p:nvPicPr>
          <p:cNvPr id="24" name="Picture 2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29172276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3" name="Picture 4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6" name="Rectangle 45">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EA14D00-159B-5EE4-E63D-356F8E12497B}"/>
              </a:ext>
            </a:extLst>
          </p:cNvPr>
          <p:cNvSpPr>
            <a:spLocks noGrp="1"/>
          </p:cNvSpPr>
          <p:nvPr>
            <p:ph type="title"/>
          </p:nvPr>
        </p:nvSpPr>
        <p:spPr>
          <a:xfrm>
            <a:off x="812205" y="804519"/>
            <a:ext cx="3241820" cy="4431360"/>
          </a:xfrm>
        </p:spPr>
        <p:txBody>
          <a:bodyPr vert="horz" lIns="91440" tIns="45720" rIns="91440" bIns="45720" rtlCol="0" anchor="ctr">
            <a:normAutofit/>
          </a:bodyPr>
          <a:lstStyle/>
          <a:p>
            <a:r>
              <a:rPr lang="en-US" b="0" i="0" kern="1200" cap="all" dirty="0">
                <a:solidFill>
                  <a:schemeClr val="tx1"/>
                </a:solidFill>
                <a:effectLst/>
                <a:latin typeface="+mj-lt"/>
                <a:ea typeface="+mj-ea"/>
                <a:cs typeface="+mj-cs"/>
              </a:rPr>
              <a:t>Defending municipalities from §1983 and related state law claims</a:t>
            </a:r>
          </a:p>
        </p:txBody>
      </p:sp>
      <p:cxnSp>
        <p:nvCxnSpPr>
          <p:cNvPr id="48" name="Straight Connector 47">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50E3372-EEC3-2C8D-BF33-BA7045941194}"/>
              </a:ext>
            </a:extLst>
          </p:cNvPr>
          <p:cNvSpPr>
            <a:spLocks noGrp="1"/>
          </p:cNvSpPr>
          <p:nvPr>
            <p:ph type="body" sz="half" idx="2"/>
          </p:nvPr>
        </p:nvSpPr>
        <p:spPr>
          <a:xfrm>
            <a:off x="4637863" y="804520"/>
            <a:ext cx="6102559" cy="4431359"/>
          </a:xfrm>
        </p:spPr>
        <p:txBody>
          <a:bodyPr vert="horz" lIns="91440" tIns="45720" rIns="91440" bIns="45720" rtlCol="0" anchor="ctr">
            <a:normAutofit fontScale="92500"/>
          </a:bodyPr>
          <a:lstStyle/>
          <a:p>
            <a:pPr marL="285750" indent="-228600">
              <a:buFont typeface="Arial" panose="020B0604020202020204" pitchFamily="34" charset="0"/>
              <a:buChar char="•"/>
            </a:pPr>
            <a:r>
              <a:rPr lang="en-US" sz="2000" i="1" dirty="0"/>
              <a:t>Kovalchuk v. City of Decherd</a:t>
            </a:r>
            <a:r>
              <a:rPr lang="en-US" sz="2000" dirty="0"/>
              <a:t>, 95 F.4</a:t>
            </a:r>
            <a:r>
              <a:rPr lang="en-US" sz="2000" baseline="30000" dirty="0"/>
              <a:t>th</a:t>
            </a:r>
            <a:r>
              <a:rPr lang="en-US" sz="2000" dirty="0"/>
              <a:t> 1035 (6th Cir. 2024)</a:t>
            </a:r>
          </a:p>
          <a:p>
            <a:pPr marL="742950" lvl="1" indent="-228600">
              <a:buFont typeface="Arial" panose="020B0604020202020204" pitchFamily="34" charset="0"/>
              <a:buChar char="•"/>
            </a:pPr>
            <a:r>
              <a:rPr lang="en-US" sz="1600" dirty="0"/>
              <a:t>The District Court granted the City’s motion to dismiss. The Sixth Circuit affirmed:</a:t>
            </a:r>
          </a:p>
          <a:p>
            <a:pPr marL="1200150" lvl="2" indent="-228600">
              <a:buFont typeface="Arial" panose="020B0604020202020204" pitchFamily="34" charset="0"/>
              <a:buChar char="•"/>
            </a:pPr>
            <a:r>
              <a:rPr lang="en-US" sz="1400" dirty="0"/>
              <a:t>Kovalchuk was  required to plead facts plausibly alleging that a "known or obvious consequence" of the hiring decision was that "this officer" (Ward) "was highly likely to inflict the particular injury suffered by the plaintiff" (being held at gunpoint following an unconstitutional stop).. Allegations of "issues," "concerns about [Ward's] demeanor and professionalism," and his "fail[</a:t>
            </a:r>
            <a:r>
              <a:rPr lang="en-US" sz="1400" dirty="0" err="1"/>
              <a:t>ure</a:t>
            </a:r>
            <a:r>
              <a:rPr lang="en-US" sz="1400" dirty="0"/>
              <a:t>] to complete [a] training program" fall short of plausibly linking the danger of hiring Ward to Kovalchuk being held at gunpoint by Ward following an unconstitutional stop. More specifically, the mere fact that Ward may have been likely—even exceedingly likely—to commit unconstitutional conduct in general would not have put the City on notice that Ward would commit the "specific constitutional violation" here.  … Based simply on the broad allegations in the complaint, Kovalchuk's failure-to-screen claim is not plausible.</a:t>
            </a:r>
          </a:p>
        </p:txBody>
      </p:sp>
      <p:pic>
        <p:nvPicPr>
          <p:cNvPr id="24" name="Picture 2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76307885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5" name="Picture 5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7" name="Straight Connector 5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1" name="Rectangle 60">
            <a:extLst>
              <a:ext uri="{FF2B5EF4-FFF2-40B4-BE49-F238E27FC236}">
                <a16:creationId xmlns:a16="http://schemas.microsoft.com/office/drawing/2014/main" id="{928AC827-DE41-4D3E-A58A-7459D979E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14D00-159B-5EE4-E63D-356F8E12497B}"/>
              </a:ext>
            </a:extLst>
          </p:cNvPr>
          <p:cNvSpPr>
            <a:spLocks noGrp="1"/>
          </p:cNvSpPr>
          <p:nvPr>
            <p:ph type="title"/>
          </p:nvPr>
        </p:nvSpPr>
        <p:spPr>
          <a:xfrm>
            <a:off x="806450" y="1289304"/>
            <a:ext cx="3163122" cy="4279393"/>
          </a:xfrm>
        </p:spPr>
        <p:txBody>
          <a:bodyPr vert="horz" lIns="91440" tIns="45720" rIns="91440" bIns="45720" rtlCol="0" anchor="ctr">
            <a:normAutofit/>
          </a:bodyPr>
          <a:lstStyle/>
          <a:p>
            <a:r>
              <a:rPr lang="en-US" b="0" i="0" kern="1200" cap="all" dirty="0">
                <a:solidFill>
                  <a:schemeClr val="tx1"/>
                </a:solidFill>
                <a:effectLst/>
                <a:latin typeface="+mj-lt"/>
                <a:ea typeface="+mj-ea"/>
                <a:cs typeface="+mj-cs"/>
              </a:rPr>
              <a:t>Defending municipalities from §1983 and related state law claims</a:t>
            </a:r>
          </a:p>
        </p:txBody>
      </p:sp>
      <p:grpSp>
        <p:nvGrpSpPr>
          <p:cNvPr id="63" name="Group 62">
            <a:extLst>
              <a:ext uri="{FF2B5EF4-FFF2-40B4-BE49-F238E27FC236}">
                <a16:creationId xmlns:a16="http://schemas.microsoft.com/office/drawing/2014/main" id="{1FAD7B33-B27E-4BD4-BE9C-A3698E433C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0324" y="957031"/>
            <a:ext cx="6574529" cy="4943939"/>
            <a:chOff x="7807230" y="2012810"/>
            <a:chExt cx="3251252" cy="3459865"/>
          </a:xfrm>
        </p:grpSpPr>
        <p:sp>
          <p:nvSpPr>
            <p:cNvPr id="64" name="Rectangle 63">
              <a:extLst>
                <a:ext uri="{FF2B5EF4-FFF2-40B4-BE49-F238E27FC236}">
                  <a16:creationId xmlns:a16="http://schemas.microsoft.com/office/drawing/2014/main" id="{91D039DC-5A65-400A-9CD6-F9725D1B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C3A47B2-ECD5-4DBE-A76C-FBFBFE127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4197647C-4C56-4F84-ABC7-9E6F3E678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360" y="1292111"/>
            <a:ext cx="5934456" cy="4279392"/>
          </a:xfrm>
          <a:prstGeom prst="rect">
            <a:avLst/>
          </a:prstGeom>
          <a:solidFill>
            <a:schemeClr val="bg2"/>
          </a:solidFill>
          <a:ln w="3175" cap="sq">
            <a:solidFill>
              <a:schemeClr val="bg1">
                <a:lumMod val="7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50E3372-EEC3-2C8D-BF33-BA7045941194}"/>
              </a:ext>
            </a:extLst>
          </p:cNvPr>
          <p:cNvSpPr>
            <a:spLocks noGrp="1"/>
          </p:cNvSpPr>
          <p:nvPr>
            <p:ph type="body" sz="half" idx="2"/>
          </p:nvPr>
        </p:nvSpPr>
        <p:spPr>
          <a:xfrm>
            <a:off x="5122091" y="1598346"/>
            <a:ext cx="5290143" cy="3642379"/>
          </a:xfrm>
        </p:spPr>
        <p:txBody>
          <a:bodyPr vert="horz" lIns="91440" tIns="45720" rIns="91440" bIns="45720" rtlCol="0" anchor="ctr">
            <a:normAutofit/>
          </a:bodyPr>
          <a:lstStyle/>
          <a:p>
            <a:pPr marL="285750" indent="-228600">
              <a:lnSpc>
                <a:spcPct val="110000"/>
              </a:lnSpc>
              <a:buFont typeface="Arial" panose="020B0604020202020204" pitchFamily="34" charset="0"/>
              <a:buChar char="•"/>
            </a:pPr>
            <a:r>
              <a:rPr lang="en-US" sz="1500" i="1" dirty="0"/>
              <a:t>Accord v. 95 Counties of Tennessee</a:t>
            </a:r>
          </a:p>
          <a:p>
            <a:pPr marL="742950" lvl="1" indent="-228600">
              <a:lnSpc>
                <a:spcPct val="110000"/>
              </a:lnSpc>
              <a:buFont typeface="Arial" panose="020B0604020202020204" pitchFamily="34" charset="0"/>
              <a:buChar char="•"/>
            </a:pPr>
            <a:r>
              <a:rPr lang="en-US" sz="1500" dirty="0"/>
              <a:t>Plaintiff challenged his prosecution that used the Uniform Citation Form/Affidavit of Complaint as a charging instrument. </a:t>
            </a:r>
          </a:p>
          <a:p>
            <a:pPr marL="742950" lvl="1" indent="-228600">
              <a:lnSpc>
                <a:spcPct val="110000"/>
              </a:lnSpc>
              <a:buFont typeface="Arial" panose="020B0604020202020204" pitchFamily="34" charset="0"/>
              <a:buChar char="•"/>
            </a:pPr>
            <a:r>
              <a:rPr lang="en-US" sz="1500" dirty="0"/>
              <a:t>Plaintiff sought to bring a class action against every county in Tennessee, alleging direct violations of the Fourth, Sixth and Fourteenth Amendments, substantive due process violations under the Sixth and Fourteenth Amendment, false imprisonment, and false light invasion of privacy on behalf of himself and all “putative class members [who] were unlawfully seized without an arrest warrant.”</a:t>
            </a:r>
          </a:p>
        </p:txBody>
      </p:sp>
    </p:spTree>
    <p:extLst>
      <p:ext uri="{BB962C8B-B14F-4D97-AF65-F5344CB8AC3E}">
        <p14:creationId xmlns:p14="http://schemas.microsoft.com/office/powerpoint/2010/main" val="303254903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5" name="Picture 5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7" name="Straight Connector 5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1" name="Rectangle 60">
            <a:extLst>
              <a:ext uri="{FF2B5EF4-FFF2-40B4-BE49-F238E27FC236}">
                <a16:creationId xmlns:a16="http://schemas.microsoft.com/office/drawing/2014/main" id="{928AC827-DE41-4D3E-A58A-7459D979E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14D00-159B-5EE4-E63D-356F8E12497B}"/>
              </a:ext>
            </a:extLst>
          </p:cNvPr>
          <p:cNvSpPr>
            <a:spLocks noGrp="1"/>
          </p:cNvSpPr>
          <p:nvPr>
            <p:ph type="title"/>
          </p:nvPr>
        </p:nvSpPr>
        <p:spPr>
          <a:xfrm>
            <a:off x="806450" y="1289304"/>
            <a:ext cx="3163122" cy="4279393"/>
          </a:xfrm>
        </p:spPr>
        <p:txBody>
          <a:bodyPr vert="horz" lIns="91440" tIns="45720" rIns="91440" bIns="45720" rtlCol="0" anchor="ctr">
            <a:normAutofit/>
          </a:bodyPr>
          <a:lstStyle/>
          <a:p>
            <a:r>
              <a:rPr lang="en-US" b="0" i="0" kern="1200" cap="all" dirty="0">
                <a:solidFill>
                  <a:schemeClr val="tx1"/>
                </a:solidFill>
                <a:effectLst/>
                <a:latin typeface="+mj-lt"/>
                <a:ea typeface="+mj-ea"/>
                <a:cs typeface="+mj-cs"/>
              </a:rPr>
              <a:t>Defending municipalities from §1983 and related state law claims</a:t>
            </a:r>
          </a:p>
        </p:txBody>
      </p:sp>
      <p:grpSp>
        <p:nvGrpSpPr>
          <p:cNvPr id="63" name="Group 62">
            <a:extLst>
              <a:ext uri="{FF2B5EF4-FFF2-40B4-BE49-F238E27FC236}">
                <a16:creationId xmlns:a16="http://schemas.microsoft.com/office/drawing/2014/main" id="{1FAD7B33-B27E-4BD4-BE9C-A3698E433C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80324" y="957031"/>
            <a:ext cx="6574529" cy="4943939"/>
            <a:chOff x="7807230" y="2012810"/>
            <a:chExt cx="3251252" cy="3459865"/>
          </a:xfrm>
        </p:grpSpPr>
        <p:sp>
          <p:nvSpPr>
            <p:cNvPr id="64" name="Rectangle 63">
              <a:extLst>
                <a:ext uri="{FF2B5EF4-FFF2-40B4-BE49-F238E27FC236}">
                  <a16:creationId xmlns:a16="http://schemas.microsoft.com/office/drawing/2014/main" id="{91D039DC-5A65-400A-9CD6-F9725D1B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C3A47B2-ECD5-4DBE-A76C-FBFBFE127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4197647C-4C56-4F84-ABC7-9E6F3E678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360" y="1292111"/>
            <a:ext cx="5934456" cy="4279392"/>
          </a:xfrm>
          <a:prstGeom prst="rect">
            <a:avLst/>
          </a:prstGeom>
          <a:solidFill>
            <a:schemeClr val="bg2"/>
          </a:solidFill>
          <a:ln w="3175" cap="sq">
            <a:solidFill>
              <a:schemeClr val="bg1">
                <a:lumMod val="7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50E3372-EEC3-2C8D-BF33-BA7045941194}"/>
              </a:ext>
            </a:extLst>
          </p:cNvPr>
          <p:cNvSpPr>
            <a:spLocks noGrp="1"/>
          </p:cNvSpPr>
          <p:nvPr>
            <p:ph type="body" sz="half" idx="2"/>
          </p:nvPr>
        </p:nvSpPr>
        <p:spPr>
          <a:xfrm>
            <a:off x="5122091" y="1598346"/>
            <a:ext cx="5290143" cy="3642379"/>
          </a:xfrm>
        </p:spPr>
        <p:txBody>
          <a:bodyPr vert="horz" lIns="91440" tIns="45720" rIns="91440" bIns="45720" rtlCol="0" anchor="ctr">
            <a:normAutofit/>
          </a:bodyPr>
          <a:lstStyle/>
          <a:p>
            <a:pPr marL="285750" indent="-228600">
              <a:lnSpc>
                <a:spcPct val="110000"/>
              </a:lnSpc>
              <a:buFont typeface="Arial" panose="020B0604020202020204" pitchFamily="34" charset="0"/>
              <a:buChar char="•"/>
            </a:pPr>
            <a:r>
              <a:rPr lang="en-US" sz="1500" i="1" dirty="0"/>
              <a:t>Accord v. Knox </a:t>
            </a:r>
            <a:r>
              <a:rPr lang="en-US" sz="1500" i="1" dirty="0" err="1"/>
              <a:t>Cnty</a:t>
            </a:r>
            <a:r>
              <a:rPr lang="en-US" sz="1500" i="1" dirty="0"/>
              <a:t>. </a:t>
            </a:r>
          </a:p>
          <a:p>
            <a:pPr marL="742950" lvl="1" indent="-228600">
              <a:lnSpc>
                <a:spcPct val="110000"/>
              </a:lnSpc>
              <a:buFont typeface="Arial" panose="020B0604020202020204" pitchFamily="34" charset="0"/>
              <a:buChar char="•"/>
            </a:pPr>
            <a:r>
              <a:rPr lang="en-US" sz="1500" dirty="0"/>
              <a:t>Knox County filed a motion to dismiss under FRCP 12(b)(1) arguing the Plaintiff lacked standing because Plaintiff failed to allege that Knox County violated his rights or caused him any injury.</a:t>
            </a:r>
          </a:p>
          <a:p>
            <a:pPr marL="742950" lvl="1" indent="-228600">
              <a:lnSpc>
                <a:spcPct val="110000"/>
              </a:lnSpc>
              <a:buFont typeface="Arial" panose="020B0604020202020204" pitchFamily="34" charset="0"/>
              <a:buChar char="•"/>
            </a:pPr>
            <a:r>
              <a:rPr lang="en-US" sz="1500" dirty="0"/>
              <a:t>The Court granted the motion and dismissed Knox County and every other county except the County where the Plaintiff was prosecuted.</a:t>
            </a:r>
          </a:p>
        </p:txBody>
      </p:sp>
    </p:spTree>
    <p:extLst>
      <p:ext uri="{BB962C8B-B14F-4D97-AF65-F5344CB8AC3E}">
        <p14:creationId xmlns:p14="http://schemas.microsoft.com/office/powerpoint/2010/main" val="42553703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8" name="Picture 8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9" name="Straight Connector 8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1" name="Rectangle 90">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358A997-713D-A7A4-0806-0B25676F4E78}"/>
              </a:ext>
            </a:extLst>
          </p:cNvPr>
          <p:cNvSpPr>
            <a:spLocks noGrp="1"/>
          </p:cNvSpPr>
          <p:nvPr>
            <p:ph type="title"/>
          </p:nvPr>
        </p:nvSpPr>
        <p:spPr>
          <a:xfrm>
            <a:off x="5078896" y="643467"/>
            <a:ext cx="5975956" cy="4127545"/>
          </a:xfrm>
        </p:spPr>
        <p:txBody>
          <a:bodyPr vert="horz" lIns="91440" tIns="45720" rIns="91440" bIns="0" rtlCol="0" anchor="ctr">
            <a:normAutofit/>
          </a:bodyPr>
          <a:lstStyle/>
          <a:p>
            <a:r>
              <a:rPr lang="en-US" sz="4800"/>
              <a:t>Ling v. campbell county</a:t>
            </a:r>
          </a:p>
        </p:txBody>
      </p:sp>
      <p:sp>
        <p:nvSpPr>
          <p:cNvPr id="92" name="Rectangle 91">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9" name="Picture Placeholder 8" descr="A screenshot of a cellphone&#10;&#10;Description automatically generated">
            <a:extLst>
              <a:ext uri="{FF2B5EF4-FFF2-40B4-BE49-F238E27FC236}">
                <a16:creationId xmlns:a16="http://schemas.microsoft.com/office/drawing/2014/main" id="{78FEF92C-DA45-DC55-E8D6-19225F39FC14}"/>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9688" r="-1" b="-1"/>
          <a:stretch/>
        </p:blipFill>
        <p:spPr>
          <a:xfrm>
            <a:off x="3179" y="-2"/>
            <a:ext cx="4651117" cy="6858002"/>
          </a:xfrm>
          <a:prstGeom prst="rect">
            <a:avLst/>
          </a:prstGeom>
        </p:spPr>
      </p:pic>
    </p:spTree>
    <p:extLst>
      <p:ext uri="{BB962C8B-B14F-4D97-AF65-F5344CB8AC3E}">
        <p14:creationId xmlns:p14="http://schemas.microsoft.com/office/powerpoint/2010/main" val="414036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DF217-CD98-FF73-FE5A-533874B8EF1F}"/>
              </a:ext>
            </a:extLst>
          </p:cNvPr>
          <p:cNvSpPr>
            <a:spLocks noGrp="1"/>
          </p:cNvSpPr>
          <p:nvPr>
            <p:ph type="title"/>
          </p:nvPr>
        </p:nvSpPr>
        <p:spPr>
          <a:xfrm>
            <a:off x="941455" y="1268898"/>
            <a:ext cx="3441845" cy="4361688"/>
          </a:xfrm>
        </p:spPr>
        <p:txBody>
          <a:bodyPr anchor="ctr">
            <a:normAutofit/>
          </a:bodyPr>
          <a:lstStyle/>
          <a:p>
            <a:r>
              <a:rPr lang="en-US" dirty="0"/>
              <a:t>Title vii-Adverse employment actions</a:t>
            </a:r>
          </a:p>
        </p:txBody>
      </p:sp>
      <p:grpSp>
        <p:nvGrpSpPr>
          <p:cNvPr id="44" name="Group 43">
            <a:extLst>
              <a:ext uri="{FF2B5EF4-FFF2-40B4-BE49-F238E27FC236}">
                <a16:creationId xmlns:a16="http://schemas.microsoft.com/office/drawing/2014/main" id="{F0A74D93-ED7F-4633-8594-99D9FA43DA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3005" y="676656"/>
            <a:ext cx="6945528" cy="5546173"/>
            <a:chOff x="4603005" y="1286439"/>
            <a:chExt cx="6292376" cy="4289488"/>
          </a:xfrm>
        </p:grpSpPr>
        <p:sp>
          <p:nvSpPr>
            <p:cNvPr id="63" name="Rectangle 62">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E3C239-2C6B-31DB-3568-7020B31B40FF}"/>
              </a:ext>
            </a:extLst>
          </p:cNvPr>
          <p:cNvSpPr>
            <a:spLocks noGrp="1"/>
          </p:cNvSpPr>
          <p:nvPr>
            <p:ph idx="1"/>
          </p:nvPr>
        </p:nvSpPr>
        <p:spPr>
          <a:xfrm>
            <a:off x="5149689" y="1268898"/>
            <a:ext cx="5852160" cy="4361688"/>
          </a:xfrm>
        </p:spPr>
        <p:txBody>
          <a:bodyPr anchor="ctr">
            <a:normAutofit/>
          </a:bodyPr>
          <a:lstStyle/>
          <a:p>
            <a:r>
              <a:rPr lang="en-US" dirty="0">
                <a:solidFill>
                  <a:schemeClr val="bg1"/>
                </a:solidFill>
              </a:rPr>
              <a:t>Discrimination</a:t>
            </a:r>
          </a:p>
          <a:p>
            <a:pPr lvl="1"/>
            <a:r>
              <a:rPr lang="en-US" dirty="0">
                <a:solidFill>
                  <a:schemeClr val="bg1"/>
                </a:solidFill>
              </a:rPr>
              <a:t>Adverse employment actions are actions that cause a significant change in employment status, such as hiring, firing, failing to promote, and reassignment with significantly different responsibilities.</a:t>
            </a:r>
          </a:p>
          <a:p>
            <a:r>
              <a:rPr lang="en-US" dirty="0">
                <a:solidFill>
                  <a:schemeClr val="bg1"/>
                </a:solidFill>
              </a:rPr>
              <a:t>Retaliation</a:t>
            </a:r>
          </a:p>
          <a:p>
            <a:pPr lvl="1"/>
            <a:r>
              <a:rPr lang="en-US" dirty="0">
                <a:solidFill>
                  <a:schemeClr val="bg1"/>
                </a:solidFill>
              </a:rPr>
              <a:t>For example, an employee’s reassignment to a more arduous  and less prestigious position, due to her gender, constitutes an adverse employment action. </a:t>
            </a:r>
            <a:r>
              <a:rPr lang="en-US" i="1" dirty="0">
                <a:solidFill>
                  <a:schemeClr val="bg1"/>
                </a:solidFill>
              </a:rPr>
              <a:t>Burlington Northern and Santa Fe Ry. v. White</a:t>
            </a:r>
            <a:r>
              <a:rPr lang="en-US" dirty="0">
                <a:solidFill>
                  <a:schemeClr val="bg1"/>
                </a:solidFill>
              </a:rPr>
              <a:t>, 548 U.S. 53 (2006).</a:t>
            </a:r>
          </a:p>
        </p:txBody>
      </p:sp>
    </p:spTree>
    <p:extLst>
      <p:ext uri="{BB962C8B-B14F-4D97-AF65-F5344CB8AC3E}">
        <p14:creationId xmlns:p14="http://schemas.microsoft.com/office/powerpoint/2010/main" val="3212938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p:txBody>
          <a:bodyPr/>
          <a:lstStyle/>
          <a:p>
            <a:r>
              <a:rPr lang="en-US" b="0" i="0" kern="1200" cap="all" dirty="0">
                <a:solidFill>
                  <a:schemeClr val="tx1"/>
                </a:solidFill>
                <a:effectLst/>
                <a:latin typeface="+mj-lt"/>
                <a:ea typeface="+mj-ea"/>
                <a:cs typeface="+mj-cs"/>
              </a:rPr>
              <a:t>Defending municipalities from §1983 and related state law claims</a:t>
            </a:r>
            <a:endParaRPr lang="en-US" dirty="0"/>
          </a:p>
        </p:txBody>
      </p: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p:txBody>
          <a:bodyPr>
            <a:normAutofit lnSpcReduction="10000"/>
          </a:bodyPr>
          <a:lstStyle/>
          <a:p>
            <a:r>
              <a:rPr lang="en-US" i="1" dirty="0"/>
              <a:t>Ling v. Campbell </a:t>
            </a:r>
            <a:r>
              <a:rPr lang="en-US" i="1" dirty="0" err="1"/>
              <a:t>Cnty</a:t>
            </a:r>
            <a:r>
              <a:rPr lang="en-US" i="1" dirty="0"/>
              <a:t>-A Case Study</a:t>
            </a:r>
          </a:p>
          <a:p>
            <a:pPr lvl="1"/>
            <a:r>
              <a:rPr lang="en-US" dirty="0"/>
              <a:t>Ling brought excessive force claims against numerous officers arising from his arrest and detention. He also brought municipal liability failure-to-train and failure-to-intervene claims against the County.</a:t>
            </a:r>
          </a:p>
          <a:p>
            <a:pPr lvl="1"/>
            <a:r>
              <a:rPr lang="en-US" dirty="0"/>
              <a:t>Ling utilized conclusory “information and belief” allegations in his complaint against the County: </a:t>
            </a:r>
          </a:p>
          <a:p>
            <a:pPr lvl="2"/>
            <a:r>
              <a:rPr lang="en-US" dirty="0"/>
              <a:t>Upon information and belief, Campbell County negligently and/or recklessly failed to adequately train its officers for proper tactics and procedures when said officers encounter pretrial detainees who are restrained and handcuffed behind their backs. Upon information and belief, Campbell County has negligently and/or recklessly failed to adequately train its officers who observe other officers engaging in excessive force as to their duty to intervene [Second Amended Complaint]. </a:t>
            </a:r>
          </a:p>
        </p:txBody>
      </p:sp>
    </p:spTree>
    <p:extLst>
      <p:ext uri="{BB962C8B-B14F-4D97-AF65-F5344CB8AC3E}">
        <p14:creationId xmlns:p14="http://schemas.microsoft.com/office/powerpoint/2010/main" val="2266216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p:txBody>
          <a:bodyPr/>
          <a:lstStyle/>
          <a:p>
            <a:r>
              <a:rPr lang="en-US" b="0" i="0" kern="1200" cap="all" dirty="0">
                <a:solidFill>
                  <a:schemeClr val="tx1"/>
                </a:solidFill>
                <a:effectLst/>
                <a:latin typeface="+mj-lt"/>
                <a:ea typeface="+mj-ea"/>
                <a:cs typeface="+mj-cs"/>
              </a:rPr>
              <a:t>Defending municipalities from §1983 and related state law claims</a:t>
            </a:r>
            <a:endParaRPr lang="en-US" dirty="0"/>
          </a:p>
        </p:txBody>
      </p: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p:txBody>
          <a:bodyPr>
            <a:normAutofit/>
          </a:bodyPr>
          <a:lstStyle/>
          <a:p>
            <a:r>
              <a:rPr lang="en-US" i="1" dirty="0"/>
              <a:t>Ling v. Campbell </a:t>
            </a:r>
            <a:r>
              <a:rPr lang="en-US" i="1" dirty="0" err="1"/>
              <a:t>Cnty</a:t>
            </a:r>
            <a:r>
              <a:rPr lang="en-US" i="1" dirty="0"/>
              <a:t>-A Case Study</a:t>
            </a:r>
          </a:p>
          <a:p>
            <a:pPr lvl="1"/>
            <a:r>
              <a:rPr lang="en-US" dirty="0"/>
              <a:t>The County filed an Answer and the case proceeded to discovery.  During depositions, multiple officers testified that they received minimal or no training on topics such as excessive force, their duty to intervene, and their obligation to provide medical care to injured detainees.</a:t>
            </a:r>
          </a:p>
          <a:p>
            <a:pPr lvl="1"/>
            <a:r>
              <a:rPr lang="en-US" dirty="0"/>
              <a:t>Summary Judgment was filed by Campbell County October 17, 2023 and denied on January 5, 2024. The District Court specifically noted the officers’ deposition testimony regarding their lack of training in its order.</a:t>
            </a:r>
          </a:p>
          <a:p>
            <a:pPr lvl="1"/>
            <a:r>
              <a:rPr lang="en-US" dirty="0"/>
              <a:t>The jury ultimately awarded the Plaintiff $6 million in damages. </a:t>
            </a:r>
          </a:p>
        </p:txBody>
      </p:sp>
    </p:spTree>
    <p:extLst>
      <p:ext uri="{BB962C8B-B14F-4D97-AF65-F5344CB8AC3E}">
        <p14:creationId xmlns:p14="http://schemas.microsoft.com/office/powerpoint/2010/main" val="2154072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849683" y="1240076"/>
            <a:ext cx="2727813" cy="4584527"/>
          </a:xfrm>
        </p:spPr>
        <p:txBody>
          <a:bodyPr>
            <a:normAutofit/>
          </a:bodyPr>
          <a:lstStyle/>
          <a:p>
            <a:r>
              <a:rPr lang="en-US" b="0" i="0" kern="1200" cap="all">
                <a:solidFill>
                  <a:srgbClr val="FFFFFF"/>
                </a:solidFill>
                <a:effectLst/>
                <a:latin typeface="+mj-lt"/>
                <a:ea typeface="+mj-ea"/>
                <a:cs typeface="+mj-cs"/>
              </a:rPr>
              <a:t>COMMON DEFENSES</a:t>
            </a:r>
            <a:endParaRPr lang="en-US">
              <a:solidFill>
                <a:srgbClr val="FFFFFF"/>
              </a:solidFill>
            </a:endParaRPr>
          </a:p>
        </p:txBody>
      </p: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705594" y="1240077"/>
            <a:ext cx="6034827" cy="4916465"/>
          </a:xfrm>
        </p:spPr>
        <p:txBody>
          <a:bodyPr anchor="t">
            <a:normAutofit/>
          </a:bodyPr>
          <a:lstStyle/>
          <a:p>
            <a:r>
              <a:rPr lang="en-US" dirty="0"/>
              <a:t>Rule 12 Motions to Dismiss</a:t>
            </a:r>
          </a:p>
          <a:p>
            <a:pPr lvl="1"/>
            <a:r>
              <a:rPr lang="en-US" dirty="0"/>
              <a:t>Challenging conclusory allegations</a:t>
            </a:r>
          </a:p>
          <a:p>
            <a:pPr lvl="2"/>
            <a:r>
              <a:rPr lang="en-US" i="1" dirty="0" err="1"/>
              <a:t>Dipasquale</a:t>
            </a:r>
            <a:r>
              <a:rPr lang="en-US" i="1" dirty="0"/>
              <a:t> v. Hawkins</a:t>
            </a:r>
            <a:r>
              <a:rPr lang="en-US" dirty="0"/>
              <a:t>, No. 17-4138, 2018 U.S. App. LEXIS 28759, at *12-13 (6th Cir. Oct. 12, 2018):  Plaintiff made only a conclusory assertion that Defendant "made, influenced, and/or participated in the decision to prosecute" which was insufficient under </a:t>
            </a:r>
            <a:r>
              <a:rPr lang="en-US" i="1" dirty="0"/>
              <a:t>Iqbal</a:t>
            </a:r>
            <a:r>
              <a:rPr lang="en-US" dirty="0"/>
              <a:t>.</a:t>
            </a:r>
          </a:p>
          <a:p>
            <a:pPr lvl="2"/>
            <a:r>
              <a:rPr lang="en-US" i="1" dirty="0" err="1"/>
              <a:t>Amadasu</a:t>
            </a:r>
            <a:r>
              <a:rPr lang="en-US" i="1" dirty="0"/>
              <a:t> v. Christ Hosp</a:t>
            </a:r>
            <a:r>
              <a:rPr lang="en-US" dirty="0"/>
              <a:t>., 514 F.3d 504, 507 (6th Cir. 2008): Plaintiff offered nothing more than the conclusory allegation that the defendants acted in concert and, without more, failed to allege a sufficient factual basis to establish any sort of "meeting of the minds" or to link any of the alleged conspirators in a conspiracy to deprive him of his civil rights” </a:t>
            </a:r>
          </a:p>
          <a:p>
            <a:pPr lvl="2"/>
            <a:endParaRPr lang="en-US" dirty="0"/>
          </a:p>
        </p:txBody>
      </p:sp>
    </p:spTree>
    <p:extLst>
      <p:ext uri="{BB962C8B-B14F-4D97-AF65-F5344CB8AC3E}">
        <p14:creationId xmlns:p14="http://schemas.microsoft.com/office/powerpoint/2010/main" val="3413155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849683" y="1240076"/>
            <a:ext cx="2727813" cy="4584527"/>
          </a:xfrm>
        </p:spPr>
        <p:txBody>
          <a:bodyPr>
            <a:normAutofit/>
          </a:bodyPr>
          <a:lstStyle/>
          <a:p>
            <a:r>
              <a:rPr lang="en-US" b="0" i="0" kern="1200" cap="all">
                <a:solidFill>
                  <a:srgbClr val="FFFFFF"/>
                </a:solidFill>
                <a:effectLst/>
                <a:latin typeface="+mj-lt"/>
                <a:ea typeface="+mj-ea"/>
                <a:cs typeface="+mj-cs"/>
              </a:rPr>
              <a:t>COMMON DEFENSES</a:t>
            </a:r>
            <a:endParaRPr lang="en-US">
              <a:solidFill>
                <a:srgbClr val="FFFFFF"/>
              </a:solidFill>
            </a:endParaRPr>
          </a:p>
        </p:txBody>
      </p: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705594" y="1240077"/>
            <a:ext cx="6034827" cy="4916465"/>
          </a:xfrm>
        </p:spPr>
        <p:txBody>
          <a:bodyPr anchor="t">
            <a:normAutofit fontScale="85000" lnSpcReduction="20000"/>
          </a:bodyPr>
          <a:lstStyle/>
          <a:p>
            <a:r>
              <a:rPr lang="en-US" dirty="0"/>
              <a:t>Rule 12 Motions to Dismiss</a:t>
            </a:r>
          </a:p>
          <a:p>
            <a:pPr lvl="1"/>
            <a:r>
              <a:rPr lang="en-US" dirty="0"/>
              <a:t>“Upon information and belief” allegations</a:t>
            </a:r>
          </a:p>
          <a:p>
            <a:pPr lvl="2"/>
            <a:r>
              <a:rPr lang="en-US" dirty="0"/>
              <a:t>Such allegations must be supported with detailed factual allegations that demonstrate a reasonable basis for that belief. </a:t>
            </a:r>
            <a:r>
              <a:rPr lang="en-US" i="1" dirty="0"/>
              <a:t>Spencer v. City of Hendersonville</a:t>
            </a:r>
            <a:r>
              <a:rPr lang="en-US" dirty="0"/>
              <a:t>, No. 20-6168, 2021 U.S. App. LEXIS 30313, at *16 (6th Cir. Oct. 8, 2021).</a:t>
            </a:r>
          </a:p>
          <a:p>
            <a:pPr lvl="1"/>
            <a:r>
              <a:rPr lang="en-US" dirty="0"/>
              <a:t>The Sixth Circuit has provided clear guidance with respect to allegations that are based solely upon a plaintiff's "information and belief." In </a:t>
            </a:r>
            <a:r>
              <a:rPr lang="en-US" i="1" dirty="0"/>
              <a:t>16630 Southfield Limited Partnership v. Flagstar Bank</a:t>
            </a:r>
            <a:r>
              <a:rPr lang="en-US" dirty="0"/>
              <a:t>, 727 F.3d 502 (6th Cir. 2013), the plaintiffs claimed, "upon information and belief," that Flagstar Bank had given more favorable treatment to customers who were not of Iraqi origin. Id. at 506. The plaintiffs did not identify any specific customers that had been treated more favorably, but alleged that the bank provided refinancing to "non-Iraqi" customers "where the debt to equity ratio [was] significantly less" than that of the plaintiffs'. Id. Affirming the district court's dismissal, the Sixth Circuit noted that, "these are precisely the kinds of conclusory allegations that Iqbal and Twombly condemned and thus told us to ignore when evaluating a complaint's sufficiency." </a:t>
            </a:r>
            <a:r>
              <a:rPr lang="en-US" i="1" dirty="0"/>
              <a:t>Id.</a:t>
            </a:r>
          </a:p>
        </p:txBody>
      </p:sp>
    </p:spTree>
    <p:extLst>
      <p:ext uri="{BB962C8B-B14F-4D97-AF65-F5344CB8AC3E}">
        <p14:creationId xmlns:p14="http://schemas.microsoft.com/office/powerpoint/2010/main" val="1728576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849683" y="1240076"/>
            <a:ext cx="2727813" cy="4584527"/>
          </a:xfrm>
        </p:spPr>
        <p:txBody>
          <a:bodyPr>
            <a:normAutofit/>
          </a:bodyPr>
          <a:lstStyle/>
          <a:p>
            <a:r>
              <a:rPr lang="en-US" b="0" i="0" kern="1200" cap="all">
                <a:solidFill>
                  <a:srgbClr val="FFFFFF"/>
                </a:solidFill>
                <a:effectLst/>
                <a:latin typeface="+mj-lt"/>
                <a:ea typeface="+mj-ea"/>
                <a:cs typeface="+mj-cs"/>
              </a:rPr>
              <a:t>COMMON DEFENSES</a:t>
            </a:r>
            <a:endParaRPr lang="en-US">
              <a:solidFill>
                <a:srgbClr val="FFFFFF"/>
              </a:solidFill>
            </a:endParaRPr>
          </a:p>
        </p:txBody>
      </p: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705594" y="1240077"/>
            <a:ext cx="6034827" cy="4916465"/>
          </a:xfrm>
        </p:spPr>
        <p:txBody>
          <a:bodyPr anchor="t">
            <a:normAutofit fontScale="92500" lnSpcReduction="20000"/>
          </a:bodyPr>
          <a:lstStyle/>
          <a:p>
            <a:r>
              <a:rPr lang="en-US" i="1" dirty="0"/>
              <a:t>Heck v. Humphreys </a:t>
            </a:r>
          </a:p>
          <a:p>
            <a:pPr lvl="1" algn="just"/>
            <a:r>
              <a:rPr lang="en-US" dirty="0"/>
              <a:t>It is well settled under </a:t>
            </a:r>
            <a:r>
              <a:rPr lang="en-US" i="1" dirty="0"/>
              <a:t>Heck</a:t>
            </a:r>
            <a:r>
              <a:rPr lang="en-US" dirty="0"/>
              <a:t> that when an individual brings a § 1983 claim against the arresting officer, "the district court must consider whether a judgment in favor of the plaintiff would necessarily imply the invalidity of his conviction or sentence." </a:t>
            </a:r>
            <a:r>
              <a:rPr lang="en-US" i="1" dirty="0"/>
              <a:t>Heck</a:t>
            </a:r>
            <a:r>
              <a:rPr lang="en-US" dirty="0"/>
              <a:t>, 512 U.S. at 487. If so, the claim is barred unless he proves that his "conviction or sentence has been reversed on direct appeal, expunged by executive order, declared invalid by a state tribunal authorized to make such determination, or called into question by a federal court's issuance of a writ of habeas corpus." </a:t>
            </a:r>
            <a:r>
              <a:rPr lang="en-US" i="1" dirty="0"/>
              <a:t>Id. </a:t>
            </a:r>
          </a:p>
          <a:p>
            <a:pPr algn="just"/>
            <a:r>
              <a:rPr lang="en-US" dirty="0"/>
              <a:t>Pending criminal cases may result in a stay of any civil matters under abstention doctrines until resolution of the criminal case, including direct appeals. The Court may also dismiss without prejudice. </a:t>
            </a:r>
          </a:p>
        </p:txBody>
      </p:sp>
    </p:spTree>
    <p:extLst>
      <p:ext uri="{BB962C8B-B14F-4D97-AF65-F5344CB8AC3E}">
        <p14:creationId xmlns:p14="http://schemas.microsoft.com/office/powerpoint/2010/main" val="3352023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849683" y="1240076"/>
            <a:ext cx="2727813" cy="4584527"/>
          </a:xfrm>
        </p:spPr>
        <p:txBody>
          <a:bodyPr>
            <a:normAutofit/>
          </a:bodyPr>
          <a:lstStyle/>
          <a:p>
            <a:r>
              <a:rPr lang="en-US" b="0" i="0" kern="1200" cap="all">
                <a:solidFill>
                  <a:srgbClr val="FFFFFF"/>
                </a:solidFill>
                <a:effectLst/>
                <a:latin typeface="+mj-lt"/>
                <a:ea typeface="+mj-ea"/>
                <a:cs typeface="+mj-cs"/>
              </a:rPr>
              <a:t>COMMON DEFENSES</a:t>
            </a:r>
            <a:endParaRPr lang="en-US">
              <a:solidFill>
                <a:srgbClr val="FFFFFF"/>
              </a:solidFill>
            </a:endParaRPr>
          </a:p>
        </p:txBody>
      </p: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705594" y="1240077"/>
            <a:ext cx="6034827" cy="4916465"/>
          </a:xfrm>
        </p:spPr>
        <p:txBody>
          <a:bodyPr anchor="t">
            <a:normAutofit/>
          </a:bodyPr>
          <a:lstStyle/>
          <a:p>
            <a:r>
              <a:rPr lang="en-US" dirty="0"/>
              <a:t>Civil Rights Exception to GTLA</a:t>
            </a:r>
          </a:p>
          <a:p>
            <a:pPr lvl="1"/>
            <a:r>
              <a:rPr lang="en-US" dirty="0"/>
              <a:t>Tenn. Code Ann. § 29-20-205(2) provides that immunity from suit of all governmental entities is removed or waived for injury proximately caused by a negligent act or omission of any employee within the scope of his employment except if the injury arises out of “civil rights.” This court construes the term “civil rights”  in § 29-20-205(2) as meaning and including claims arising under the federal civil rights laws, e.g., 42 U.S.C. § 1983 and the United States Constitution. </a:t>
            </a:r>
            <a:r>
              <a:rPr lang="en-US" i="1" dirty="0"/>
              <a:t>Campbell v. Anderson </a:t>
            </a:r>
            <a:r>
              <a:rPr lang="en-US" i="1" dirty="0" err="1"/>
              <a:t>Cnty</a:t>
            </a:r>
            <a:r>
              <a:rPr lang="en-US" dirty="0"/>
              <a:t>, 695 F. Supp. 2d 764, 770 (E.D. Tenn. 2010). </a:t>
            </a:r>
          </a:p>
        </p:txBody>
      </p:sp>
    </p:spTree>
    <p:extLst>
      <p:ext uri="{BB962C8B-B14F-4D97-AF65-F5344CB8AC3E}">
        <p14:creationId xmlns:p14="http://schemas.microsoft.com/office/powerpoint/2010/main" val="1961999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844476" y="1600199"/>
            <a:ext cx="3539266" cy="4297680"/>
          </a:xfrm>
        </p:spPr>
        <p:txBody>
          <a:bodyPr anchor="ctr">
            <a:normAutofit/>
          </a:bodyPr>
          <a:lstStyle/>
          <a:p>
            <a:r>
              <a:rPr lang="en-US" b="0" i="0" kern="1200" cap="all" dirty="0">
                <a:effectLst/>
                <a:latin typeface="+mj-lt"/>
                <a:ea typeface="+mj-ea"/>
                <a:cs typeface="+mj-cs"/>
              </a:rPr>
              <a:t>Qualified immunity-individual defendants</a:t>
            </a:r>
            <a:endParaRPr lang="en-US" dirty="0"/>
          </a:p>
        </p:txBody>
      </p:sp>
      <p:cxnSp>
        <p:nvCxnSpPr>
          <p:cNvPr id="17" name="Straight Connector 16">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924851" y="1600199"/>
            <a:ext cx="6130003" cy="4297680"/>
          </a:xfrm>
        </p:spPr>
        <p:txBody>
          <a:bodyPr anchor="ctr">
            <a:normAutofit/>
          </a:bodyPr>
          <a:lstStyle/>
          <a:p>
            <a:r>
              <a:rPr lang="en-US" dirty="0"/>
              <a:t>Qualified immunity protects governmental actors from being sued in their individual capacities in Section 1983 litigation. The defense is based on the objective reasonableness of an official’s action in light of the clearly established law at the time of the alleged action. Reviewing courts consider whether a reasonable official would understand that his or her actions violate a plaintiff’s clearly established constitutional right.</a:t>
            </a:r>
          </a:p>
        </p:txBody>
      </p:sp>
    </p:spTree>
    <p:extLst>
      <p:ext uri="{BB962C8B-B14F-4D97-AF65-F5344CB8AC3E}">
        <p14:creationId xmlns:p14="http://schemas.microsoft.com/office/powerpoint/2010/main" val="3880264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844476" y="1600199"/>
            <a:ext cx="3539266" cy="4297680"/>
          </a:xfrm>
        </p:spPr>
        <p:txBody>
          <a:bodyPr anchor="ctr">
            <a:normAutofit/>
          </a:bodyPr>
          <a:lstStyle/>
          <a:p>
            <a:r>
              <a:rPr lang="en-US" b="0" i="0" kern="1200" cap="all" dirty="0">
                <a:effectLst/>
                <a:latin typeface="+mj-lt"/>
                <a:ea typeface="+mj-ea"/>
                <a:cs typeface="+mj-cs"/>
              </a:rPr>
              <a:t>Qualified immunity-individual defendants</a:t>
            </a:r>
            <a:endParaRPr lang="en-US" dirty="0"/>
          </a:p>
        </p:txBody>
      </p:sp>
      <p:cxnSp>
        <p:nvCxnSpPr>
          <p:cNvPr id="17" name="Straight Connector 16">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924851" y="1600199"/>
            <a:ext cx="6130003" cy="4297680"/>
          </a:xfrm>
        </p:spPr>
        <p:txBody>
          <a:bodyPr anchor="ctr">
            <a:normAutofit/>
          </a:bodyPr>
          <a:lstStyle/>
          <a:p>
            <a:r>
              <a:rPr lang="en-US" dirty="0"/>
              <a:t>Officers are entitled to qualified immunity under §1983 unless (1) they violated a federal statutory or constitutional right, and (2) the unlawfulness of their conduct was “clearly established at the time.” </a:t>
            </a:r>
            <a:r>
              <a:rPr lang="en-US" i="1" dirty="0" err="1"/>
              <a:t>Reichle</a:t>
            </a:r>
            <a:r>
              <a:rPr lang="en-US" i="1" dirty="0"/>
              <a:t> v. Howards</a:t>
            </a:r>
            <a:r>
              <a:rPr lang="en-US" dirty="0"/>
              <a:t>, 566 U. S. 658, 664, 132 S. Ct. 2088, 182 L. Ed. 2d 985 (2012).</a:t>
            </a:r>
          </a:p>
          <a:p>
            <a:r>
              <a:rPr lang="en-US" dirty="0"/>
              <a:t>To be clearly established, a legal principle must have a sufficiently clear foundation in then-existing precedent. The rule must be “settled law,” </a:t>
            </a:r>
            <a:r>
              <a:rPr lang="en-US" i="1" dirty="0"/>
              <a:t>Hunter v. Bryant</a:t>
            </a:r>
            <a:r>
              <a:rPr lang="en-US" dirty="0"/>
              <a:t>, 502 U. S. 224, 228, 112 S. Ct. 534, 116 L. Ed. 2d 589 (1991) (per </a:t>
            </a:r>
            <a:r>
              <a:rPr lang="en-US" dirty="0" err="1"/>
              <a:t>curiam</a:t>
            </a:r>
            <a:r>
              <a:rPr lang="en-US" dirty="0"/>
              <a:t>). </a:t>
            </a:r>
          </a:p>
        </p:txBody>
      </p:sp>
    </p:spTree>
    <p:extLst>
      <p:ext uri="{BB962C8B-B14F-4D97-AF65-F5344CB8AC3E}">
        <p14:creationId xmlns:p14="http://schemas.microsoft.com/office/powerpoint/2010/main" val="652136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844476" y="1600199"/>
            <a:ext cx="3539266" cy="4297680"/>
          </a:xfrm>
        </p:spPr>
        <p:txBody>
          <a:bodyPr anchor="ctr">
            <a:normAutofit/>
          </a:bodyPr>
          <a:lstStyle/>
          <a:p>
            <a:r>
              <a:rPr lang="en-US" b="0" i="0" kern="1200" cap="all" dirty="0">
                <a:effectLst/>
                <a:latin typeface="+mj-lt"/>
                <a:ea typeface="+mj-ea"/>
                <a:cs typeface="+mj-cs"/>
              </a:rPr>
              <a:t>Qualified immunity-individual defendants</a:t>
            </a:r>
            <a:endParaRPr lang="en-US" dirty="0"/>
          </a:p>
        </p:txBody>
      </p:sp>
      <p:cxnSp>
        <p:nvCxnSpPr>
          <p:cNvPr id="17" name="Straight Connector 16">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924851" y="1600199"/>
            <a:ext cx="6130003" cy="4297680"/>
          </a:xfrm>
        </p:spPr>
        <p:txBody>
          <a:bodyPr anchor="ctr">
            <a:normAutofit/>
          </a:bodyPr>
          <a:lstStyle/>
          <a:p>
            <a:r>
              <a:rPr lang="en-US" dirty="0"/>
              <a:t>What doesn’t count as clearly established?</a:t>
            </a:r>
          </a:p>
          <a:p>
            <a:pPr lvl="1"/>
            <a:r>
              <a:rPr lang="en-US" dirty="0"/>
              <a:t>Unpublished decisions</a:t>
            </a:r>
          </a:p>
          <a:p>
            <a:pPr lvl="2"/>
            <a:r>
              <a:rPr lang="en-US" dirty="0"/>
              <a:t>Unpublished decisions “have no precedential value and ‘are never controlling authority.’"  </a:t>
            </a:r>
            <a:r>
              <a:rPr lang="en-US" i="1" dirty="0" err="1"/>
              <a:t>Ruemenapp</a:t>
            </a:r>
            <a:r>
              <a:rPr lang="en-US" i="1" dirty="0"/>
              <a:t> v. Oscoda Twp.</a:t>
            </a:r>
            <a:r>
              <a:rPr lang="en-US" dirty="0"/>
              <a:t>, 2018 U.S. App. LEXIS 17735, at *19 (6th Cir. June 28, 2018). </a:t>
            </a:r>
          </a:p>
          <a:p>
            <a:pPr lvl="1"/>
            <a:r>
              <a:rPr lang="en-US" dirty="0"/>
              <a:t>Court of Appeals decisions?</a:t>
            </a:r>
          </a:p>
          <a:p>
            <a:pPr lvl="2"/>
            <a:r>
              <a:rPr lang="en-US" dirty="0"/>
              <a:t>SCOTUS has always reserved the question</a:t>
            </a:r>
          </a:p>
        </p:txBody>
      </p:sp>
    </p:spTree>
    <p:extLst>
      <p:ext uri="{BB962C8B-B14F-4D97-AF65-F5344CB8AC3E}">
        <p14:creationId xmlns:p14="http://schemas.microsoft.com/office/powerpoint/2010/main" val="321455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844476" y="1600199"/>
            <a:ext cx="3539266" cy="4297680"/>
          </a:xfrm>
        </p:spPr>
        <p:txBody>
          <a:bodyPr anchor="ctr">
            <a:normAutofit/>
          </a:bodyPr>
          <a:lstStyle/>
          <a:p>
            <a:r>
              <a:rPr lang="en-US" b="0" i="0" kern="1200" cap="all" dirty="0">
                <a:effectLst/>
                <a:latin typeface="+mj-lt"/>
                <a:ea typeface="+mj-ea"/>
                <a:cs typeface="+mj-cs"/>
              </a:rPr>
              <a:t>Qualified immunity-individual defendants</a:t>
            </a:r>
            <a:endParaRPr lang="en-US" dirty="0"/>
          </a:p>
        </p:txBody>
      </p:sp>
      <p:cxnSp>
        <p:nvCxnSpPr>
          <p:cNvPr id="17" name="Straight Connector 16">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924851" y="1600199"/>
            <a:ext cx="6130003" cy="4297680"/>
          </a:xfrm>
        </p:spPr>
        <p:txBody>
          <a:bodyPr anchor="ctr">
            <a:normAutofit fontScale="92500"/>
          </a:bodyPr>
          <a:lstStyle/>
          <a:p>
            <a:r>
              <a:rPr lang="en-US" dirty="0"/>
              <a:t>Exceptions to “clearly established” test</a:t>
            </a:r>
          </a:p>
          <a:p>
            <a:pPr lvl="1"/>
            <a:r>
              <a:rPr lang="en-US" i="1" dirty="0"/>
              <a:t>United States v. Lanier</a:t>
            </a:r>
            <a:r>
              <a:rPr lang="en-US" dirty="0"/>
              <a:t>, 520 U.S. 259, 261(1997). </a:t>
            </a:r>
          </a:p>
          <a:p>
            <a:pPr lvl="2"/>
            <a:r>
              <a:rPr lang="en-US" dirty="0"/>
              <a:t>David Lanier was formerly the sole state Chancery Court judge for two rural counties in western Tennessee. The trial record, read most favorably to the jury's verdict, shows that from 1989 to 1991, while Lanier was in office, he sexually assaulted several women in his judicial chambers.</a:t>
            </a:r>
          </a:p>
          <a:p>
            <a:pPr lvl="2"/>
            <a:r>
              <a:rPr lang="en-US" dirty="0"/>
              <a:t>Question was whether this conduct violated a clearly established right. </a:t>
            </a:r>
          </a:p>
          <a:p>
            <a:pPr lvl="2"/>
            <a:r>
              <a:rPr lang="en-US" dirty="0"/>
              <a:t>[O]</a:t>
            </a:r>
            <a:r>
              <a:rPr lang="en-US" dirty="0" err="1"/>
              <a:t>fficials</a:t>
            </a:r>
            <a:r>
              <a:rPr lang="en-US" dirty="0"/>
              <a:t> can still be on notice that their conduct violates established law even in novel factual circumstances' and has 'rejected a requirement that previous cases be 'fundamentally similar' to the facts in a case to render qualified immunity inapplicable.</a:t>
            </a:r>
          </a:p>
        </p:txBody>
      </p:sp>
    </p:spTree>
    <p:extLst>
      <p:ext uri="{BB962C8B-B14F-4D97-AF65-F5344CB8AC3E}">
        <p14:creationId xmlns:p14="http://schemas.microsoft.com/office/powerpoint/2010/main" val="407589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Front steps and columns of a majestic city building">
            <a:extLst>
              <a:ext uri="{FF2B5EF4-FFF2-40B4-BE49-F238E27FC236}">
                <a16:creationId xmlns:a16="http://schemas.microsoft.com/office/drawing/2014/main" id="{D326C7FB-3D0A-6801-2528-8A0C8F1983F3}"/>
              </a:ext>
            </a:extLst>
          </p:cNvPr>
          <p:cNvPicPr>
            <a:picLocks noChangeAspect="1"/>
          </p:cNvPicPr>
          <p:nvPr/>
        </p:nvPicPr>
        <p:blipFill rotWithShape="1">
          <a:blip r:embed="rId2">
            <a:alphaModFix amt="50000"/>
            <a:grayscl/>
          </a:blip>
          <a:srcRect r="-1" b="15728"/>
          <a:stretch/>
        </p:blipFill>
        <p:spPr>
          <a:xfrm>
            <a:off x="305" y="10"/>
            <a:ext cx="12191695" cy="6857990"/>
          </a:xfrm>
          <a:prstGeom prst="rect">
            <a:avLst/>
          </a:prstGeom>
        </p:spPr>
      </p:pic>
      <p:sp>
        <p:nvSpPr>
          <p:cNvPr id="9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00" name="Rectangle 9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71DF217-CD98-FF73-FE5A-533874B8EF1F}"/>
              </a:ext>
            </a:extLst>
          </p:cNvPr>
          <p:cNvSpPr>
            <a:spLocks noGrp="1"/>
          </p:cNvSpPr>
          <p:nvPr>
            <p:ph type="title"/>
          </p:nvPr>
        </p:nvSpPr>
        <p:spPr>
          <a:xfrm>
            <a:off x="1130271" y="1193800"/>
            <a:ext cx="3193050" cy="4699000"/>
          </a:xfrm>
        </p:spPr>
        <p:txBody>
          <a:bodyPr anchor="ctr">
            <a:normAutofit/>
          </a:bodyPr>
          <a:lstStyle/>
          <a:p>
            <a:r>
              <a:rPr lang="en-US" i="1"/>
              <a:t>MULDROW v. city of saint louis</a:t>
            </a:r>
          </a:p>
        </p:txBody>
      </p:sp>
      <p:cxnSp>
        <p:nvCxnSpPr>
          <p:cNvPr id="102" name="Straight Connector 10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E3C239-2C6B-31DB-3568-7020B31B40FF}"/>
              </a:ext>
            </a:extLst>
          </p:cNvPr>
          <p:cNvSpPr>
            <a:spLocks noGrp="1"/>
          </p:cNvSpPr>
          <p:nvPr>
            <p:ph idx="1"/>
          </p:nvPr>
        </p:nvSpPr>
        <p:spPr>
          <a:xfrm>
            <a:off x="4976636" y="1193800"/>
            <a:ext cx="6085091" cy="4699000"/>
          </a:xfrm>
        </p:spPr>
        <p:txBody>
          <a:bodyPr anchor="ctr">
            <a:normAutofit/>
          </a:bodyPr>
          <a:lstStyle/>
          <a:p>
            <a:pPr>
              <a:lnSpc>
                <a:spcPct val="110000"/>
              </a:lnSpc>
            </a:pPr>
            <a:r>
              <a:rPr lang="en-US" dirty="0"/>
              <a:t>SCOTUS opinion released April 17, 2024</a:t>
            </a:r>
          </a:p>
          <a:p>
            <a:pPr>
              <a:lnSpc>
                <a:spcPct val="110000"/>
              </a:lnSpc>
            </a:pPr>
            <a:r>
              <a:rPr lang="en-US" dirty="0"/>
              <a:t>Plaintiff police officer brought an employment discrimination claim under Title VII arising from her transfer from the Intelligence Division to a uniformed officer position. </a:t>
            </a:r>
          </a:p>
          <a:p>
            <a:pPr>
              <a:lnSpc>
                <a:spcPct val="110000"/>
              </a:lnSpc>
            </a:pPr>
            <a:r>
              <a:rPr lang="en-US" dirty="0"/>
              <a:t>Her rank and pay remained the same, but her responsibilities, perks, and schedule did not.</a:t>
            </a:r>
          </a:p>
          <a:p>
            <a:pPr>
              <a:lnSpc>
                <a:spcPct val="110000"/>
              </a:lnSpc>
            </a:pPr>
            <a:r>
              <a:rPr lang="en-US" dirty="0"/>
              <a:t>The District Court granted summary judgment to the City on the grounds that she failed to show that her transfer effected a “significant” change in working conditions producing “material employment disadvantage.” The 8</a:t>
            </a:r>
            <a:r>
              <a:rPr lang="en-US" baseline="30000" dirty="0"/>
              <a:t>th</a:t>
            </a:r>
            <a:r>
              <a:rPr lang="en-US" dirty="0"/>
              <a:t> Circuit affirmed. </a:t>
            </a:r>
          </a:p>
        </p:txBody>
      </p:sp>
      <p:sp>
        <p:nvSpPr>
          <p:cNvPr id="10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84068887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bstract blurred public library with bookshelves">
            <a:extLst>
              <a:ext uri="{FF2B5EF4-FFF2-40B4-BE49-F238E27FC236}">
                <a16:creationId xmlns:a16="http://schemas.microsoft.com/office/drawing/2014/main" id="{ED677E06-79D4-CCF7-6E14-CE1D882471E7}"/>
              </a:ext>
            </a:extLst>
          </p:cNvPr>
          <p:cNvPicPr>
            <a:picLocks noChangeAspect="1"/>
          </p:cNvPicPr>
          <p:nvPr/>
        </p:nvPicPr>
        <p:blipFill rotWithShape="1">
          <a:blip r:embed="rId2">
            <a:alphaModFix amt="50000"/>
            <a:grayscl/>
          </a:blip>
          <a:srcRect t="1309" r="-1" b="14419"/>
          <a:stretch/>
        </p:blipFill>
        <p:spPr>
          <a:xfrm>
            <a:off x="305" y="10"/>
            <a:ext cx="12191695" cy="6857990"/>
          </a:xfrm>
          <a:prstGeom prst="rect">
            <a:avLst/>
          </a:prstGeom>
        </p:spPr>
      </p:pic>
      <p:sp>
        <p:nvSpPr>
          <p:cNvPr id="2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9" name="Rectangle 2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1130271" y="1193800"/>
            <a:ext cx="3193050" cy="4699000"/>
          </a:xfrm>
        </p:spPr>
        <p:txBody>
          <a:bodyPr anchor="ctr">
            <a:normAutofit/>
          </a:bodyPr>
          <a:lstStyle/>
          <a:p>
            <a:r>
              <a:rPr lang="en-US" sz="2800" b="0" i="0" kern="1200" cap="all" dirty="0">
                <a:effectLst/>
                <a:latin typeface="+mj-lt"/>
                <a:ea typeface="+mj-ea"/>
                <a:cs typeface="+mj-cs"/>
              </a:rPr>
              <a:t>Qualified immunity-burden of proof and interlocutory appeals</a:t>
            </a:r>
            <a:endParaRPr lang="en-US" sz="2800" dirty="0"/>
          </a:p>
        </p:txBody>
      </p:sp>
      <p:cxnSp>
        <p:nvCxnSpPr>
          <p:cNvPr id="31" name="Straight Connector 3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976636" y="1193800"/>
            <a:ext cx="6085091" cy="4699000"/>
          </a:xfrm>
        </p:spPr>
        <p:txBody>
          <a:bodyPr anchor="ctr">
            <a:normAutofit/>
          </a:bodyPr>
          <a:lstStyle/>
          <a:p>
            <a:pPr>
              <a:lnSpc>
                <a:spcPct val="110000"/>
              </a:lnSpc>
            </a:pPr>
            <a:r>
              <a:rPr lang="en-US" dirty="0"/>
              <a:t>Burden of Proof</a:t>
            </a:r>
          </a:p>
          <a:p>
            <a:pPr lvl="1">
              <a:lnSpc>
                <a:spcPct val="110000"/>
              </a:lnSpc>
            </a:pPr>
            <a:r>
              <a:rPr lang="en-US" dirty="0"/>
              <a:t>Once qualified immunity has been invoked, “the plaintiff bears the burden to show that qualified immunity is inappropriate.” </a:t>
            </a:r>
            <a:r>
              <a:rPr lang="en-US" i="1" dirty="0"/>
              <a:t>Quigley v. </a:t>
            </a:r>
            <a:r>
              <a:rPr lang="en-US" i="1" dirty="0" err="1"/>
              <a:t>Tuong</a:t>
            </a:r>
            <a:r>
              <a:rPr lang="en-US" i="1" dirty="0"/>
              <a:t> Vinh Thai</a:t>
            </a:r>
            <a:r>
              <a:rPr lang="en-US" dirty="0"/>
              <a:t>, 707 F.3d 675, 681 (6th Cir. 2013). </a:t>
            </a:r>
          </a:p>
          <a:p>
            <a:pPr>
              <a:lnSpc>
                <a:spcPct val="110000"/>
              </a:lnSpc>
            </a:pPr>
            <a:r>
              <a:rPr lang="en-US" dirty="0"/>
              <a:t>Right to Interlocutory Appeal</a:t>
            </a:r>
          </a:p>
        </p:txBody>
      </p:sp>
      <p:sp>
        <p:nvSpPr>
          <p:cNvPr id="3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7905299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One glowing light bulb in sea of unlit bulbs">
            <a:extLst>
              <a:ext uri="{FF2B5EF4-FFF2-40B4-BE49-F238E27FC236}">
                <a16:creationId xmlns:a16="http://schemas.microsoft.com/office/drawing/2014/main" id="{0AB1256C-355B-9716-C77D-C0BCFB30BCE3}"/>
              </a:ext>
            </a:extLst>
          </p:cNvPr>
          <p:cNvPicPr>
            <a:picLocks noChangeAspect="1"/>
          </p:cNvPicPr>
          <p:nvPr/>
        </p:nvPicPr>
        <p:blipFill rotWithShape="1">
          <a:blip r:embed="rId2">
            <a:alphaModFix amt="50000"/>
          </a:blip>
          <a:srcRect t="22912" r="-1" b="2086"/>
          <a:stretch/>
        </p:blipFill>
        <p:spPr>
          <a:xfrm>
            <a:off x="305" y="10"/>
            <a:ext cx="12191695" cy="6857990"/>
          </a:xfrm>
          <a:prstGeom prst="rect">
            <a:avLst/>
          </a:prstGeom>
        </p:spPr>
      </p:pic>
      <p:sp>
        <p:nvSpPr>
          <p:cNvPr id="4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9" name="Rectangle 4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ADFA45C-44F2-CF62-C97E-13C70627278D}"/>
              </a:ext>
            </a:extLst>
          </p:cNvPr>
          <p:cNvSpPr>
            <a:spLocks noGrp="1"/>
          </p:cNvSpPr>
          <p:nvPr>
            <p:ph type="title"/>
          </p:nvPr>
        </p:nvSpPr>
        <p:spPr>
          <a:xfrm>
            <a:off x="1130271" y="1193800"/>
            <a:ext cx="3193050" cy="4699000"/>
          </a:xfrm>
        </p:spPr>
        <p:txBody>
          <a:bodyPr anchor="ctr">
            <a:normAutofit/>
          </a:bodyPr>
          <a:lstStyle/>
          <a:p>
            <a:r>
              <a:rPr lang="en-US" b="0" i="0" kern="1200" cap="all" dirty="0">
                <a:effectLst/>
                <a:latin typeface="+mj-lt"/>
                <a:ea typeface="+mj-ea"/>
                <a:cs typeface="+mj-cs"/>
              </a:rPr>
              <a:t>ADDITIONAL RESOURCES</a:t>
            </a:r>
            <a:endParaRPr lang="en-US" dirty="0"/>
          </a:p>
        </p:txBody>
      </p:sp>
      <p:cxnSp>
        <p:nvCxnSpPr>
          <p:cNvPr id="51" name="Straight Connector 5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2ACC65-7F83-4CF2-D11A-8D8FFB5BE1DF}"/>
              </a:ext>
            </a:extLst>
          </p:cNvPr>
          <p:cNvSpPr>
            <a:spLocks noGrp="1"/>
          </p:cNvSpPr>
          <p:nvPr>
            <p:ph idx="1"/>
          </p:nvPr>
        </p:nvSpPr>
        <p:spPr>
          <a:xfrm>
            <a:off x="4976636" y="1193800"/>
            <a:ext cx="6085091" cy="4699000"/>
          </a:xfrm>
        </p:spPr>
        <p:txBody>
          <a:bodyPr anchor="ctr">
            <a:normAutofit/>
          </a:bodyPr>
          <a:lstStyle/>
          <a:p>
            <a:r>
              <a:rPr lang="en-US" sz="2800" dirty="0"/>
              <a:t>QUESTIONS?</a:t>
            </a:r>
          </a:p>
          <a:p>
            <a:pPr lvl="1"/>
            <a:r>
              <a:rPr lang="en-US" sz="2600" dirty="0"/>
              <a:t>david.wigler@knoxcounty.org</a:t>
            </a:r>
          </a:p>
          <a:p>
            <a:pPr lvl="1"/>
            <a:r>
              <a:rPr lang="en-US" sz="2600" dirty="0"/>
              <a:t>jessica.johnson@knoxcounty.org</a:t>
            </a:r>
          </a:p>
          <a:p>
            <a:r>
              <a:rPr lang="en-US" sz="2800" dirty="0"/>
              <a:t>Additional Resources</a:t>
            </a:r>
          </a:p>
          <a:p>
            <a:pPr lvl="1"/>
            <a:r>
              <a:rPr lang="en-US" sz="2600" dirty="0"/>
              <a:t>TBA Digest</a:t>
            </a:r>
          </a:p>
          <a:p>
            <a:pPr lvl="1"/>
            <a:r>
              <a:rPr lang="en-US" sz="2600" dirty="0"/>
              <a:t>Sixth Circuit Opinions</a:t>
            </a:r>
          </a:p>
          <a:p>
            <a:pPr lvl="1"/>
            <a:endParaRPr lang="en-US" dirty="0"/>
          </a:p>
          <a:p>
            <a:pPr lvl="1"/>
            <a:endParaRPr lang="en-US" dirty="0"/>
          </a:p>
        </p:txBody>
      </p:sp>
      <p:sp>
        <p:nvSpPr>
          <p:cNvPr id="5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8014658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77" name="Rectangle 1076">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8" name="Straight Connector 1077">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71DF217-CD98-FF73-FE5A-533874B8EF1F}"/>
              </a:ext>
            </a:extLst>
          </p:cNvPr>
          <p:cNvSpPr>
            <a:spLocks noGrp="1"/>
          </p:cNvSpPr>
          <p:nvPr>
            <p:ph type="title"/>
          </p:nvPr>
        </p:nvSpPr>
        <p:spPr>
          <a:xfrm>
            <a:off x="1451580" y="804520"/>
            <a:ext cx="5550355" cy="1049235"/>
          </a:xfrm>
        </p:spPr>
        <p:txBody>
          <a:bodyPr>
            <a:normAutofit/>
          </a:bodyPr>
          <a:lstStyle/>
          <a:p>
            <a:r>
              <a:rPr lang="en-US" i="1"/>
              <a:t>MULDROW v. city of saint louis</a:t>
            </a:r>
          </a:p>
        </p:txBody>
      </p:sp>
      <p:sp>
        <p:nvSpPr>
          <p:cNvPr id="1079" name="Rectangle 1078">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1E3C239-2C6B-31DB-3568-7020B31B40FF}"/>
              </a:ext>
            </a:extLst>
          </p:cNvPr>
          <p:cNvSpPr>
            <a:spLocks noGrp="1"/>
          </p:cNvSpPr>
          <p:nvPr>
            <p:ph idx="1"/>
          </p:nvPr>
        </p:nvSpPr>
        <p:spPr>
          <a:xfrm>
            <a:off x="1451580" y="2015732"/>
            <a:ext cx="5550355" cy="3450613"/>
          </a:xfrm>
        </p:spPr>
        <p:txBody>
          <a:bodyPr>
            <a:normAutofit/>
          </a:bodyPr>
          <a:lstStyle/>
          <a:p>
            <a:pPr>
              <a:lnSpc>
                <a:spcPct val="110000"/>
              </a:lnSpc>
            </a:pPr>
            <a:r>
              <a:rPr lang="en-US" sz="1700" dirty="0"/>
              <a:t>SCOTUS granted cert to resolve a Circuit split over whether an employee challenging a transfer under Title VII must meet a heightened threshold of harm. </a:t>
            </a:r>
          </a:p>
          <a:p>
            <a:pPr>
              <a:lnSpc>
                <a:spcPct val="110000"/>
              </a:lnSpc>
            </a:pPr>
            <a:r>
              <a:rPr lang="en-US" sz="1700"/>
              <a:t>In a unanimous decision, the Court rejected the heightened injury requirement. </a:t>
            </a:r>
            <a:r>
              <a:rPr lang="en-US" sz="1700" dirty="0"/>
              <a:t>It held that the Plaintiff “need show only some injury respecting her employment terms or conditions.”</a:t>
            </a:r>
          </a:p>
          <a:p>
            <a:pPr>
              <a:lnSpc>
                <a:spcPct val="110000"/>
              </a:lnSpc>
            </a:pPr>
            <a:r>
              <a:rPr lang="en-US" sz="1700" dirty="0"/>
              <a:t>Practice question: can an employer transfer an employee as a reasonable accommodation under the ADA if it negatively impacts their employment terms or conditions?</a:t>
            </a:r>
          </a:p>
        </p:txBody>
      </p:sp>
      <p:grpSp>
        <p:nvGrpSpPr>
          <p:cNvPr id="1080" name="Group 1079">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081" name="Rectangle 1080">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Rectangle 1081">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8" name="Picture 4">
            <a:extLst>
              <a:ext uri="{FF2B5EF4-FFF2-40B4-BE49-F238E27FC236}">
                <a16:creationId xmlns:a16="http://schemas.microsoft.com/office/drawing/2014/main" id="{4F8E87D8-9727-5652-B6D6-BAF11529C8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1" r="25580" b="1"/>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1082">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84" name="Straight Connector 1083">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41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DF217-CD98-FF73-FE5A-533874B8EF1F}"/>
              </a:ext>
            </a:extLst>
          </p:cNvPr>
          <p:cNvSpPr>
            <a:spLocks noGrp="1"/>
          </p:cNvSpPr>
          <p:nvPr>
            <p:ph type="title"/>
          </p:nvPr>
        </p:nvSpPr>
        <p:spPr>
          <a:xfrm>
            <a:off x="941455" y="1268898"/>
            <a:ext cx="3441845" cy="4361688"/>
          </a:xfrm>
        </p:spPr>
        <p:txBody>
          <a:bodyPr anchor="ctr">
            <a:normAutofit/>
          </a:bodyPr>
          <a:lstStyle/>
          <a:p>
            <a:r>
              <a:rPr lang="en-US" dirty="0"/>
              <a:t>Title vii-Hostile Work Environment</a:t>
            </a:r>
          </a:p>
        </p:txBody>
      </p:sp>
      <p:grpSp>
        <p:nvGrpSpPr>
          <p:cNvPr id="70" name="Group 69">
            <a:extLst>
              <a:ext uri="{FF2B5EF4-FFF2-40B4-BE49-F238E27FC236}">
                <a16:creationId xmlns:a16="http://schemas.microsoft.com/office/drawing/2014/main" id="{F0A74D93-ED7F-4633-8594-99D9FA43DA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3005" y="676656"/>
            <a:ext cx="6945528" cy="5546173"/>
            <a:chOff x="4603005" y="1286439"/>
            <a:chExt cx="6292376" cy="4289488"/>
          </a:xfrm>
        </p:grpSpPr>
        <p:sp>
          <p:nvSpPr>
            <p:cNvPr id="81" name="Rectangle 80">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E3C239-2C6B-31DB-3568-7020B31B40FF}"/>
              </a:ext>
            </a:extLst>
          </p:cNvPr>
          <p:cNvSpPr>
            <a:spLocks noGrp="1"/>
          </p:cNvSpPr>
          <p:nvPr>
            <p:ph idx="1"/>
          </p:nvPr>
        </p:nvSpPr>
        <p:spPr>
          <a:xfrm>
            <a:off x="5149689" y="1268898"/>
            <a:ext cx="5852160" cy="4361688"/>
          </a:xfrm>
        </p:spPr>
        <p:txBody>
          <a:bodyPr anchor="ctr">
            <a:normAutofit/>
          </a:bodyPr>
          <a:lstStyle/>
          <a:p>
            <a:r>
              <a:rPr lang="en-US" dirty="0">
                <a:solidFill>
                  <a:schemeClr val="bg1"/>
                </a:solidFill>
              </a:rPr>
              <a:t>Under Title VII, a hostile work environment exists when the workplace is "permeated with discriminatory, intimidation, ridicule, and insult, that is sufficiently severe or pervasive to alter the conditions of the victim's employment and create an abusive working environment.“ </a:t>
            </a:r>
          </a:p>
          <a:p>
            <a:r>
              <a:rPr lang="en-US" dirty="0">
                <a:solidFill>
                  <a:schemeClr val="bg1"/>
                </a:solidFill>
              </a:rPr>
              <a:t>Evidence of sexual harassment can support a hostile work environment claim. </a:t>
            </a:r>
            <a:r>
              <a:rPr lang="en-US" i="1" dirty="0">
                <a:solidFill>
                  <a:schemeClr val="bg1"/>
                </a:solidFill>
              </a:rPr>
              <a:t>Faragher v. City of Boston</a:t>
            </a:r>
            <a:r>
              <a:rPr lang="en-US" dirty="0">
                <a:solidFill>
                  <a:schemeClr val="bg1"/>
                </a:solidFill>
              </a:rPr>
              <a:t>, 524 U.S. 775 (1998).</a:t>
            </a:r>
          </a:p>
        </p:txBody>
      </p:sp>
    </p:spTree>
    <p:extLst>
      <p:ext uri="{BB962C8B-B14F-4D97-AF65-F5344CB8AC3E}">
        <p14:creationId xmlns:p14="http://schemas.microsoft.com/office/powerpoint/2010/main" val="423581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71DF217-CD98-FF73-FE5A-533874B8EF1F}"/>
              </a:ext>
            </a:extLst>
          </p:cNvPr>
          <p:cNvSpPr>
            <a:spLocks noGrp="1"/>
          </p:cNvSpPr>
          <p:nvPr>
            <p:ph type="title"/>
          </p:nvPr>
        </p:nvSpPr>
        <p:spPr>
          <a:xfrm>
            <a:off x="812204" y="804519"/>
            <a:ext cx="3344157" cy="4431359"/>
          </a:xfrm>
        </p:spPr>
        <p:txBody>
          <a:bodyPr anchor="ctr">
            <a:normAutofit/>
          </a:bodyPr>
          <a:lstStyle/>
          <a:p>
            <a:r>
              <a:rPr lang="en-US" sz="2400" dirty="0"/>
              <a:t>Title vii-REASONABLE ACCOMMODATIONS</a:t>
            </a:r>
          </a:p>
        </p:txBody>
      </p:sp>
      <p:cxnSp>
        <p:nvCxnSpPr>
          <p:cNvPr id="90" name="Straight Connector 89">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E3C239-2C6B-31DB-3568-7020B31B40FF}"/>
              </a:ext>
            </a:extLst>
          </p:cNvPr>
          <p:cNvSpPr>
            <a:spLocks noGrp="1"/>
          </p:cNvSpPr>
          <p:nvPr>
            <p:ph idx="1"/>
          </p:nvPr>
        </p:nvSpPr>
        <p:spPr>
          <a:xfrm>
            <a:off x="4637863" y="804520"/>
            <a:ext cx="6494324" cy="4657833"/>
          </a:xfrm>
        </p:spPr>
        <p:txBody>
          <a:bodyPr anchor="ctr">
            <a:normAutofit/>
          </a:bodyPr>
          <a:lstStyle/>
          <a:p>
            <a:pPr algn="just"/>
            <a:r>
              <a:rPr lang="en-US" sz="1800" dirty="0"/>
              <a:t>Title VII also imposes an obligation to employers to reasonably accommodate employees, such as leaves for religious observance or practice. The standard for such accommodations is a reasonable one, and the employer may refute accommodations that impose undue hardship on the employer's business. For example, the Supreme Court has held that unpaid leave for religious absences constitutes a reasonable accommodation to refute a claim under Title VII. However, it is also noted that unpaid leave would not be a reasonable accommodation if paid leave is provided for all purposes except religious ones.  </a:t>
            </a:r>
            <a:r>
              <a:rPr lang="en-US" sz="1800" i="1" dirty="0"/>
              <a:t>Ansonia Bd. of Educ. v. Philbrook</a:t>
            </a:r>
            <a:r>
              <a:rPr lang="en-US" sz="1800" dirty="0"/>
              <a:t>, 479 U.S. 60 (1986). </a:t>
            </a:r>
          </a:p>
        </p:txBody>
      </p:sp>
      <p:pic>
        <p:nvPicPr>
          <p:cNvPr id="92" name="Picture 91">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42873107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DF217-CD98-FF73-FE5A-533874B8EF1F}"/>
              </a:ext>
            </a:extLst>
          </p:cNvPr>
          <p:cNvSpPr>
            <a:spLocks noGrp="1"/>
          </p:cNvSpPr>
          <p:nvPr>
            <p:ph type="title"/>
          </p:nvPr>
        </p:nvSpPr>
        <p:spPr>
          <a:xfrm>
            <a:off x="844476" y="1600199"/>
            <a:ext cx="3539266" cy="4297680"/>
          </a:xfrm>
        </p:spPr>
        <p:txBody>
          <a:bodyPr anchor="ctr">
            <a:normAutofit/>
          </a:bodyPr>
          <a:lstStyle/>
          <a:p>
            <a:r>
              <a:rPr lang="en-US"/>
              <a:t>AMERICANS WITH DISABILITIES ACT </a:t>
            </a:r>
            <a:endParaRPr lang="en-US" dirty="0"/>
          </a:p>
        </p:txBody>
      </p:sp>
      <p:cxnSp>
        <p:nvCxnSpPr>
          <p:cNvPr id="88" name="Straight Connector 87">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E3C239-2C6B-31DB-3568-7020B31B40FF}"/>
              </a:ext>
            </a:extLst>
          </p:cNvPr>
          <p:cNvSpPr>
            <a:spLocks noGrp="1"/>
          </p:cNvSpPr>
          <p:nvPr>
            <p:ph idx="1"/>
          </p:nvPr>
        </p:nvSpPr>
        <p:spPr>
          <a:xfrm>
            <a:off x="4924851" y="1600199"/>
            <a:ext cx="6130003" cy="4297680"/>
          </a:xfrm>
        </p:spPr>
        <p:txBody>
          <a:bodyPr anchor="ctr">
            <a:normAutofit/>
          </a:bodyPr>
          <a:lstStyle/>
          <a:p>
            <a:r>
              <a:rPr lang="en-US" dirty="0"/>
              <a:t>The ADA prohibits discrimination against "qualified individuals" with a disability, because of the individual's disability, with regard to:</a:t>
            </a:r>
          </a:p>
          <a:p>
            <a:pPr lvl="1"/>
            <a:r>
              <a:rPr lang="en-US" dirty="0"/>
              <a:t> Job application procedures</a:t>
            </a:r>
          </a:p>
          <a:p>
            <a:pPr lvl="1"/>
            <a:r>
              <a:rPr lang="en-US" dirty="0"/>
              <a:t>Hiring, advancement, or discharge of employees</a:t>
            </a:r>
          </a:p>
          <a:p>
            <a:pPr lvl="1"/>
            <a:r>
              <a:rPr lang="en-US" dirty="0"/>
              <a:t>Employee compensation</a:t>
            </a:r>
          </a:p>
          <a:p>
            <a:pPr lvl="1"/>
            <a:r>
              <a:rPr lang="en-US" dirty="0"/>
              <a:t>Job training</a:t>
            </a:r>
          </a:p>
          <a:p>
            <a:pPr lvl="1"/>
            <a:r>
              <a:rPr lang="en-US" dirty="0"/>
              <a:t>Other terms, conditions, and privileges of employment</a:t>
            </a:r>
          </a:p>
          <a:p>
            <a:r>
              <a:rPr lang="en-US" dirty="0"/>
              <a:t>Local governments are subject to the ADA when acting as an employer.</a:t>
            </a:r>
          </a:p>
          <a:p>
            <a:endParaRPr lang="en-US" dirty="0"/>
          </a:p>
        </p:txBody>
      </p:sp>
    </p:spTree>
    <p:extLst>
      <p:ext uri="{BB962C8B-B14F-4D97-AF65-F5344CB8AC3E}">
        <p14:creationId xmlns:p14="http://schemas.microsoft.com/office/powerpoint/2010/main" val="242874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DF217-CD98-FF73-FE5A-533874B8EF1F}"/>
              </a:ext>
            </a:extLst>
          </p:cNvPr>
          <p:cNvSpPr>
            <a:spLocks noGrp="1"/>
          </p:cNvSpPr>
          <p:nvPr>
            <p:ph type="title"/>
          </p:nvPr>
        </p:nvSpPr>
        <p:spPr>
          <a:xfrm>
            <a:off x="844476" y="1600199"/>
            <a:ext cx="3539266" cy="4297680"/>
          </a:xfrm>
        </p:spPr>
        <p:txBody>
          <a:bodyPr anchor="ctr">
            <a:normAutofit/>
          </a:bodyPr>
          <a:lstStyle/>
          <a:p>
            <a:r>
              <a:rPr lang="en-US" sz="2400" dirty="0"/>
              <a:t>AMERICANS WITH DISABILITIES ACT-Reasonable</a:t>
            </a:r>
            <a:br>
              <a:rPr lang="en-US" sz="2400" dirty="0"/>
            </a:br>
            <a:r>
              <a:rPr lang="en-US" sz="2400" dirty="0"/>
              <a:t>ACCOMMODATIONS </a:t>
            </a:r>
          </a:p>
        </p:txBody>
      </p:sp>
      <p:cxnSp>
        <p:nvCxnSpPr>
          <p:cNvPr id="88" name="Straight Connector 87">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E3C239-2C6B-31DB-3568-7020B31B40FF}"/>
              </a:ext>
            </a:extLst>
          </p:cNvPr>
          <p:cNvSpPr>
            <a:spLocks noGrp="1"/>
          </p:cNvSpPr>
          <p:nvPr>
            <p:ph idx="1"/>
          </p:nvPr>
        </p:nvSpPr>
        <p:spPr>
          <a:xfrm>
            <a:off x="4924851" y="1600199"/>
            <a:ext cx="6181295" cy="4429126"/>
          </a:xfrm>
        </p:spPr>
        <p:txBody>
          <a:bodyPr anchor="ctr">
            <a:normAutofit fontScale="85000" lnSpcReduction="10000"/>
          </a:bodyPr>
          <a:lstStyle/>
          <a:p>
            <a:r>
              <a:rPr lang="en-US" dirty="0"/>
              <a:t>Employers have an affirmative duty to accommodate disabled persons by offering reasonable accommodations.</a:t>
            </a:r>
          </a:p>
          <a:p>
            <a:r>
              <a:rPr lang="en-US" dirty="0"/>
              <a:t>The regulations define the term "reasonable accommodation" as any modification or adjustment:</a:t>
            </a:r>
          </a:p>
          <a:p>
            <a:pPr lvl="1"/>
            <a:r>
              <a:rPr lang="en-US" dirty="0"/>
              <a:t>(1) To the job application process that enables a qualified individual with a disability to be considered for an employment position;</a:t>
            </a:r>
          </a:p>
          <a:p>
            <a:pPr lvl="1"/>
            <a:r>
              <a:rPr lang="en-US" dirty="0"/>
              <a:t>(2) To the work environment, or to the manner or circumstances under which a job is customarily performed, that enables a qualified individual with a disability to perform the essential functions of that position; or</a:t>
            </a:r>
          </a:p>
          <a:p>
            <a:pPr lvl="1"/>
            <a:r>
              <a:rPr lang="en-US" dirty="0"/>
              <a:t>(3) That would enable an employee with a disability to enjoy equal benefits and privileges of employment as similarly situated employees without disabilities. 29 CFR § 1630.2(o)</a:t>
            </a:r>
          </a:p>
          <a:p>
            <a:r>
              <a:rPr lang="en-US" dirty="0"/>
              <a:t>Interactive Process</a:t>
            </a:r>
          </a:p>
        </p:txBody>
      </p:sp>
    </p:spTree>
    <p:extLst>
      <p:ext uri="{BB962C8B-B14F-4D97-AF65-F5344CB8AC3E}">
        <p14:creationId xmlns:p14="http://schemas.microsoft.com/office/powerpoint/2010/main" val="358199992"/>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7372B6-87B4-4A93-86B3-8E0930CDA8DF}">
  <we:reference id="0b287453-4c05-4762-b149-0e0e13feb43d" version="1.2.1.0" store="EXCatalog" storeType="EXCatalog"/>
  <we:alternateReferences>
    <we:reference id="WA200005111" version="1.2.1.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TM02900769[[fn=Retrospect]]</Template>
  <TotalTime>634</TotalTime>
  <Words>4710</Words>
  <Application>Microsoft Office PowerPoint</Application>
  <PresentationFormat>Widescreen</PresentationFormat>
  <Paragraphs>184</Paragraphs>
  <Slides>41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Aptos</vt:lpstr>
      <vt:lpstr>Arial</vt:lpstr>
      <vt:lpstr>Avenir Next LT Pro</vt:lpstr>
      <vt:lpstr>Bell MT</vt:lpstr>
      <vt:lpstr>Gill Sans MT</vt:lpstr>
      <vt:lpstr>GlowVTI</vt:lpstr>
      <vt:lpstr>Gallery</vt:lpstr>
      <vt:lpstr>CIVIL RIGHTS CLAIMS</vt:lpstr>
      <vt:lpstr>Title vii</vt:lpstr>
      <vt:lpstr>Title vii-Adverse employment actions</vt:lpstr>
      <vt:lpstr>MULDROW v. city of saint louis</vt:lpstr>
      <vt:lpstr>MULDROW v. city of saint louis</vt:lpstr>
      <vt:lpstr>Title vii-Hostile Work Environment</vt:lpstr>
      <vt:lpstr>Title vii-REASONABLE ACCOMMODATIONS</vt:lpstr>
      <vt:lpstr>AMERICANS WITH DISABILITIES ACT </vt:lpstr>
      <vt:lpstr>AMERICANS WITH DISABILITIES ACT-Reasonable ACCOMMODATIONS </vt:lpstr>
      <vt:lpstr>The language of §1983</vt:lpstr>
      <vt:lpstr>Why do we have §1983?</vt:lpstr>
      <vt:lpstr>The evolution of §1983 - Monroe v. Pope </vt:lpstr>
      <vt:lpstr>Monroe v. Pope - continued</vt:lpstr>
      <vt:lpstr>Municipal Liability – Monell v. Department of Social Services </vt:lpstr>
      <vt:lpstr>Theories of municipal liability </vt:lpstr>
      <vt:lpstr>Theories of municipal liability </vt:lpstr>
      <vt:lpstr>Theories of municipal liability </vt:lpstr>
      <vt:lpstr>Theories of municipal liability </vt:lpstr>
      <vt:lpstr>Theories of municipal liability </vt:lpstr>
      <vt:lpstr>Theories of municipal liability </vt:lpstr>
      <vt:lpstr>Common Examples of underlying claims</vt:lpstr>
      <vt:lpstr>Claims That Do not implicate 1983</vt:lpstr>
      <vt:lpstr>Defending municipalities from §1983 and related state law claims</vt:lpstr>
      <vt:lpstr>Defending municipalities from §1983 and related state law claims</vt:lpstr>
      <vt:lpstr>Defending municipalities from §1983 and related state law claims</vt:lpstr>
      <vt:lpstr>Defending municipalities from §1983 and related state law claims</vt:lpstr>
      <vt:lpstr>Defending municipalities from §1983 and related state law claims</vt:lpstr>
      <vt:lpstr>Defending municipalities from §1983 and related state law claims</vt:lpstr>
      <vt:lpstr>Ling v. campbell county</vt:lpstr>
      <vt:lpstr>Defending municipalities from §1983 and related state law claims</vt:lpstr>
      <vt:lpstr>Defending municipalities from §1983 and related state law claims</vt:lpstr>
      <vt:lpstr>COMMON DEFENSES</vt:lpstr>
      <vt:lpstr>COMMON DEFENSES</vt:lpstr>
      <vt:lpstr>COMMON DEFENSES</vt:lpstr>
      <vt:lpstr>COMMON DEFENSES</vt:lpstr>
      <vt:lpstr>Qualified immunity-individual defendants</vt:lpstr>
      <vt:lpstr>Qualified immunity-individual defendants</vt:lpstr>
      <vt:lpstr>Qualified immunity-individual defendants</vt:lpstr>
      <vt:lpstr>Qualified immunity-individual defendants</vt:lpstr>
      <vt:lpstr>Qualified immunity-burden of proof and interlocutory appeals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Johnson</dc:creator>
  <cp:lastModifiedBy>Jessica Johnson</cp:lastModifiedBy>
  <cp:revision>4</cp:revision>
  <dcterms:created xsi:type="dcterms:W3CDTF">2020-07-23T16:21:38Z</dcterms:created>
  <dcterms:modified xsi:type="dcterms:W3CDTF">2024-05-01T17:02:16Z</dcterms:modified>
</cp:coreProperties>
</file>