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57" r:id="rId3"/>
    <p:sldId id="258" r:id="rId4"/>
    <p:sldId id="259" r:id="rId5"/>
    <p:sldId id="289" r:id="rId6"/>
    <p:sldId id="260" r:id="rId7"/>
    <p:sldId id="261" r:id="rId8"/>
    <p:sldId id="290" r:id="rId9"/>
    <p:sldId id="302" r:id="rId10"/>
    <p:sldId id="291" r:id="rId11"/>
    <p:sldId id="292" r:id="rId12"/>
    <p:sldId id="293" r:id="rId13"/>
    <p:sldId id="294" r:id="rId14"/>
    <p:sldId id="295" r:id="rId15"/>
    <p:sldId id="296" r:id="rId16"/>
    <p:sldId id="297" r:id="rId17"/>
    <p:sldId id="298" r:id="rId18"/>
    <p:sldId id="299" r:id="rId19"/>
    <p:sldId id="300" r:id="rId20"/>
    <p:sldId id="272" r:id="rId21"/>
    <p:sldId id="303" r:id="rId22"/>
    <p:sldId id="273" r:id="rId23"/>
    <p:sldId id="274" r:id="rId24"/>
    <p:sldId id="275" r:id="rId25"/>
    <p:sldId id="304" r:id="rId26"/>
    <p:sldId id="276" r:id="rId27"/>
    <p:sldId id="306" r:id="rId28"/>
    <p:sldId id="277" r:id="rId29"/>
    <p:sldId id="307" r:id="rId30"/>
    <p:sldId id="308" r:id="rId31"/>
    <p:sldId id="279" r:id="rId32"/>
    <p:sldId id="314" r:id="rId33"/>
    <p:sldId id="280" r:id="rId34"/>
    <p:sldId id="309" r:id="rId35"/>
    <p:sldId id="318" r:id="rId36"/>
    <p:sldId id="281" r:id="rId37"/>
    <p:sldId id="310" r:id="rId38"/>
    <p:sldId id="283" r:id="rId39"/>
    <p:sldId id="284" r:id="rId40"/>
    <p:sldId id="288" r:id="rId41"/>
    <p:sldId id="282" r:id="rId42"/>
    <p:sldId id="311" r:id="rId43"/>
    <p:sldId id="312" r:id="rId44"/>
    <p:sldId id="313" r:id="rId45"/>
    <p:sldId id="315" r:id="rId46"/>
    <p:sldId id="285" r:id="rId47"/>
    <p:sldId id="316" r:id="rId48"/>
    <p:sldId id="286" r:id="rId49"/>
    <p:sldId id="317" r:id="rId50"/>
    <p:sldId id="287" r:id="rId51"/>
    <p:sldId id="31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B2D50B2-694A-49FE-BE16-CB9848FCABF7}">
          <p14:sldIdLst>
            <p14:sldId id="256"/>
            <p14:sldId id="257"/>
            <p14:sldId id="258"/>
            <p14:sldId id="259"/>
            <p14:sldId id="289"/>
            <p14:sldId id="260"/>
            <p14:sldId id="261"/>
            <p14:sldId id="290"/>
            <p14:sldId id="302"/>
            <p14:sldId id="291"/>
            <p14:sldId id="292"/>
            <p14:sldId id="293"/>
            <p14:sldId id="294"/>
            <p14:sldId id="295"/>
            <p14:sldId id="296"/>
            <p14:sldId id="297"/>
            <p14:sldId id="298"/>
            <p14:sldId id="299"/>
            <p14:sldId id="300"/>
            <p14:sldId id="272"/>
            <p14:sldId id="303"/>
            <p14:sldId id="273"/>
            <p14:sldId id="274"/>
            <p14:sldId id="275"/>
            <p14:sldId id="304"/>
            <p14:sldId id="276"/>
            <p14:sldId id="306"/>
            <p14:sldId id="277"/>
            <p14:sldId id="307"/>
            <p14:sldId id="308"/>
            <p14:sldId id="279"/>
            <p14:sldId id="314"/>
            <p14:sldId id="280"/>
            <p14:sldId id="309"/>
            <p14:sldId id="318"/>
            <p14:sldId id="281"/>
            <p14:sldId id="310"/>
            <p14:sldId id="283"/>
            <p14:sldId id="284"/>
            <p14:sldId id="288"/>
            <p14:sldId id="282"/>
            <p14:sldId id="311"/>
            <p14:sldId id="312"/>
            <p14:sldId id="313"/>
            <p14:sldId id="315"/>
            <p14:sldId id="285"/>
            <p14:sldId id="316"/>
            <p14:sldId id="286"/>
            <p14:sldId id="317"/>
            <p14:sldId id="287"/>
            <p14:sldId id="31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E659C-C6C3-4949-90BA-BA15B0EE10B3}" type="datetimeFigureOut">
              <a:rPr lang="en-US" smtClean="0"/>
              <a:t>4/18/2025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10121-A2DE-4418-9F14-349B0D84AA2F}" type="slidenum">
              <a:rPr lang="en-US" smtClean="0"/>
              <a:t>‹#›</a:t>
            </a:fld>
            <a:endParaRPr lang="en-US"/>
          </a:p>
        </p:txBody>
      </p:sp>
    </p:spTree>
    <p:extLst>
      <p:ext uri="{BB962C8B-B14F-4D97-AF65-F5344CB8AC3E}">
        <p14:creationId xmlns:p14="http://schemas.microsoft.com/office/powerpoint/2010/main" val="1192672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958D3E-5FB7-4DD5-82F0-A8B67F560C3E}" type="slidenum">
              <a:rPr lang="en-US" smtClean="0"/>
              <a:t>1</a:t>
            </a:fld>
            <a:endParaRPr lang="en-US"/>
          </a:p>
        </p:txBody>
      </p:sp>
    </p:spTree>
    <p:extLst>
      <p:ext uri="{BB962C8B-B14F-4D97-AF65-F5344CB8AC3E}">
        <p14:creationId xmlns:p14="http://schemas.microsoft.com/office/powerpoint/2010/main" val="1915644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Bond funds are sold by entities like the Public Building Authority to loan proceeds to local governments. These bonds are secured by local governments' payment obligations. Local governments borrow through a Loan Agreement. Bond funds offer a quicker, easier, and cheaper borrowing method, allowing funds to be drawn down as needed, avoiding interest on idle funds. However, they may not accommodate large financings.
Original Content:
Bond Funds
An entity (e.g. Public Building Authority) sells bonds for the purpose of loaning the proceeds to local governments.
Underlying bonds are secured by the local governments’ contractual payment obligations
Local government borrows from the bond fund through a Loan Agreement.
Usually quicker, easier and cheaper method to borrow and allows the local government to draw down funds as needed thereby avoiding paying interest on idle funds.
Bond funds may not be able to accommodate large financings.
</a:t>
            </a:r>
          </a:p>
        </p:txBody>
      </p:sp>
      <p:sp>
        <p:nvSpPr>
          <p:cNvPr id="4" name="Slide Number Placeholder 3"/>
          <p:cNvSpPr>
            <a:spLocks noGrp="1"/>
          </p:cNvSpPr>
          <p:nvPr>
            <p:ph type="sldNum" sz="quarter" idx="5"/>
          </p:nvPr>
        </p:nvSpPr>
        <p:spPr/>
        <p:txBody>
          <a:bodyPr/>
          <a:lstStyle/>
          <a:p>
            <a:fld id="{D7958D3E-5FB7-4DD5-82F0-A8B67F560C3E}" type="slidenum">
              <a:rPr lang="en-US" smtClean="0"/>
              <a:t>24</a:t>
            </a:fld>
            <a:endParaRPr lang="en-US"/>
          </a:p>
        </p:txBody>
      </p:sp>
    </p:spTree>
    <p:extLst>
      <p:ext uri="{BB962C8B-B14F-4D97-AF65-F5344CB8AC3E}">
        <p14:creationId xmlns:p14="http://schemas.microsoft.com/office/powerpoint/2010/main" val="1870643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Original Content:
Who is bond counsel and why do we have them?
An attorney or firm of attorneys, frequently retained by the Issuer but sometimes by another party to the transaction, to render an opinion in a Bond financing as to the validity and enforceability of the Bonds and the treatment of the Interest on the Bonds under the Internal Revenue Code and applicable state law.
Historically arose after local governments repudiated debts for failing to comply with technical legal requirements and buyers required independent lawyers of good reputation to opine on the validity of the debt.
</a:t>
            </a:r>
          </a:p>
        </p:txBody>
      </p:sp>
      <p:sp>
        <p:nvSpPr>
          <p:cNvPr id="4" name="Slide Number Placeholder 3"/>
          <p:cNvSpPr>
            <a:spLocks noGrp="1"/>
          </p:cNvSpPr>
          <p:nvPr>
            <p:ph type="sldNum" sz="quarter" idx="5"/>
          </p:nvPr>
        </p:nvSpPr>
        <p:spPr/>
        <p:txBody>
          <a:bodyPr/>
          <a:lstStyle/>
          <a:p>
            <a:fld id="{D7958D3E-5FB7-4DD5-82F0-A8B67F560C3E}" type="slidenum">
              <a:rPr lang="en-US" smtClean="0"/>
              <a:t>26</a:t>
            </a:fld>
            <a:endParaRPr lang="en-US"/>
          </a:p>
        </p:txBody>
      </p:sp>
    </p:spTree>
    <p:extLst>
      <p:ext uri="{BB962C8B-B14F-4D97-AF65-F5344CB8AC3E}">
        <p14:creationId xmlns:p14="http://schemas.microsoft.com/office/powerpoint/2010/main" val="3863280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State law primarily governs bond issuance under the Local Government Public Obligations Act of 1986. Various other statutory provisions also authorize bonds, such as TCA 49-3-1001 for education. Some jurisdictions have specific bond issuance authority by charter.
Original Content:
State Law – most bonds are issued under the Local Government Public Obligations Act of 1986 although there are various other statutory provisions authorizing bonds (e.g. TCA 49-3-1001 et. seq. for education purposes) and some jurisdictions have specific bond issuance authority by charter.
</a:t>
            </a:r>
          </a:p>
        </p:txBody>
      </p:sp>
      <p:sp>
        <p:nvSpPr>
          <p:cNvPr id="4" name="Slide Number Placeholder 3"/>
          <p:cNvSpPr>
            <a:spLocks noGrp="1"/>
          </p:cNvSpPr>
          <p:nvPr>
            <p:ph type="sldNum" sz="quarter" idx="5"/>
          </p:nvPr>
        </p:nvSpPr>
        <p:spPr/>
        <p:txBody>
          <a:bodyPr/>
          <a:lstStyle/>
          <a:p>
            <a:fld id="{D7958D3E-5FB7-4DD5-82F0-A8B67F560C3E}" type="slidenum">
              <a:rPr lang="en-US" smtClean="0"/>
              <a:t>28</a:t>
            </a:fld>
            <a:endParaRPr lang="en-US"/>
          </a:p>
        </p:txBody>
      </p:sp>
    </p:spTree>
    <p:extLst>
      <p:ext uri="{BB962C8B-B14F-4D97-AF65-F5344CB8AC3E}">
        <p14:creationId xmlns:p14="http://schemas.microsoft.com/office/powerpoint/2010/main" val="1580439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Local governments must adopt a resolution for GO bonds, identify projects, and state payment sources. Protests can be filed within 20 days, requiring a petition signed by 10% of voters, triggering an election. Bond proceeds must be used for public works projects.
Original Content:
Important Issues Under State Law:
Initial Resolution/Protest – Local government must adopt a resolution that states the maximum amount of GO bonds, identifies the projects the bonds will finance, state source of payment (e.g. GO, revenues backed by GO), and publish with the ability to file a protest (petition signed by at least 10% of registered voters) within 20 days which triggers an election on the question of issuing the bonds.
Proceeds must be for a qualifying “public works project”
</a:t>
            </a:r>
          </a:p>
        </p:txBody>
      </p:sp>
      <p:sp>
        <p:nvSpPr>
          <p:cNvPr id="4" name="Slide Number Placeholder 3"/>
          <p:cNvSpPr>
            <a:spLocks noGrp="1"/>
          </p:cNvSpPr>
          <p:nvPr>
            <p:ph type="sldNum" sz="quarter" idx="5"/>
          </p:nvPr>
        </p:nvSpPr>
        <p:spPr/>
        <p:txBody>
          <a:bodyPr/>
          <a:lstStyle/>
          <a:p>
            <a:fld id="{D7958D3E-5FB7-4DD5-82F0-A8B67F560C3E}" type="slidenum">
              <a:rPr lang="en-US" smtClean="0"/>
              <a:t>31</a:t>
            </a:fld>
            <a:endParaRPr lang="en-US"/>
          </a:p>
        </p:txBody>
      </p:sp>
    </p:spTree>
    <p:extLst>
      <p:ext uri="{BB962C8B-B14F-4D97-AF65-F5344CB8AC3E}">
        <p14:creationId xmlns:p14="http://schemas.microsoft.com/office/powerpoint/2010/main" val="1728500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Public works projects encompass a wide range of initiatives including land acquisitions, infrastructure development, various facilities, equipment, and recreational areas. These projects aim to improve community services and enhance the quality of life.
Original Content:
TCA 9-21-105(22)
(A) “Public works project” includes any one (1) or any combination of the following: acquisitions of land for the purpose of providing or preserving open land; airports; alleys; ambulances; auditoriums; bridges; city and town halls; convention and event centers; corrective, detention, and penal facilities, including, but not limited to, jails and transition centers; courthouses; culverts; curbs; dispensaries; drainage systems, including storm water sewers and drains; electric plants and systems; equipment, including vehicles; technology equipment and related software used for local government purposes; expositions; facilities for persons with disabilities; facilities for the indigent; fairgrounds and fairground facilities; fire department equipment and buildings; fire alarm systems; flood control; garbage collection and disposal systems; gas and natural gas systems and storage facilities; greenways; heat plants and systems; harbor and riverfront improvements; health centers and clinics, including medical and mental health centers and clinics; highways; highway and street equipment; hospitals; hotels and supporting or incidental facilities built by local governments that are built adjacent to and as a supporting facility of civic or convention centers located in municipalities that have created a central business improvement district under the Central Business Improvement District Act of 1971, compiled in title 7, chapter 84; improvements made pursuant to a plan of improvement for a central business improvement district created pursuant to the Central Business Improvement District Act of 1971; law enforcement and emergency services equipment; levees; libraries; markets; memorials; museums; nursing homes; parks; parking facilities; parkways; playgrounds; plazas; port facilities; docks and dock facilities, including any terminal storage and transportation facilities incident thereto; public art; public buildings; preserves; railroads, including the extension of railroads and railway beltlines and switches; reclamation of land; recreation centers and facilities; reservoirs; rights-of-way; river and navigation improvements; roads; schools; transportation equipment for schools; sewers; sewage and waste water systems, including, but not limited to, collection, drainage, treatment, and disposal systems; ship canals; sidewalks; stadiums; streets; swimming pools; thermal transfer generating plants or distribution systems or both; tunnels; viaducts; voting machines; water treatment distribution and storage systems; wharves; and zoos;
</a:t>
            </a:r>
          </a:p>
        </p:txBody>
      </p:sp>
      <p:sp>
        <p:nvSpPr>
          <p:cNvPr id="4" name="Slide Number Placeholder 3"/>
          <p:cNvSpPr>
            <a:spLocks noGrp="1"/>
          </p:cNvSpPr>
          <p:nvPr>
            <p:ph type="sldNum" sz="quarter" idx="5"/>
          </p:nvPr>
        </p:nvSpPr>
        <p:spPr/>
        <p:txBody>
          <a:bodyPr/>
          <a:lstStyle/>
          <a:p>
            <a:fld id="{D7958D3E-5FB7-4DD5-82F0-A8B67F560C3E}" type="slidenum">
              <a:rPr lang="en-US" smtClean="0"/>
              <a:t>33</a:t>
            </a:fld>
            <a:endParaRPr lang="en-US"/>
          </a:p>
        </p:txBody>
      </p:sp>
    </p:spTree>
    <p:extLst>
      <p:ext uri="{BB962C8B-B14F-4D97-AF65-F5344CB8AC3E}">
        <p14:creationId xmlns:p14="http://schemas.microsoft.com/office/powerpoint/2010/main" val="956362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Federal tax law excludes interest on State or local bonds from gross income, with certain exceptions. These exceptions include private activity bonds, arbitrage bonds, and bonds not in registered form. Definitions clarify what constitutes a State or local bond and a State. The tax-exemption process is complex, particularly for private activity and arbitrage bonds.
Original Content:
Federal Tax Law
26 U.S.C. § 103
(a) Exclusion. Except as provided in subsection (b), gross income does not include interest on any State or local bond.
(b) Exceptions. Subsection (a) shall not apply to--
(1) Private activity bond which is not a qualified bond.
Any private activity bond which is not a qualified bond (within the meaning of section 141).
(2) Arbitrage bond.
Any arbitrage bond (within the meaning of section 148).
(3) Bond not in registered form, etc.
Any bond unless such bond meets the applicable requirements of section 149.
(c) Definitions.--For purposes of this section and part IV--
(1) State or local bond.--The term “State or local bond” means an obligation of a State or political subdivision thereof.
(2) State.--The term “State” includes the District of Columbia and any possession of the United States.
The tax-exemption seems simple but it is not.
Private Activity and Arbitrage (discussed below) are extremely complicated
</a:t>
            </a:r>
          </a:p>
        </p:txBody>
      </p:sp>
      <p:sp>
        <p:nvSpPr>
          <p:cNvPr id="4" name="Slide Number Placeholder 3"/>
          <p:cNvSpPr>
            <a:spLocks noGrp="1"/>
          </p:cNvSpPr>
          <p:nvPr>
            <p:ph type="sldNum" sz="quarter" idx="5"/>
          </p:nvPr>
        </p:nvSpPr>
        <p:spPr/>
        <p:txBody>
          <a:bodyPr/>
          <a:lstStyle/>
          <a:p>
            <a:fld id="{D7958D3E-5FB7-4DD5-82F0-A8B67F560C3E}" type="slidenum">
              <a:rPr lang="en-US" smtClean="0"/>
              <a:t>36</a:t>
            </a:fld>
            <a:endParaRPr lang="en-US"/>
          </a:p>
        </p:txBody>
      </p:sp>
    </p:spTree>
    <p:extLst>
      <p:ext uri="{BB962C8B-B14F-4D97-AF65-F5344CB8AC3E}">
        <p14:creationId xmlns:p14="http://schemas.microsoft.com/office/powerpoint/2010/main" val="1748700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958D3E-5FB7-4DD5-82F0-A8B67F560C3E}" type="slidenum">
              <a:rPr lang="en-US" smtClean="0"/>
              <a:t>38</a:t>
            </a:fld>
            <a:endParaRPr lang="en-US"/>
          </a:p>
        </p:txBody>
      </p:sp>
    </p:spTree>
    <p:extLst>
      <p:ext uri="{BB962C8B-B14F-4D97-AF65-F5344CB8AC3E}">
        <p14:creationId xmlns:p14="http://schemas.microsoft.com/office/powerpoint/2010/main" val="1386560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148 of the Code restricts the Yield on investment of unspent proceeds of Tax-Exempt Bonds. Positive Arbitrage often requires Rebate to the federal government. Violating these rules results in Arbitrage Bonds, making interest taxable. Consult bond counsel for questions.
Original Content:
Arbitrage/Rebate - Section 148 of the Code and the Treasury Regulations promulgated thereunder restrict the Yield that can be earned on the investment of unspent proceeds of Tax-Exempt Bonds to a Yield not “materially higher” than the Yield on the Bonds, except during permitted Temporary Periods. Even where a materially higher Yield can be earned, these rules often require the positive Arbitrage to be paid to the federal government as Rebate. Tax-Exempt Bonds violating these requirements are called Arbitrage Bonds, and the Interest on such Bonds will be retroactively taxable for each bondholder for federal income tax purposes.
Making more money investing bond proceeds that the issuer is paying on the bonds is considered an abuse of the federal tax subsidy.
Issuer is allowed to earn more than the bond yield in limited circumstances but even then may have to pay back the difference to the Treasury.
Always consult with bond counsel if you have questions.
</a:t>
            </a:r>
          </a:p>
        </p:txBody>
      </p:sp>
      <p:sp>
        <p:nvSpPr>
          <p:cNvPr id="4" name="Slide Number Placeholder 3"/>
          <p:cNvSpPr>
            <a:spLocks noGrp="1"/>
          </p:cNvSpPr>
          <p:nvPr>
            <p:ph type="sldNum" sz="quarter" idx="5"/>
          </p:nvPr>
        </p:nvSpPr>
        <p:spPr/>
        <p:txBody>
          <a:bodyPr/>
          <a:lstStyle/>
          <a:p>
            <a:fld id="{D7958D3E-5FB7-4DD5-82F0-A8B67F560C3E}" type="slidenum">
              <a:rPr lang="en-US" smtClean="0"/>
              <a:t>39</a:t>
            </a:fld>
            <a:endParaRPr lang="en-US"/>
          </a:p>
        </p:txBody>
      </p:sp>
    </p:spTree>
    <p:extLst>
      <p:ext uri="{BB962C8B-B14F-4D97-AF65-F5344CB8AC3E}">
        <p14:creationId xmlns:p14="http://schemas.microsoft.com/office/powerpoint/2010/main" val="858162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presentation covers IRS Form 8038, which is an information return for tax-exempt governmental bonds, and Tennessee Form CT-0253, which is a report on debt obligation.
Original Content:
IRS Form 8038 Information Return for Tax-Exempt Governmental Bonds
Tennessee Form CT-0253 Report on Debt Obligation
</a:t>
            </a:r>
          </a:p>
        </p:txBody>
      </p:sp>
      <p:sp>
        <p:nvSpPr>
          <p:cNvPr id="4" name="Slide Number Placeholder 3"/>
          <p:cNvSpPr>
            <a:spLocks noGrp="1"/>
          </p:cNvSpPr>
          <p:nvPr>
            <p:ph type="sldNum" sz="quarter" idx="5"/>
          </p:nvPr>
        </p:nvSpPr>
        <p:spPr/>
        <p:txBody>
          <a:bodyPr/>
          <a:lstStyle/>
          <a:p>
            <a:fld id="{D7958D3E-5FB7-4DD5-82F0-A8B67F560C3E}" type="slidenum">
              <a:rPr lang="en-US" smtClean="0"/>
              <a:t>40</a:t>
            </a:fld>
            <a:endParaRPr lang="en-US"/>
          </a:p>
        </p:txBody>
      </p:sp>
    </p:spTree>
    <p:extLst>
      <p:ext uri="{BB962C8B-B14F-4D97-AF65-F5344CB8AC3E}">
        <p14:creationId xmlns:p14="http://schemas.microsoft.com/office/powerpoint/2010/main" val="2229955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Federal Securities Laws aim to prevent fraud and deception in securities transactions. The Securities and Exchange Act of 1934 prohibits manipulative devices, while SEC Rule 10b-5 makes it unlawful to defraud using interstate commerce. The Securities Act of 1933 prevents fraudulent interstate transactions in the offer or sale of securities.
Original Content:
Securities and Exchange Act of 1934
15 U.S. Code § 78j - Manipulative and deceptive devices
***
(b)To use or employ, in connection with the purchase or sale of any security registered on a national securities exchange or any security not so registered, or any securities-based swap agreement [1] any manipulative or deceptive device or contrivance in contravention of such rules and regulations as the Commission may prescribe as necessary or appropriate in the public interest or for the protection of investors.
Securities and Exchange Commission Rule 10b-5
It shall be unlawful for any person, directly or indirectly, by the use of any means or instrumentality of interstate commerce, or of the mails or of any facility of any national securities exchange,
(a) To employ any device, scheme, or artifice to defraud,
(b) To make any untrue statement of a material fact or to omit to state a material fact necessary in order to make the statements made, in the light of the circumstances under which they were made, not misleading, or
(c) To engage in any act, practice, or course of business which operates or would operate as a fraud or deceit upon any person, in connection with the purchase or sale of any security.
Federal Securities Law
Securities Act of 1933
15 U.S. Code § 77q - Fraudulent interstate transactions
Use of interstate commerce for purpose of fraud or deceit.
It shall be unlawful for any person in the offer or sale of any securities (including security-based swaps) or any security-based swap agreement (as defined in section 78c(a)(78) [1] of this title) by the use of any means or instruments of transportation or communication in interstate commerce or by use of the mails, directly or indirectly—
(1) to employ any device, scheme, or artifice to defraud, or
(2) to obtain money or property by means of any untrue statement of a material fact or any omission to state a material fact necessary in order to make the statements made, in light of the circumstances under which they were made, not misleading; or
(3) to engage in any transaction, practice, or course of business which operates or would operate as a fraud or deceit upon the purchaser.
</a:t>
            </a:r>
          </a:p>
        </p:txBody>
      </p:sp>
      <p:sp>
        <p:nvSpPr>
          <p:cNvPr id="4" name="Slide Number Placeholder 3"/>
          <p:cNvSpPr>
            <a:spLocks noGrp="1"/>
          </p:cNvSpPr>
          <p:nvPr>
            <p:ph type="sldNum" sz="quarter" idx="5"/>
          </p:nvPr>
        </p:nvSpPr>
        <p:spPr/>
        <p:txBody>
          <a:bodyPr/>
          <a:lstStyle/>
          <a:p>
            <a:fld id="{D7958D3E-5FB7-4DD5-82F0-A8B67F560C3E}" type="slidenum">
              <a:rPr lang="en-US" smtClean="0"/>
              <a:t>41</a:t>
            </a:fld>
            <a:endParaRPr lang="en-US"/>
          </a:p>
        </p:txBody>
      </p:sp>
    </p:spTree>
    <p:extLst>
      <p:ext uri="{BB962C8B-B14F-4D97-AF65-F5344CB8AC3E}">
        <p14:creationId xmlns:p14="http://schemas.microsoft.com/office/powerpoint/2010/main" val="1620408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Agenda
* Introduction to Public Finance
    * Definition of Public Finance
    * Disclaimer
* Basic Terminology
    * Bond
    * General Obligation Bond
    * Municipal Advisor
    * Underwriter
    * Bond Counsel
    * Bond Purchase Agreement
    * Competitive Sale
    * Negotiated Sale
    * Offering Document
    * Credit Enhancement
    * Rating Agency
    * Revenue Bond
* Why Do Governments Issue Tax-Exempt Bonds?
* Basic Bond Transaction
    * Public Offering Process
    * Private Placement Process
* Purpose and Process
* Who is Bond Counsel?
* Applicable Law
    * State Law Overview
    * Local Government Public Obligations Act of 1986
    * Important Issues Under State Law
    * Definition of Public Works Project
    * Federal Tax Law
    * Federal Securities Law
* Issues for County Attorneys
    * Private Activity Bonds
    * Arbitrage/Rebate
    * Continuing Disclosure
    * Certificates
    * Issuer Counsel Opinions
    * IRS Form 8038 Information Return
</a:t>
            </a:r>
          </a:p>
        </p:txBody>
      </p:sp>
      <p:sp>
        <p:nvSpPr>
          <p:cNvPr id="4" name="Slide Number Placeholder 3"/>
          <p:cNvSpPr>
            <a:spLocks noGrp="1"/>
          </p:cNvSpPr>
          <p:nvPr>
            <p:ph type="sldNum" sz="quarter" idx="5"/>
          </p:nvPr>
        </p:nvSpPr>
        <p:spPr/>
        <p:txBody>
          <a:bodyPr/>
          <a:lstStyle/>
          <a:p>
            <a:fld id="{D7958D3E-5FB7-4DD5-82F0-A8B67F560C3E}" type="slidenum">
              <a:rPr lang="en-US" smtClean="0"/>
              <a:t>2</a:t>
            </a:fld>
            <a:endParaRPr lang="en-US"/>
          </a:p>
        </p:txBody>
      </p:sp>
    </p:spTree>
    <p:extLst>
      <p:ext uri="{BB962C8B-B14F-4D97-AF65-F5344CB8AC3E}">
        <p14:creationId xmlns:p14="http://schemas.microsoft.com/office/powerpoint/2010/main" val="2374246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958D3E-5FB7-4DD5-82F0-A8B67F560C3E}" type="slidenum">
              <a:rPr lang="en-US" smtClean="0"/>
              <a:t>46</a:t>
            </a:fld>
            <a:endParaRPr lang="en-US"/>
          </a:p>
        </p:txBody>
      </p:sp>
    </p:spTree>
    <p:extLst>
      <p:ext uri="{BB962C8B-B14F-4D97-AF65-F5344CB8AC3E}">
        <p14:creationId xmlns:p14="http://schemas.microsoft.com/office/powerpoint/2010/main" val="2214380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958D3E-5FB7-4DD5-82F0-A8B67F560C3E}" type="slidenum">
              <a:rPr lang="en-US" smtClean="0"/>
              <a:t>48</a:t>
            </a:fld>
            <a:endParaRPr lang="en-US"/>
          </a:p>
        </p:txBody>
      </p:sp>
    </p:spTree>
    <p:extLst>
      <p:ext uri="{BB962C8B-B14F-4D97-AF65-F5344CB8AC3E}">
        <p14:creationId xmlns:p14="http://schemas.microsoft.com/office/powerpoint/2010/main" val="172223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Issuer counsel confirms the issuer's validity and authority to carry out bond purposes. Bond resolutions are duly adopted and effective. Bonds are authorized, executed, delivered, and are valid agreements.
Original Content:
Issuer Counsel Opinions
Issuer validly exists, has the power &amp; authority to carry out the purposes for which the bonds are issued and enter into and perform obligations in the bond resolutions
Bond resolutions have been duly &amp; lawfully adopted and are in full force and effect
Bond resolutions and bonds have been duly authorized, executed and delivered and constitute valid and binding agreements
</a:t>
            </a:r>
          </a:p>
        </p:txBody>
      </p:sp>
      <p:sp>
        <p:nvSpPr>
          <p:cNvPr id="4" name="Slide Number Placeholder 3"/>
          <p:cNvSpPr>
            <a:spLocks noGrp="1"/>
          </p:cNvSpPr>
          <p:nvPr>
            <p:ph type="sldNum" sz="quarter" idx="5"/>
          </p:nvPr>
        </p:nvSpPr>
        <p:spPr/>
        <p:txBody>
          <a:bodyPr/>
          <a:lstStyle/>
          <a:p>
            <a:fld id="{D7958D3E-5FB7-4DD5-82F0-A8B67F560C3E}" type="slidenum">
              <a:rPr lang="en-US" smtClean="0"/>
              <a:t>50</a:t>
            </a:fld>
            <a:endParaRPr lang="en-US"/>
          </a:p>
        </p:txBody>
      </p:sp>
    </p:spTree>
    <p:extLst>
      <p:ext uri="{BB962C8B-B14F-4D97-AF65-F5344CB8AC3E}">
        <p14:creationId xmlns:p14="http://schemas.microsoft.com/office/powerpoint/2010/main" val="4219112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958D3E-5FB7-4DD5-82F0-A8B67F560C3E}" type="slidenum">
              <a:rPr lang="en-US" smtClean="0"/>
              <a:t>3</a:t>
            </a:fld>
            <a:endParaRPr lang="en-US"/>
          </a:p>
        </p:txBody>
      </p:sp>
    </p:spTree>
    <p:extLst>
      <p:ext uri="{BB962C8B-B14F-4D97-AF65-F5344CB8AC3E}">
        <p14:creationId xmlns:p14="http://schemas.microsoft.com/office/powerpoint/2010/main" val="1884543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958D3E-5FB7-4DD5-82F0-A8B67F560C3E}" type="slidenum">
              <a:rPr lang="en-US" smtClean="0"/>
              <a:t>4</a:t>
            </a:fld>
            <a:endParaRPr lang="en-US"/>
          </a:p>
        </p:txBody>
      </p:sp>
    </p:spTree>
    <p:extLst>
      <p:ext uri="{BB962C8B-B14F-4D97-AF65-F5344CB8AC3E}">
        <p14:creationId xmlns:p14="http://schemas.microsoft.com/office/powerpoint/2010/main" val="3875813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Original Content:
Bond – Evidence of the borrowing by an issuer and a debt instrument for tax purposes. Each bond is an agreement on the part of an Issuer to repay the principal of the bond in certain amounts and at a specified time or times and to pay interest from the dated date of the bond to the day it matures or is redeemed.
</a:t>
            </a:r>
          </a:p>
        </p:txBody>
      </p:sp>
      <p:sp>
        <p:nvSpPr>
          <p:cNvPr id="4" name="Slide Number Placeholder 3"/>
          <p:cNvSpPr>
            <a:spLocks noGrp="1"/>
          </p:cNvSpPr>
          <p:nvPr>
            <p:ph type="sldNum" sz="quarter" idx="5"/>
          </p:nvPr>
        </p:nvSpPr>
        <p:spPr/>
        <p:txBody>
          <a:bodyPr/>
          <a:lstStyle/>
          <a:p>
            <a:fld id="{D7958D3E-5FB7-4DD5-82F0-A8B67F560C3E}" type="slidenum">
              <a:rPr lang="en-US" smtClean="0"/>
              <a:t>6</a:t>
            </a:fld>
            <a:endParaRPr lang="en-US"/>
          </a:p>
        </p:txBody>
      </p:sp>
    </p:spTree>
    <p:extLst>
      <p:ext uri="{BB962C8B-B14F-4D97-AF65-F5344CB8AC3E}">
        <p14:creationId xmlns:p14="http://schemas.microsoft.com/office/powerpoint/2010/main" val="812142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Original Content:
General Obligation Bond – Bonds in which the local government incurs a definite and absolute obligation by pledging the full faith, credit and unlimited taxing power of the local government as to all taxable property in the local government or of a portion of the local government, if applicable, to the payment of the principal of and interest on such bonds.
</a:t>
            </a:r>
          </a:p>
        </p:txBody>
      </p:sp>
      <p:sp>
        <p:nvSpPr>
          <p:cNvPr id="4" name="Slide Number Placeholder 3"/>
          <p:cNvSpPr>
            <a:spLocks noGrp="1"/>
          </p:cNvSpPr>
          <p:nvPr>
            <p:ph type="sldNum" sz="quarter" idx="5"/>
          </p:nvPr>
        </p:nvSpPr>
        <p:spPr/>
        <p:txBody>
          <a:bodyPr/>
          <a:lstStyle/>
          <a:p>
            <a:fld id="{D7958D3E-5FB7-4DD5-82F0-A8B67F560C3E}" type="slidenum">
              <a:rPr lang="en-US" smtClean="0"/>
              <a:t>7</a:t>
            </a:fld>
            <a:endParaRPr lang="en-US"/>
          </a:p>
        </p:txBody>
      </p:sp>
    </p:spTree>
    <p:extLst>
      <p:ext uri="{BB962C8B-B14F-4D97-AF65-F5344CB8AC3E}">
        <p14:creationId xmlns:p14="http://schemas.microsoft.com/office/powerpoint/2010/main" val="3536421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958D3E-5FB7-4DD5-82F0-A8B67F560C3E}" type="slidenum">
              <a:rPr lang="en-US" smtClean="0"/>
              <a:t>20</a:t>
            </a:fld>
            <a:endParaRPr lang="en-US"/>
          </a:p>
        </p:txBody>
      </p:sp>
    </p:spTree>
    <p:extLst>
      <p:ext uri="{BB962C8B-B14F-4D97-AF65-F5344CB8AC3E}">
        <p14:creationId xmlns:p14="http://schemas.microsoft.com/office/powerpoint/2010/main" val="1285587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process of public offering for bonds includes several steps. It starts with a Notice of Sale, followed by a credit rating from a Rating Agency. The Issuer then publishes a Preliminary Official Statement. On the sale date, underwriters place bids, and the successful bidder enters into a Bond Purchase Agreement. At closing, the Issuer is paid, bonds are delivered, and the final Official Statement is published. Finally, the underwriter sells the bonds to investors.
Original Content:
Public Offering
Notice of Sale advertises upcoming bond issuance
Rating Agency provides credit rating
Issuer publishes a Preliminary Official Statement
On sale date, underwriters place bids on the bonds
Successful bidder enters into a Bond Purchase Agreement
At closing Issuer is paid, bonds delivered to underwriter and final Official Statement is published
Underwriter sells bonds to investors 
</a:t>
            </a:r>
          </a:p>
        </p:txBody>
      </p:sp>
      <p:sp>
        <p:nvSpPr>
          <p:cNvPr id="4" name="Slide Number Placeholder 3"/>
          <p:cNvSpPr>
            <a:spLocks noGrp="1"/>
          </p:cNvSpPr>
          <p:nvPr>
            <p:ph type="sldNum" sz="quarter" idx="5"/>
          </p:nvPr>
        </p:nvSpPr>
        <p:spPr/>
        <p:txBody>
          <a:bodyPr/>
          <a:lstStyle/>
          <a:p>
            <a:fld id="{D7958D3E-5FB7-4DD5-82F0-A8B67F560C3E}" type="slidenum">
              <a:rPr lang="en-US" smtClean="0"/>
              <a:t>22</a:t>
            </a:fld>
            <a:endParaRPr lang="en-US"/>
          </a:p>
        </p:txBody>
      </p:sp>
    </p:spTree>
    <p:extLst>
      <p:ext uri="{BB962C8B-B14F-4D97-AF65-F5344CB8AC3E}">
        <p14:creationId xmlns:p14="http://schemas.microsoft.com/office/powerpoint/2010/main" val="2604257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Private placements can be competitive or negotiated sales. Bonds are typically held by the purchaser and not resold. These placements are essentially bank loans. Offering documents are limited, unpublished, and may be called 'Offering Memorandum' or 'Private Placement Memorandum.'
Original Content:
Private Placement
May be competitive or negotiated sale
Bonds generally intended to be held by purchaser and not resold to investors
Typical private placement is essentially a bank loan.
Offering Document is usually more limited, is not published and may be called “Offering Memorandum” or “Private Placement Memorandum.”
</a:t>
            </a:r>
          </a:p>
        </p:txBody>
      </p:sp>
      <p:sp>
        <p:nvSpPr>
          <p:cNvPr id="4" name="Slide Number Placeholder 3"/>
          <p:cNvSpPr>
            <a:spLocks noGrp="1"/>
          </p:cNvSpPr>
          <p:nvPr>
            <p:ph type="sldNum" sz="quarter" idx="5"/>
          </p:nvPr>
        </p:nvSpPr>
        <p:spPr/>
        <p:txBody>
          <a:bodyPr/>
          <a:lstStyle/>
          <a:p>
            <a:fld id="{D7958D3E-5FB7-4DD5-82F0-A8B67F560C3E}" type="slidenum">
              <a:rPr lang="en-US" smtClean="0"/>
              <a:t>23</a:t>
            </a:fld>
            <a:endParaRPr lang="en-US"/>
          </a:p>
        </p:txBody>
      </p:sp>
    </p:spTree>
    <p:extLst>
      <p:ext uri="{BB962C8B-B14F-4D97-AF65-F5344CB8AC3E}">
        <p14:creationId xmlns:p14="http://schemas.microsoft.com/office/powerpoint/2010/main" val="1464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xmlns="" id="{01F49B66-DBC3-45EE-A6E1-DE10A6C186C8}"/>
              </a:ext>
            </a:extLst>
          </p:cNvPr>
          <p:cNvSpPr>
            <a:spLocks noGrp="1"/>
          </p:cNvSpPr>
          <p:nvPr>
            <p:ph type="dt" sz="half" idx="10"/>
          </p:nvPr>
        </p:nvSpPr>
        <p:spPr/>
        <p:txBody>
          <a:bodyPr/>
          <a:lstStyle/>
          <a:p>
            <a:pPr algn="r"/>
            <a:fld id="{3F9AFA87-1417-4992-ABD9-27C3BC8CC883}" type="datetimeFigureOut">
              <a:rPr lang="en-US" smtClean="0"/>
              <a:pPr algn="r"/>
              <a:t>4/18/2025</a:t>
            </a:fld>
            <a:endParaRPr lang="en-US" dirty="0"/>
          </a:p>
        </p:txBody>
      </p:sp>
      <p:sp>
        <p:nvSpPr>
          <p:cNvPr id="8" name="Footer Placeholder 7">
            <a:extLst>
              <a:ext uri="{FF2B5EF4-FFF2-40B4-BE49-F238E27FC236}">
                <a16:creationId xmlns:a16="http://schemas.microsoft.com/office/drawing/2014/main" xmlns=""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xmlns=""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838738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025E4293-851E-4FA2-BFF2-B646A42369DE}"/>
              </a:ext>
            </a:extLst>
          </p:cNvPr>
          <p:cNvSpPr>
            <a:spLocks noGrp="1"/>
          </p:cNvSpPr>
          <p:nvPr>
            <p:ph type="dt" sz="half" idx="10"/>
          </p:nvPr>
        </p:nvSpPr>
        <p:spPr/>
        <p:txBody>
          <a:bodyPr/>
          <a:lstStyle/>
          <a:p>
            <a:fld id="{3F9AFA87-1417-4992-ABD9-27C3BC8CC883}" type="datetimeFigureOut">
              <a:rPr lang="en-US" smtClean="0"/>
              <a:t>4/18/2025</a:t>
            </a:fld>
            <a:endParaRPr lang="en-US"/>
          </a:p>
        </p:txBody>
      </p:sp>
      <p:sp>
        <p:nvSpPr>
          <p:cNvPr id="5" name="Footer Placeholder 4">
            <a:extLst>
              <a:ext uri="{FF2B5EF4-FFF2-40B4-BE49-F238E27FC236}">
                <a16:creationId xmlns:a16="http://schemas.microsoft.com/office/drawing/2014/main" xmlns=""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94929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33DB124D-B801-4A6A-9DAF-EBC1B98FE4F7}"/>
              </a:ext>
            </a:extLst>
          </p:cNvPr>
          <p:cNvSpPr>
            <a:spLocks noGrp="1"/>
          </p:cNvSpPr>
          <p:nvPr>
            <p:ph type="dt" sz="half" idx="10"/>
          </p:nvPr>
        </p:nvSpPr>
        <p:spPr/>
        <p:txBody>
          <a:bodyPr/>
          <a:lstStyle/>
          <a:p>
            <a:fld id="{3F9AFA87-1417-4992-ABD9-27C3BC8CC883}" type="datetimeFigureOut">
              <a:rPr lang="en-US" smtClean="0"/>
              <a:t>4/18/2025</a:t>
            </a:fld>
            <a:endParaRPr lang="en-US"/>
          </a:p>
        </p:txBody>
      </p:sp>
      <p:sp>
        <p:nvSpPr>
          <p:cNvPr id="5" name="Footer Placeholder 4">
            <a:extLst>
              <a:ext uri="{FF2B5EF4-FFF2-40B4-BE49-F238E27FC236}">
                <a16:creationId xmlns:a16="http://schemas.microsoft.com/office/drawing/2014/main" xmlns=""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20259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C7CE36D-6B7B-4D5E-831E-34A4286D6E6A}"/>
              </a:ext>
            </a:extLst>
          </p:cNvPr>
          <p:cNvSpPr>
            <a:spLocks noGrp="1"/>
          </p:cNvSpPr>
          <p:nvPr>
            <p:ph type="dt" sz="half" idx="10"/>
          </p:nvPr>
        </p:nvSpPr>
        <p:spPr/>
        <p:txBody>
          <a:bodyPr/>
          <a:lstStyle/>
          <a:p>
            <a:fld id="{3F9AFA87-1417-4992-ABD9-27C3BC8CC883}" type="datetimeFigureOut">
              <a:rPr lang="en-US" smtClean="0"/>
              <a:t>4/18/2025</a:t>
            </a:fld>
            <a:endParaRPr lang="en-US"/>
          </a:p>
        </p:txBody>
      </p:sp>
      <p:sp>
        <p:nvSpPr>
          <p:cNvPr id="5" name="Footer Placeholder 4">
            <a:extLst>
              <a:ext uri="{FF2B5EF4-FFF2-40B4-BE49-F238E27FC236}">
                <a16:creationId xmlns:a16="http://schemas.microsoft.com/office/drawing/2014/main" xmlns=""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783499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A9F006A-7EEE-4DB0-8F92-D34C0D46C38E}"/>
              </a:ext>
            </a:extLst>
          </p:cNvPr>
          <p:cNvSpPr>
            <a:spLocks noGrp="1"/>
          </p:cNvSpPr>
          <p:nvPr>
            <p:ph type="dt" sz="half" idx="10"/>
          </p:nvPr>
        </p:nvSpPr>
        <p:spPr/>
        <p:txBody>
          <a:bodyPr/>
          <a:lstStyle/>
          <a:p>
            <a:fld id="{3F9AFA87-1417-4992-ABD9-27C3BC8CC883}" type="datetimeFigureOut">
              <a:rPr lang="en-US" smtClean="0"/>
              <a:t>4/18/2025</a:t>
            </a:fld>
            <a:endParaRPr lang="en-US"/>
          </a:p>
        </p:txBody>
      </p:sp>
      <p:sp>
        <p:nvSpPr>
          <p:cNvPr id="5" name="Footer Placeholder 4">
            <a:extLst>
              <a:ext uri="{FF2B5EF4-FFF2-40B4-BE49-F238E27FC236}">
                <a16:creationId xmlns:a16="http://schemas.microsoft.com/office/drawing/2014/main" xmlns=""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31866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D0EC7A6-AFB1-4989-A0B4-B422D5B2C69C}"/>
              </a:ext>
            </a:extLst>
          </p:cNvPr>
          <p:cNvSpPr>
            <a:spLocks noGrp="1"/>
          </p:cNvSpPr>
          <p:nvPr>
            <p:ph type="dt" sz="half" idx="10"/>
          </p:nvPr>
        </p:nvSpPr>
        <p:spPr/>
        <p:txBody>
          <a:bodyPr/>
          <a:lstStyle/>
          <a:p>
            <a:fld id="{3F9AFA87-1417-4992-ABD9-27C3BC8CC883}" type="datetimeFigureOut">
              <a:rPr lang="en-US" smtClean="0"/>
              <a:t>4/18/2025</a:t>
            </a:fld>
            <a:endParaRPr lang="en-US" dirty="0"/>
          </a:p>
        </p:txBody>
      </p:sp>
      <p:sp>
        <p:nvSpPr>
          <p:cNvPr id="6" name="Footer Placeholder 5">
            <a:extLst>
              <a:ext uri="{FF2B5EF4-FFF2-40B4-BE49-F238E27FC236}">
                <a16:creationId xmlns:a16="http://schemas.microsoft.com/office/drawing/2014/main" xmlns=""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3315173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7F3A70F0-5AFA-4C5A-812B-220C6A38DB6B}"/>
              </a:ext>
            </a:extLst>
          </p:cNvPr>
          <p:cNvSpPr>
            <a:spLocks noGrp="1"/>
          </p:cNvSpPr>
          <p:nvPr>
            <p:ph type="dt" sz="half" idx="10"/>
          </p:nvPr>
        </p:nvSpPr>
        <p:spPr/>
        <p:txBody>
          <a:bodyPr/>
          <a:lstStyle/>
          <a:p>
            <a:fld id="{3F9AFA87-1417-4992-ABD9-27C3BC8CC883}" type="datetimeFigureOut">
              <a:rPr lang="en-US" smtClean="0"/>
              <a:t>4/18/2025</a:t>
            </a:fld>
            <a:endParaRPr lang="en-US"/>
          </a:p>
        </p:txBody>
      </p:sp>
      <p:sp>
        <p:nvSpPr>
          <p:cNvPr id="8" name="Footer Placeholder 7">
            <a:extLst>
              <a:ext uri="{FF2B5EF4-FFF2-40B4-BE49-F238E27FC236}">
                <a16:creationId xmlns:a16="http://schemas.microsoft.com/office/drawing/2014/main" xmlns=""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xmlns=""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8845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BA24A80-0792-4B3B-BB5A-8B2BD91095A7}"/>
              </a:ext>
            </a:extLst>
          </p:cNvPr>
          <p:cNvSpPr>
            <a:spLocks noGrp="1"/>
          </p:cNvSpPr>
          <p:nvPr>
            <p:ph type="dt" sz="half" idx="10"/>
          </p:nvPr>
        </p:nvSpPr>
        <p:spPr/>
        <p:txBody>
          <a:bodyPr/>
          <a:lstStyle/>
          <a:p>
            <a:fld id="{3F9AFA87-1417-4992-ABD9-27C3BC8CC883}" type="datetimeFigureOut">
              <a:rPr lang="en-US" smtClean="0"/>
              <a:t>4/18/2025</a:t>
            </a:fld>
            <a:endParaRPr lang="en-US"/>
          </a:p>
        </p:txBody>
      </p:sp>
      <p:sp>
        <p:nvSpPr>
          <p:cNvPr id="4" name="Footer Placeholder 3">
            <a:extLst>
              <a:ext uri="{FF2B5EF4-FFF2-40B4-BE49-F238E27FC236}">
                <a16:creationId xmlns:a16="http://schemas.microsoft.com/office/drawing/2014/main" xmlns=""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84836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7862271-51F6-4122-9709-D279042F8846}"/>
              </a:ext>
            </a:extLst>
          </p:cNvPr>
          <p:cNvSpPr>
            <a:spLocks noGrp="1"/>
          </p:cNvSpPr>
          <p:nvPr>
            <p:ph type="dt" sz="half" idx="10"/>
          </p:nvPr>
        </p:nvSpPr>
        <p:spPr/>
        <p:txBody>
          <a:bodyPr/>
          <a:lstStyle/>
          <a:p>
            <a:fld id="{3F9AFA87-1417-4992-ABD9-27C3BC8CC883}" type="datetimeFigureOut">
              <a:rPr lang="en-US" smtClean="0"/>
              <a:t>4/18/2025</a:t>
            </a:fld>
            <a:endParaRPr lang="en-US"/>
          </a:p>
        </p:txBody>
      </p:sp>
      <p:sp>
        <p:nvSpPr>
          <p:cNvPr id="3" name="Footer Placeholder 2">
            <a:extLst>
              <a:ext uri="{FF2B5EF4-FFF2-40B4-BE49-F238E27FC236}">
                <a16:creationId xmlns:a16="http://schemas.microsoft.com/office/drawing/2014/main" xmlns=""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5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A3A3A03-31BD-4E7E-879A-A1C71849703C}"/>
              </a:ext>
            </a:extLst>
          </p:cNvPr>
          <p:cNvSpPr>
            <a:spLocks noGrp="1"/>
          </p:cNvSpPr>
          <p:nvPr>
            <p:ph type="dt" sz="half" idx="10"/>
          </p:nvPr>
        </p:nvSpPr>
        <p:spPr/>
        <p:txBody>
          <a:bodyPr/>
          <a:lstStyle/>
          <a:p>
            <a:fld id="{3F9AFA87-1417-4992-ABD9-27C3BC8CC883}" type="datetimeFigureOut">
              <a:rPr lang="en-US" smtClean="0"/>
              <a:t>4/18/2025</a:t>
            </a:fld>
            <a:endParaRPr lang="en-US"/>
          </a:p>
        </p:txBody>
      </p:sp>
      <p:sp>
        <p:nvSpPr>
          <p:cNvPr id="6" name="Footer Placeholder 5">
            <a:extLst>
              <a:ext uri="{FF2B5EF4-FFF2-40B4-BE49-F238E27FC236}">
                <a16:creationId xmlns:a16="http://schemas.microsoft.com/office/drawing/2014/main" xmlns=""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607032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AC9CA7C-B9D0-4A72-8061-1E02AA15FE86}"/>
              </a:ext>
            </a:extLst>
          </p:cNvPr>
          <p:cNvSpPr>
            <a:spLocks noGrp="1"/>
          </p:cNvSpPr>
          <p:nvPr>
            <p:ph type="dt" sz="half" idx="10"/>
          </p:nvPr>
        </p:nvSpPr>
        <p:spPr/>
        <p:txBody>
          <a:bodyPr/>
          <a:lstStyle/>
          <a:p>
            <a:fld id="{3F9AFA87-1417-4992-ABD9-27C3BC8CC883}" type="datetimeFigureOut">
              <a:rPr lang="en-US" smtClean="0"/>
              <a:t>4/18/2025</a:t>
            </a:fld>
            <a:endParaRPr lang="en-US"/>
          </a:p>
        </p:txBody>
      </p:sp>
      <p:sp>
        <p:nvSpPr>
          <p:cNvPr id="6" name="Footer Placeholder 5">
            <a:extLst>
              <a:ext uri="{FF2B5EF4-FFF2-40B4-BE49-F238E27FC236}">
                <a16:creationId xmlns:a16="http://schemas.microsoft.com/office/drawing/2014/main" xmlns=""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309478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4/18/2025</a:t>
            </a:fld>
            <a:endParaRPr lang="en-US" dirty="0"/>
          </a:p>
        </p:txBody>
      </p:sp>
      <p:sp>
        <p:nvSpPr>
          <p:cNvPr id="5" name="Footer Placeholder 4">
            <a:extLst>
              <a:ext uri="{FF2B5EF4-FFF2-40B4-BE49-F238E27FC236}">
                <a16:creationId xmlns:a16="http://schemas.microsoft.com/office/drawing/2014/main" xmlns=""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xmlns=""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xmlns=""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5871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2277ED-89E1-4283-4FD4-948F24425314}"/>
              </a:ext>
            </a:extLst>
          </p:cNvPr>
          <p:cNvSpPr>
            <a:spLocks noGrp="1"/>
          </p:cNvSpPr>
          <p:nvPr>
            <p:ph type="title"/>
          </p:nvPr>
        </p:nvSpPr>
        <p:spPr/>
        <p:txBody>
          <a:bodyPr anchor="ctr">
            <a:normAutofit/>
          </a:bodyPr>
          <a:lstStyle/>
          <a:p>
            <a:pPr algn="ctr"/>
            <a:r>
              <a:rPr lang="en-US" dirty="0">
                <a:latin typeface="Arial Black" panose="020B0A04020102020204" pitchFamily="34" charset="0"/>
              </a:rPr>
              <a:t>Public Finance 101</a:t>
            </a:r>
          </a:p>
        </p:txBody>
      </p:sp>
      <p:sp>
        <p:nvSpPr>
          <p:cNvPr id="3" name="Content Placeholder 2">
            <a:extLst>
              <a:ext uri="{FF2B5EF4-FFF2-40B4-BE49-F238E27FC236}">
                <a16:creationId xmlns:a16="http://schemas.microsoft.com/office/drawing/2014/main" xmlns="" id="{7C7B3DA7-4E0D-3683-3248-ABE1CCD5438E}"/>
              </a:ext>
            </a:extLst>
          </p:cNvPr>
          <p:cNvSpPr>
            <a:spLocks noGrp="1"/>
          </p:cNvSpPr>
          <p:nvPr>
            <p:ph idx="1"/>
          </p:nvPr>
        </p:nvSpPr>
        <p:spPr>
          <a:xfrm>
            <a:off x="1517904" y="4414344"/>
            <a:ext cx="4578096" cy="1072055"/>
          </a:xfrm>
        </p:spPr>
        <p:txBody>
          <a:bodyPr>
            <a:normAutofit fontScale="92500" lnSpcReduction="10000"/>
          </a:bodyPr>
          <a:lstStyle/>
          <a:p>
            <a:pPr marL="0" indent="0">
              <a:lnSpc>
                <a:spcPct val="120000"/>
              </a:lnSpc>
              <a:spcBef>
                <a:spcPts val="0"/>
              </a:spcBef>
              <a:buNone/>
            </a:pPr>
            <a:r>
              <a:rPr lang="en-US" sz="1200" dirty="0"/>
              <a:t>Law Office of Michael B. Bligh</a:t>
            </a:r>
          </a:p>
          <a:p>
            <a:pPr marL="0" indent="0">
              <a:lnSpc>
                <a:spcPct val="120000"/>
              </a:lnSpc>
              <a:spcBef>
                <a:spcPts val="0"/>
              </a:spcBef>
              <a:buNone/>
            </a:pPr>
            <a:r>
              <a:rPr lang="en-US" sz="1200" dirty="0"/>
              <a:t>750 Old Hickory Blvd.</a:t>
            </a:r>
          </a:p>
          <a:p>
            <a:pPr marL="0" indent="0">
              <a:lnSpc>
                <a:spcPct val="120000"/>
              </a:lnSpc>
              <a:spcBef>
                <a:spcPts val="0"/>
              </a:spcBef>
              <a:buNone/>
            </a:pPr>
            <a:r>
              <a:rPr lang="en-US" sz="1200" dirty="0"/>
              <a:t>Two Brentwood Commons, Suite 150</a:t>
            </a:r>
          </a:p>
          <a:p>
            <a:pPr marL="0" indent="0">
              <a:lnSpc>
                <a:spcPct val="120000"/>
              </a:lnSpc>
              <a:spcBef>
                <a:spcPts val="0"/>
              </a:spcBef>
              <a:buNone/>
            </a:pPr>
            <a:r>
              <a:rPr lang="en-US" sz="1200" dirty="0"/>
              <a:t>Brentwood, Tennessee 37027</a:t>
            </a:r>
          </a:p>
          <a:p>
            <a:pPr marL="0" indent="0">
              <a:lnSpc>
                <a:spcPct val="120000"/>
              </a:lnSpc>
              <a:spcBef>
                <a:spcPts val="0"/>
              </a:spcBef>
              <a:buNone/>
            </a:pPr>
            <a:r>
              <a:rPr lang="en-US" sz="1200" dirty="0"/>
              <a:t>mbligh@blighelgal.com</a:t>
            </a:r>
          </a:p>
        </p:txBody>
      </p:sp>
    </p:spTree>
    <p:extLst>
      <p:ext uri="{BB962C8B-B14F-4D97-AF65-F5344CB8AC3E}">
        <p14:creationId xmlns:p14="http://schemas.microsoft.com/office/powerpoint/2010/main" val="3306778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39CC08-148C-A6DB-C0AD-879C510741B6}"/>
              </a:ext>
            </a:extLst>
          </p:cNvPr>
          <p:cNvSpPr>
            <a:spLocks noGrp="1"/>
          </p:cNvSpPr>
          <p:nvPr>
            <p:ph type="title"/>
          </p:nvPr>
        </p:nvSpPr>
        <p:spPr/>
        <p:txBody>
          <a:bodyPr/>
          <a:lstStyle/>
          <a:p>
            <a:r>
              <a:rPr lang="en-US" dirty="0"/>
              <a:t>Tax-Exempt Bonds</a:t>
            </a:r>
          </a:p>
        </p:txBody>
      </p:sp>
      <p:sp>
        <p:nvSpPr>
          <p:cNvPr id="3" name="Content Placeholder 2">
            <a:extLst>
              <a:ext uri="{FF2B5EF4-FFF2-40B4-BE49-F238E27FC236}">
                <a16:creationId xmlns:a16="http://schemas.microsoft.com/office/drawing/2014/main" xmlns="" id="{EABE0095-57F2-5D0B-2126-E3EF24197066}"/>
              </a:ext>
            </a:extLst>
          </p:cNvPr>
          <p:cNvSpPr>
            <a:spLocks noGrp="1"/>
          </p:cNvSpPr>
          <p:nvPr>
            <p:ph idx="1"/>
          </p:nvPr>
        </p:nvSpPr>
        <p:spPr/>
        <p:txBody>
          <a:bodyPr>
            <a:norm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Bond for which the interest  is excludable from gross income for federal income tax purposes.</a:t>
            </a:r>
            <a:endParaRPr lang="en-US" sz="2000" dirty="0"/>
          </a:p>
        </p:txBody>
      </p:sp>
    </p:spTree>
    <p:extLst>
      <p:ext uri="{BB962C8B-B14F-4D97-AF65-F5344CB8AC3E}">
        <p14:creationId xmlns:p14="http://schemas.microsoft.com/office/powerpoint/2010/main" val="1407032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9306479-8C4D-4E4A-A330-DFC80A8A01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xmlns="" id="{84136905-015B-4510-B514-027CBA846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6CD0F97-2E5B-4E84-8544-EB24DED104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xmlns="" id="{3B272257-593A-402F-88FA-F1DECD9E3F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00" y="758952"/>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B596154-458C-046E-2282-BCF487DF8157}"/>
              </a:ext>
            </a:extLst>
          </p:cNvPr>
          <p:cNvSpPr>
            <a:spLocks noGrp="1"/>
          </p:cNvSpPr>
          <p:nvPr>
            <p:ph type="title"/>
          </p:nvPr>
        </p:nvSpPr>
        <p:spPr>
          <a:xfrm>
            <a:off x="5411874" y="1517903"/>
            <a:ext cx="5250030" cy="1345115"/>
          </a:xfrm>
        </p:spPr>
        <p:txBody>
          <a:bodyPr vert="horz" lIns="91440" tIns="45720" rIns="91440" bIns="45720" rtlCol="0" anchor="t">
            <a:normAutofit/>
          </a:bodyPr>
          <a:lstStyle/>
          <a:p>
            <a:pPr>
              <a:lnSpc>
                <a:spcPct val="95000"/>
              </a:lnSpc>
            </a:pPr>
            <a:r>
              <a:rPr lang="en-US" sz="3300" kern="1200" spc="-50" baseline="0">
                <a:solidFill>
                  <a:schemeClr val="tx1"/>
                </a:solidFill>
                <a:latin typeface="+mj-lt"/>
                <a:ea typeface="+mj-ea"/>
                <a:cs typeface="+mj-cs"/>
              </a:rPr>
              <a:t>Municipal Advisor/Financial Advisor</a:t>
            </a:r>
          </a:p>
        </p:txBody>
      </p:sp>
      <p:pic>
        <p:nvPicPr>
          <p:cNvPr id="5" name="Picture Placeholder 4">
            <a:extLst>
              <a:ext uri="{FF2B5EF4-FFF2-40B4-BE49-F238E27FC236}">
                <a16:creationId xmlns:a16="http://schemas.microsoft.com/office/drawing/2014/main" xmlns="" id="{BD6863DE-9031-6195-0124-A81C004BB241}"/>
              </a:ext>
            </a:extLst>
          </p:cNvPr>
          <p:cNvPicPr>
            <a:picLocks noGrp="1" noChangeAspect="1"/>
          </p:cNvPicPr>
          <p:nvPr>
            <p:ph type="pic" idx="1"/>
          </p:nvPr>
        </p:nvPicPr>
        <p:blipFill>
          <a:blip r:embed="rId2"/>
          <a:srcRect r="1" b="155"/>
          <a:stretch/>
        </p:blipFill>
        <p:spPr>
          <a:xfrm>
            <a:off x="762000" y="758952"/>
            <a:ext cx="3890922" cy="5340096"/>
          </a:xfrm>
          <a:prstGeom prst="rect">
            <a:avLst/>
          </a:prstGeom>
        </p:spPr>
      </p:pic>
      <p:sp>
        <p:nvSpPr>
          <p:cNvPr id="3" name="Content Placeholder 2">
            <a:extLst>
              <a:ext uri="{FF2B5EF4-FFF2-40B4-BE49-F238E27FC236}">
                <a16:creationId xmlns:a16="http://schemas.microsoft.com/office/drawing/2014/main" xmlns="" id="{A103C80A-0B0F-9009-4296-FC6604CE2D77}"/>
              </a:ext>
            </a:extLst>
          </p:cNvPr>
          <p:cNvSpPr>
            <a:spLocks noGrp="1"/>
          </p:cNvSpPr>
          <p:nvPr>
            <p:ph type="body" sz="half" idx="2"/>
          </p:nvPr>
        </p:nvSpPr>
        <p:spPr>
          <a:xfrm>
            <a:off x="5411874" y="2970222"/>
            <a:ext cx="5250030" cy="2610771"/>
          </a:xfrm>
        </p:spPr>
        <p:txBody>
          <a:bodyPr vert="horz" lIns="91440" tIns="45720" rIns="91440" bIns="45720" rtlCol="0">
            <a:normAutofit/>
          </a:bodyPr>
          <a:lstStyle/>
          <a:p>
            <a:r>
              <a:rPr lang="en-US">
                <a:effectLst/>
              </a:rPr>
              <a:t>A consultant to an issuer which provides advice with respect to the structure, timing, terms or other similar matters concerning a bond issue. </a:t>
            </a:r>
            <a:endParaRPr lang="en-US" dirty="0"/>
          </a:p>
        </p:txBody>
      </p:sp>
    </p:spTree>
    <p:extLst>
      <p:ext uri="{BB962C8B-B14F-4D97-AF65-F5344CB8AC3E}">
        <p14:creationId xmlns:p14="http://schemas.microsoft.com/office/powerpoint/2010/main" val="3447098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CE5320-6A05-1A80-64BA-AA2BE2E3F4F9}"/>
              </a:ext>
            </a:extLst>
          </p:cNvPr>
          <p:cNvSpPr>
            <a:spLocks noGrp="1"/>
          </p:cNvSpPr>
          <p:nvPr>
            <p:ph type="title"/>
          </p:nvPr>
        </p:nvSpPr>
        <p:spPr/>
        <p:txBody>
          <a:bodyPr/>
          <a:lstStyle/>
          <a:p>
            <a:r>
              <a:rPr lang="en-US" dirty="0"/>
              <a:t>Underwriter</a:t>
            </a:r>
          </a:p>
        </p:txBody>
      </p:sp>
      <p:sp>
        <p:nvSpPr>
          <p:cNvPr id="3" name="Content Placeholder 2">
            <a:extLst>
              <a:ext uri="{FF2B5EF4-FFF2-40B4-BE49-F238E27FC236}">
                <a16:creationId xmlns:a16="http://schemas.microsoft.com/office/drawing/2014/main" xmlns="" id="{DCDC0398-C568-6EAF-7F08-338FFEA510B3}"/>
              </a:ext>
            </a:extLst>
          </p:cNvPr>
          <p:cNvSpPr>
            <a:spLocks noGrp="1"/>
          </p:cNvSpPr>
          <p:nvPr>
            <p:ph idx="1"/>
          </p:nvPr>
        </p:nvSpPr>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A securities broker or dealer that purchases bonds from an issuer and resells them to investors. Underwriters may purchase the bonds from the issuer in a negotiated sale or a competitive sale.</a:t>
            </a:r>
            <a:endParaRPr lang="en-US" sz="2400" dirty="0"/>
          </a:p>
        </p:txBody>
      </p:sp>
    </p:spTree>
    <p:extLst>
      <p:ext uri="{BB962C8B-B14F-4D97-AF65-F5344CB8AC3E}">
        <p14:creationId xmlns:p14="http://schemas.microsoft.com/office/powerpoint/2010/main" val="1939364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05C370-CA2C-A68E-F4A4-AB51A14AC04E}"/>
              </a:ext>
            </a:extLst>
          </p:cNvPr>
          <p:cNvSpPr>
            <a:spLocks noGrp="1"/>
          </p:cNvSpPr>
          <p:nvPr>
            <p:ph type="title"/>
          </p:nvPr>
        </p:nvSpPr>
        <p:spPr/>
        <p:txBody>
          <a:bodyPr/>
          <a:lstStyle/>
          <a:p>
            <a:r>
              <a:rPr lang="en-US" dirty="0"/>
              <a:t>Bond Counsel</a:t>
            </a:r>
          </a:p>
        </p:txBody>
      </p:sp>
      <p:sp>
        <p:nvSpPr>
          <p:cNvPr id="3" name="Content Placeholder 2">
            <a:extLst>
              <a:ext uri="{FF2B5EF4-FFF2-40B4-BE49-F238E27FC236}">
                <a16:creationId xmlns:a16="http://schemas.microsoft.com/office/drawing/2014/main" xmlns="" id="{B6AFD32D-83CE-0407-09D5-F56F6CB91057}"/>
              </a:ext>
            </a:extLst>
          </p:cNvPr>
          <p:cNvSpPr>
            <a:spLocks noGrp="1"/>
          </p:cNvSpPr>
          <p:nvPr>
            <p:ph idx="1"/>
          </p:nvPr>
        </p:nvSpPr>
        <p:spPr/>
        <p:txBody>
          <a:bodyPr>
            <a:norm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An attorney or firm of attorneys, frequently retained by the issuer but sometimes by another party to the transaction, to render an opinion in a bond financing as to the validity and enforceability of the bonds and the treatment of the Interest on the bonds under the Internal Revenue Code and applicable state law.</a:t>
            </a:r>
            <a:endParaRPr lang="en-US" sz="2000" dirty="0"/>
          </a:p>
        </p:txBody>
      </p:sp>
    </p:spTree>
    <p:extLst>
      <p:ext uri="{BB962C8B-B14F-4D97-AF65-F5344CB8AC3E}">
        <p14:creationId xmlns:p14="http://schemas.microsoft.com/office/powerpoint/2010/main" val="3909152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8CAFF3-91A8-777C-3ED5-4EA8EABAB984}"/>
              </a:ext>
            </a:extLst>
          </p:cNvPr>
          <p:cNvSpPr>
            <a:spLocks noGrp="1"/>
          </p:cNvSpPr>
          <p:nvPr>
            <p:ph type="title"/>
          </p:nvPr>
        </p:nvSpPr>
        <p:spPr/>
        <p:txBody>
          <a:bodyPr/>
          <a:lstStyle/>
          <a:p>
            <a:r>
              <a:rPr lang="en-US" dirty="0"/>
              <a:t>Competitive Sale</a:t>
            </a:r>
          </a:p>
        </p:txBody>
      </p:sp>
      <p:sp>
        <p:nvSpPr>
          <p:cNvPr id="3" name="Content Placeholder 2">
            <a:extLst>
              <a:ext uri="{FF2B5EF4-FFF2-40B4-BE49-F238E27FC236}">
                <a16:creationId xmlns:a16="http://schemas.microsoft.com/office/drawing/2014/main" xmlns="" id="{9CBD8832-20BC-AB00-4469-60F19C36685E}"/>
              </a:ext>
            </a:extLst>
          </p:cNvPr>
          <p:cNvSpPr>
            <a:spLocks noGrp="1"/>
          </p:cNvSpPr>
          <p:nvPr>
            <p:ph idx="1"/>
          </p:nvPr>
        </p:nvSpPr>
        <p:spPr/>
        <p:txBody>
          <a:bodyPr>
            <a:norm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A method of selling bonds in which one or more underwriters submit proposals for the purchase of the bonds. The bonds are awarded to the underwriter submitting the best bid, determined by the method specified in the Notice of Sale.</a:t>
            </a:r>
            <a:endParaRPr lang="en-US" sz="2000" dirty="0"/>
          </a:p>
        </p:txBody>
      </p:sp>
    </p:spTree>
    <p:extLst>
      <p:ext uri="{BB962C8B-B14F-4D97-AF65-F5344CB8AC3E}">
        <p14:creationId xmlns:p14="http://schemas.microsoft.com/office/powerpoint/2010/main" val="1119542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C84DBF-0403-AB5E-699E-2D781B448EAF}"/>
              </a:ext>
            </a:extLst>
          </p:cNvPr>
          <p:cNvSpPr>
            <a:spLocks noGrp="1"/>
          </p:cNvSpPr>
          <p:nvPr>
            <p:ph type="title"/>
          </p:nvPr>
        </p:nvSpPr>
        <p:spPr/>
        <p:txBody>
          <a:bodyPr/>
          <a:lstStyle/>
          <a:p>
            <a:r>
              <a:rPr lang="en-US" dirty="0"/>
              <a:t>Negotiated Sale</a:t>
            </a:r>
          </a:p>
        </p:txBody>
      </p:sp>
      <p:sp>
        <p:nvSpPr>
          <p:cNvPr id="3" name="Content Placeholder 2">
            <a:extLst>
              <a:ext uri="{FF2B5EF4-FFF2-40B4-BE49-F238E27FC236}">
                <a16:creationId xmlns:a16="http://schemas.microsoft.com/office/drawing/2014/main" xmlns="" id="{FFA22F61-2DFA-A174-AA53-326F9ED33389}"/>
              </a:ext>
            </a:extLst>
          </p:cNvPr>
          <p:cNvSpPr>
            <a:spLocks noGrp="1"/>
          </p:cNvSpPr>
          <p:nvPr>
            <p:ph idx="1"/>
          </p:nvPr>
        </p:nvSpPr>
        <p:spPr/>
        <p:txBody>
          <a:bodyPr/>
          <a:lstStyle/>
          <a:p>
            <a:r>
              <a:rPr lang="en-US" dirty="0"/>
              <a:t>The sale of bonds by an issuer through an exclusive agreement with an underwriter or underwriting syndicate selected by the Issuer. A negotiated sale is distinguished from a competitive sale, which involves a public bidding process for the purchase of the bonds.</a:t>
            </a:r>
          </a:p>
        </p:txBody>
      </p:sp>
    </p:spTree>
    <p:extLst>
      <p:ext uri="{BB962C8B-B14F-4D97-AF65-F5344CB8AC3E}">
        <p14:creationId xmlns:p14="http://schemas.microsoft.com/office/powerpoint/2010/main" val="3686483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3FFCAC-A5A6-59BE-F33A-F0B505347504}"/>
              </a:ext>
            </a:extLst>
          </p:cNvPr>
          <p:cNvSpPr>
            <a:spLocks noGrp="1"/>
          </p:cNvSpPr>
          <p:nvPr>
            <p:ph type="title"/>
          </p:nvPr>
        </p:nvSpPr>
        <p:spPr/>
        <p:txBody>
          <a:bodyPr/>
          <a:lstStyle/>
          <a:p>
            <a:r>
              <a:rPr lang="en-US" dirty="0"/>
              <a:t>Offering Document</a:t>
            </a:r>
          </a:p>
        </p:txBody>
      </p:sp>
      <p:sp>
        <p:nvSpPr>
          <p:cNvPr id="3" name="Content Placeholder 2">
            <a:extLst>
              <a:ext uri="{FF2B5EF4-FFF2-40B4-BE49-F238E27FC236}">
                <a16:creationId xmlns:a16="http://schemas.microsoft.com/office/drawing/2014/main" xmlns="" id="{3ADD940D-A4EE-16A2-2B06-76193E2294BB}"/>
              </a:ext>
            </a:extLst>
          </p:cNvPr>
          <p:cNvSpPr>
            <a:spLocks noGrp="1"/>
          </p:cNvSpPr>
          <p:nvPr>
            <p:ph idx="1"/>
          </p:nvPr>
        </p:nvSpPr>
        <p:spPr>
          <a:xfrm>
            <a:off x="1517904" y="2344366"/>
            <a:ext cx="9144000" cy="3754682"/>
          </a:xfrm>
        </p:spPr>
        <p:txBody>
          <a:bodyPr>
            <a:normAutofit fontScale="92500"/>
          </a:bodyPr>
          <a:lstStyle/>
          <a:p>
            <a:pPr algn="just"/>
            <a:r>
              <a:rPr lang="en-US" dirty="0"/>
              <a:t>The document prepared by, or for, the issuer and distributed to investors to provide disclosure with respect to one or more issues of bonds. Among other things, it provides material information about the bond issue, such as the purpose for the bond issue, a description of the bonds, summaries of all of the documents relevant to the financing, the security for the repayment of the bonds and financial, economic and other relevant information about the Issuer. Typically called an “Official Statement” or “Offering Memorandum.”</a:t>
            </a:r>
          </a:p>
        </p:txBody>
      </p:sp>
    </p:spTree>
    <p:extLst>
      <p:ext uri="{BB962C8B-B14F-4D97-AF65-F5344CB8AC3E}">
        <p14:creationId xmlns:p14="http://schemas.microsoft.com/office/powerpoint/2010/main" val="4052945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4136905-015B-4510-B514-027CBA846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94F416D-C0E0-0DFF-10FB-E72A40A1D13B}"/>
              </a:ext>
            </a:extLst>
          </p:cNvPr>
          <p:cNvSpPr>
            <a:spLocks noGrp="1"/>
          </p:cNvSpPr>
          <p:nvPr>
            <p:ph type="title"/>
          </p:nvPr>
        </p:nvSpPr>
        <p:spPr>
          <a:xfrm>
            <a:off x="6163464" y="755651"/>
            <a:ext cx="5266535" cy="781320"/>
          </a:xfrm>
        </p:spPr>
        <p:txBody>
          <a:bodyPr>
            <a:normAutofit/>
          </a:bodyPr>
          <a:lstStyle/>
          <a:p>
            <a:r>
              <a:rPr lang="en-US" dirty="0"/>
              <a:t>Credit Enhancement</a:t>
            </a:r>
          </a:p>
        </p:txBody>
      </p:sp>
      <p:sp>
        <p:nvSpPr>
          <p:cNvPr id="3" name="Content Placeholder 2">
            <a:extLst>
              <a:ext uri="{FF2B5EF4-FFF2-40B4-BE49-F238E27FC236}">
                <a16:creationId xmlns:a16="http://schemas.microsoft.com/office/drawing/2014/main" xmlns="" id="{14FB5307-F219-16B3-B8E5-621AA8907213}"/>
              </a:ext>
            </a:extLst>
          </p:cNvPr>
          <p:cNvSpPr>
            <a:spLocks noGrp="1"/>
          </p:cNvSpPr>
          <p:nvPr>
            <p:ph idx="1"/>
          </p:nvPr>
        </p:nvSpPr>
        <p:spPr>
          <a:xfrm>
            <a:off x="6163464" y="1682885"/>
            <a:ext cx="5266535" cy="4410067"/>
          </a:xfrm>
        </p:spPr>
        <p:txBody>
          <a:bodyPr>
            <a:normAutofit/>
          </a:bodyPr>
          <a:lstStyle/>
          <a:p>
            <a:pPr>
              <a:lnSpc>
                <a:spcPct val="95000"/>
              </a:lnSpc>
            </a:pPr>
            <a:r>
              <a:rPr lang="en-US" dirty="0"/>
              <a:t>The use of the credit of an entity having greater financial strength than the issuer  to improve the credit quality of a bond issue. Frequently encountered types of Credit Enhancement include Bond Insurance, Letter of Credit, other Guaranties, and government programs.</a:t>
            </a:r>
          </a:p>
        </p:txBody>
      </p:sp>
      <p:pic>
        <p:nvPicPr>
          <p:cNvPr id="4" name="Content Placeholder 4" descr="Insurance policy and dollar bills on an office desk.">
            <a:extLst>
              <a:ext uri="{FF2B5EF4-FFF2-40B4-BE49-F238E27FC236}">
                <a16:creationId xmlns:a16="http://schemas.microsoft.com/office/drawing/2014/main" xmlns="" id="{F7AEB0EA-9F09-3A80-3047-1AB4F20D0305}"/>
              </a:ext>
            </a:extLst>
          </p:cNvPr>
          <p:cNvPicPr>
            <a:picLocks noChangeAspect="1"/>
          </p:cNvPicPr>
          <p:nvPr/>
        </p:nvPicPr>
        <p:blipFill>
          <a:blip r:embed="rId2"/>
          <a:stretch>
            <a:fillRect/>
          </a:stretch>
        </p:blipFill>
        <p:spPr>
          <a:xfrm>
            <a:off x="478973" y="823481"/>
            <a:ext cx="5684492" cy="3794399"/>
          </a:xfrm>
          <a:prstGeom prst="rect">
            <a:avLst/>
          </a:prstGeom>
        </p:spPr>
      </p:pic>
    </p:spTree>
    <p:extLst>
      <p:ext uri="{BB962C8B-B14F-4D97-AF65-F5344CB8AC3E}">
        <p14:creationId xmlns:p14="http://schemas.microsoft.com/office/powerpoint/2010/main" val="2891963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BCD091-6EE4-95BE-3B28-D4AD542AB5D5}"/>
              </a:ext>
            </a:extLst>
          </p:cNvPr>
          <p:cNvSpPr>
            <a:spLocks noGrp="1"/>
          </p:cNvSpPr>
          <p:nvPr>
            <p:ph type="title"/>
          </p:nvPr>
        </p:nvSpPr>
        <p:spPr>
          <a:xfrm>
            <a:off x="1517904" y="1517904"/>
            <a:ext cx="9144000" cy="612453"/>
          </a:xfrm>
        </p:spPr>
        <p:txBody>
          <a:bodyPr>
            <a:normAutofit fontScale="90000"/>
          </a:bodyPr>
          <a:lstStyle/>
          <a:p>
            <a:r>
              <a:rPr lang="en-US" dirty="0"/>
              <a:t>Redemption</a:t>
            </a:r>
          </a:p>
        </p:txBody>
      </p:sp>
      <p:sp>
        <p:nvSpPr>
          <p:cNvPr id="3" name="Content Placeholder 2">
            <a:extLst>
              <a:ext uri="{FF2B5EF4-FFF2-40B4-BE49-F238E27FC236}">
                <a16:creationId xmlns:a16="http://schemas.microsoft.com/office/drawing/2014/main" xmlns="" id="{C2434D47-1AEC-E47F-7390-776CC4849FF1}"/>
              </a:ext>
            </a:extLst>
          </p:cNvPr>
          <p:cNvSpPr>
            <a:spLocks noGrp="1"/>
          </p:cNvSpPr>
          <p:nvPr>
            <p:ph idx="1"/>
          </p:nvPr>
        </p:nvSpPr>
        <p:spPr>
          <a:xfrm>
            <a:off x="1517904" y="2286000"/>
            <a:ext cx="9144000" cy="3813048"/>
          </a:xfrm>
        </p:spPr>
        <p:txBody>
          <a:bodyPr>
            <a:normAutofit fontScale="92500" lnSpcReduction="10000"/>
          </a:bodyPr>
          <a:lstStyle/>
          <a:p>
            <a:r>
              <a:rPr lang="en-US" dirty="0"/>
              <a:t>The repayment of bonds prior to their maturity date.</a:t>
            </a:r>
          </a:p>
          <a:p>
            <a:r>
              <a:rPr lang="en-US" dirty="0"/>
              <a:t>Issuer only has the right to prepay to the extent specified in the bond resolution.</a:t>
            </a:r>
          </a:p>
          <a:p>
            <a:r>
              <a:rPr lang="en-US" dirty="0"/>
              <a:t>Optional Redemption is a common form of redemption that give the issuer the right to retire all or part of the bonds before their maturity date.</a:t>
            </a:r>
          </a:p>
          <a:p>
            <a:r>
              <a:rPr lang="en-US" dirty="0"/>
              <a:t>Optional Redemption is most commonly used to refinance debt at a lower interest rate but may be used to avoid onerous bond covenants.</a:t>
            </a:r>
          </a:p>
        </p:txBody>
      </p:sp>
    </p:spTree>
    <p:extLst>
      <p:ext uri="{BB962C8B-B14F-4D97-AF65-F5344CB8AC3E}">
        <p14:creationId xmlns:p14="http://schemas.microsoft.com/office/powerpoint/2010/main" val="2701045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5D50B2-3BAF-C309-D6CA-FA426DC06D37}"/>
              </a:ext>
            </a:extLst>
          </p:cNvPr>
          <p:cNvSpPr>
            <a:spLocks noGrp="1"/>
          </p:cNvSpPr>
          <p:nvPr>
            <p:ph type="title"/>
          </p:nvPr>
        </p:nvSpPr>
        <p:spPr/>
        <p:txBody>
          <a:bodyPr/>
          <a:lstStyle/>
          <a:p>
            <a:r>
              <a:rPr lang="en-US" dirty="0"/>
              <a:t>Rating Agency</a:t>
            </a:r>
          </a:p>
        </p:txBody>
      </p:sp>
      <p:sp>
        <p:nvSpPr>
          <p:cNvPr id="3" name="Content Placeholder 2">
            <a:extLst>
              <a:ext uri="{FF2B5EF4-FFF2-40B4-BE49-F238E27FC236}">
                <a16:creationId xmlns:a16="http://schemas.microsoft.com/office/drawing/2014/main" xmlns="" id="{325DF386-7400-4D4B-A111-1A2F815037E9}"/>
              </a:ext>
            </a:extLst>
          </p:cNvPr>
          <p:cNvSpPr>
            <a:spLocks noGrp="1"/>
          </p:cNvSpPr>
          <p:nvPr>
            <p:ph idx="1"/>
          </p:nvPr>
        </p:nvSpPr>
        <p:spPr/>
        <p:txBody>
          <a:bodyPr/>
          <a:lstStyle/>
          <a:p>
            <a:pPr algn="just"/>
            <a:r>
              <a:rPr lang="en-US" dirty="0"/>
              <a:t>A national credit agency providing an independent appraisal of the credit quality of the Issuer and/or the bond issue.  </a:t>
            </a:r>
          </a:p>
          <a:p>
            <a:pPr algn="just"/>
            <a:r>
              <a:rPr lang="en-US" dirty="0"/>
              <a:t>The largest Rating Agencies are S&amp;P Global Ratings, Moody’s Investors Service, and Fitch Ratings.</a:t>
            </a:r>
          </a:p>
        </p:txBody>
      </p:sp>
    </p:spTree>
    <p:extLst>
      <p:ext uri="{BB962C8B-B14F-4D97-AF65-F5344CB8AC3E}">
        <p14:creationId xmlns:p14="http://schemas.microsoft.com/office/powerpoint/2010/main" val="264180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4136905-015B-4510-B514-027CBA846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6CD0F97-2E5B-4E84-8544-EB24DED104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xmlns="" id="{65CDAFE1-059B-49EF-8E73-47DED29BD7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430000" cy="6105523"/>
          </a:xfrm>
          <a:custGeom>
            <a:avLst/>
            <a:gdLst>
              <a:gd name="connsiteX0" fmla="*/ 0 w 11430000"/>
              <a:gd name="connsiteY0" fmla="*/ 0 h 6105523"/>
              <a:gd name="connsiteX1" fmla="*/ 7267575 w 11430000"/>
              <a:gd name="connsiteY1" fmla="*/ 0 h 6105523"/>
              <a:gd name="connsiteX2" fmla="*/ 7267575 w 11430000"/>
              <a:gd name="connsiteY2" fmla="*/ 762000 h 6105523"/>
              <a:gd name="connsiteX3" fmla="*/ 11430000 w 11430000"/>
              <a:gd name="connsiteY3" fmla="*/ 762000 h 6105523"/>
              <a:gd name="connsiteX4" fmla="*/ 11430000 w 11430000"/>
              <a:gd name="connsiteY4" fmla="*/ 6105523 h 6105523"/>
              <a:gd name="connsiteX5" fmla="*/ 7267575 w 11430000"/>
              <a:gd name="connsiteY5" fmla="*/ 6105523 h 6105523"/>
              <a:gd name="connsiteX6" fmla="*/ 5334000 w 11430000"/>
              <a:gd name="connsiteY6" fmla="*/ 6105523 h 6105523"/>
              <a:gd name="connsiteX7" fmla="*/ 0 w 11430000"/>
              <a:gd name="connsiteY7" fmla="*/ 6105523 h 610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0" h="6105523">
                <a:moveTo>
                  <a:pt x="0" y="0"/>
                </a:moveTo>
                <a:lnTo>
                  <a:pt x="7267575" y="0"/>
                </a:lnTo>
                <a:lnTo>
                  <a:pt x="7267575" y="762000"/>
                </a:lnTo>
                <a:lnTo>
                  <a:pt x="11430000" y="762000"/>
                </a:lnTo>
                <a:lnTo>
                  <a:pt x="11430000" y="6105523"/>
                </a:lnTo>
                <a:lnTo>
                  <a:pt x="7267575" y="6105523"/>
                </a:lnTo>
                <a:lnTo>
                  <a:pt x="5334000" y="6105523"/>
                </a:lnTo>
                <a:lnTo>
                  <a:pt x="0" y="6105523"/>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A50345D5-A58E-884C-399E-1C261665DAC0}"/>
              </a:ext>
            </a:extLst>
          </p:cNvPr>
          <p:cNvSpPr>
            <a:spLocks noGrp="1"/>
          </p:cNvSpPr>
          <p:nvPr>
            <p:ph type="title"/>
          </p:nvPr>
        </p:nvSpPr>
        <p:spPr>
          <a:xfrm>
            <a:off x="762000" y="1517903"/>
            <a:ext cx="9899904" cy="1345115"/>
          </a:xfrm>
        </p:spPr>
        <p:txBody>
          <a:bodyPr>
            <a:normAutofit/>
          </a:bodyPr>
          <a:lstStyle/>
          <a:p>
            <a:r>
              <a:rPr lang="en-US" dirty="0"/>
              <a:t>Topics</a:t>
            </a:r>
          </a:p>
        </p:txBody>
      </p:sp>
      <p:sp>
        <p:nvSpPr>
          <p:cNvPr id="3" name="Content Placeholder 2">
            <a:extLst>
              <a:ext uri="{FF2B5EF4-FFF2-40B4-BE49-F238E27FC236}">
                <a16:creationId xmlns:a16="http://schemas.microsoft.com/office/drawing/2014/main" xmlns="" id="{83AB7EFD-98F1-9A10-D657-7D25EA7337DE}"/>
              </a:ext>
            </a:extLst>
          </p:cNvPr>
          <p:cNvSpPr>
            <a:spLocks noGrp="1"/>
          </p:cNvSpPr>
          <p:nvPr>
            <p:ph idx="1"/>
          </p:nvPr>
        </p:nvSpPr>
        <p:spPr>
          <a:xfrm>
            <a:off x="762000" y="2970222"/>
            <a:ext cx="9899904" cy="3125777"/>
          </a:xfrm>
        </p:spPr>
        <p:txBody>
          <a:bodyPr>
            <a:normAutofit/>
          </a:bodyPr>
          <a:lstStyle/>
          <a:p>
            <a:pPr>
              <a:lnSpc>
                <a:spcPct val="95000"/>
              </a:lnSpc>
            </a:pPr>
            <a:r>
              <a:rPr lang="en-US" sz="2000" dirty="0"/>
              <a:t>What is Public Finance?</a:t>
            </a:r>
          </a:p>
          <a:p>
            <a:pPr>
              <a:lnSpc>
                <a:spcPct val="95000"/>
              </a:lnSpc>
            </a:pPr>
            <a:r>
              <a:rPr lang="en-US" sz="2000" dirty="0"/>
              <a:t>Basic Terminology</a:t>
            </a:r>
          </a:p>
          <a:p>
            <a:pPr>
              <a:lnSpc>
                <a:spcPct val="95000"/>
              </a:lnSpc>
            </a:pPr>
            <a:r>
              <a:rPr lang="en-US" sz="2000" dirty="0"/>
              <a:t>Why Issue Tax-Exempt Bonds?</a:t>
            </a:r>
          </a:p>
          <a:p>
            <a:pPr>
              <a:lnSpc>
                <a:spcPct val="95000"/>
              </a:lnSpc>
            </a:pPr>
            <a:r>
              <a:rPr lang="en-US" sz="2000" dirty="0"/>
              <a:t>Typical Bond Transactions</a:t>
            </a:r>
          </a:p>
          <a:p>
            <a:pPr>
              <a:lnSpc>
                <a:spcPct val="95000"/>
              </a:lnSpc>
            </a:pPr>
            <a:r>
              <a:rPr lang="en-US" sz="2000" dirty="0"/>
              <a:t>Role of Bond Counsel</a:t>
            </a:r>
          </a:p>
          <a:p>
            <a:pPr>
              <a:lnSpc>
                <a:spcPct val="95000"/>
              </a:lnSpc>
            </a:pPr>
            <a:r>
              <a:rPr lang="en-US" sz="2000" dirty="0"/>
              <a:t>Applicable Law – State Law, Federal Tax Law, Federal Securities Law</a:t>
            </a:r>
          </a:p>
          <a:p>
            <a:pPr>
              <a:lnSpc>
                <a:spcPct val="95000"/>
              </a:lnSpc>
            </a:pPr>
            <a:r>
              <a:rPr lang="en-US" sz="2000" dirty="0"/>
              <a:t>Issues for County Attorneys</a:t>
            </a:r>
          </a:p>
        </p:txBody>
      </p:sp>
    </p:spTree>
    <p:extLst>
      <p:ext uri="{BB962C8B-B14F-4D97-AF65-F5344CB8AC3E}">
        <p14:creationId xmlns:p14="http://schemas.microsoft.com/office/powerpoint/2010/main" val="3900922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49306479-8C4D-4E4A-A330-DFC80A8A01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xmlns="" id="{84136905-015B-4510-B514-027CBA846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38EE53B-B317-1EB5-988C-A065CFD24203}"/>
              </a:ext>
            </a:extLst>
          </p:cNvPr>
          <p:cNvSpPr>
            <a:spLocks noGrp="1"/>
          </p:cNvSpPr>
          <p:nvPr>
            <p:ph type="title"/>
          </p:nvPr>
        </p:nvSpPr>
        <p:spPr>
          <a:xfrm>
            <a:off x="762001" y="755650"/>
            <a:ext cx="3932830" cy="1345115"/>
          </a:xfrm>
        </p:spPr>
        <p:txBody>
          <a:bodyPr vert="horz" lIns="91440" tIns="45720" rIns="91440" bIns="45720" rtlCol="0" anchor="t">
            <a:normAutofit/>
          </a:bodyPr>
          <a:lstStyle/>
          <a:p>
            <a:r>
              <a:rPr lang="en-US" sz="2600" kern="1200" spc="-50" baseline="0">
                <a:solidFill>
                  <a:schemeClr val="tx1"/>
                </a:solidFill>
                <a:latin typeface="+mj-lt"/>
                <a:ea typeface="+mj-ea"/>
                <a:cs typeface="+mj-cs"/>
              </a:rPr>
              <a:t>Why Do Governments Issue Tax-Exempt Bonds?</a:t>
            </a:r>
          </a:p>
        </p:txBody>
      </p:sp>
      <p:sp>
        <p:nvSpPr>
          <p:cNvPr id="4" name="Content Placeholder 3">
            <a:extLst>
              <a:ext uri="{FF2B5EF4-FFF2-40B4-BE49-F238E27FC236}">
                <a16:creationId xmlns:a16="http://schemas.microsoft.com/office/drawing/2014/main" xmlns="" id="{CA0F54C6-6A7E-E1E1-430D-C9141E240BB7}"/>
              </a:ext>
            </a:extLst>
          </p:cNvPr>
          <p:cNvSpPr>
            <a:spLocks noGrp="1"/>
          </p:cNvSpPr>
          <p:nvPr>
            <p:ph sz="half" idx="2"/>
          </p:nvPr>
        </p:nvSpPr>
        <p:spPr>
          <a:xfrm>
            <a:off x="762001" y="2207969"/>
            <a:ext cx="3932830" cy="3884983"/>
          </a:xfrm>
        </p:spPr>
        <p:txBody>
          <a:bodyPr vert="horz" lIns="91440" tIns="45720" rIns="91440" bIns="45720" rtlCol="0">
            <a:normAutofit/>
          </a:bodyPr>
          <a:lstStyle/>
          <a:p>
            <a:pPr>
              <a:lnSpc>
                <a:spcPct val="95000"/>
              </a:lnSpc>
            </a:pPr>
            <a:r>
              <a:rPr lang="en-US" sz="2000" dirty="0"/>
              <a:t>Investors in high tax brackets are willing to accept lower interest rates because it achieves a higher after-tax yield</a:t>
            </a:r>
          </a:p>
          <a:p>
            <a:pPr>
              <a:lnSpc>
                <a:spcPct val="95000"/>
              </a:lnSpc>
            </a:pPr>
            <a:r>
              <a:rPr lang="en-US" sz="2000" dirty="0"/>
              <a:t>Tax-Exempt Bonds are a subsidy to local governments</a:t>
            </a:r>
          </a:p>
          <a:p>
            <a:pPr>
              <a:lnSpc>
                <a:spcPct val="95000"/>
              </a:lnSpc>
            </a:pPr>
            <a:r>
              <a:rPr lang="en-US" sz="2000" dirty="0"/>
              <a:t>US Government forgoes tax on interest so that local governments can pay lower interest rates</a:t>
            </a:r>
          </a:p>
        </p:txBody>
      </p:sp>
      <p:graphicFrame>
        <p:nvGraphicFramePr>
          <p:cNvPr id="6" name="Content Placeholder 5">
            <a:extLst>
              <a:ext uri="{FF2B5EF4-FFF2-40B4-BE49-F238E27FC236}">
                <a16:creationId xmlns:a16="http://schemas.microsoft.com/office/drawing/2014/main" xmlns="" id="{6E6A0E74-E249-4A2A-97BD-3ADDE09B87CB}"/>
              </a:ext>
            </a:extLst>
          </p:cNvPr>
          <p:cNvGraphicFramePr>
            <a:graphicFrameLocks noGrp="1"/>
          </p:cNvGraphicFramePr>
          <p:nvPr>
            <p:ph sz="half" idx="1"/>
            <p:extLst>
              <p:ext uri="{D42A27DB-BD31-4B8C-83A1-F6EECF244321}">
                <p14:modId xmlns:p14="http://schemas.microsoft.com/office/powerpoint/2010/main" val="3157585251"/>
              </p:ext>
            </p:extLst>
          </p:nvPr>
        </p:nvGraphicFramePr>
        <p:xfrm>
          <a:off x="5401464" y="1020717"/>
          <a:ext cx="6035827" cy="4816569"/>
        </p:xfrm>
        <a:graphic>
          <a:graphicData uri="http://schemas.openxmlformats.org/drawingml/2006/table">
            <a:tbl>
              <a:tblPr firstRow="1" bandRow="1">
                <a:tableStyleId>{5C22544A-7EE6-4342-B048-85BDC9FD1C3A}</a:tableStyleId>
              </a:tblPr>
              <a:tblGrid>
                <a:gridCol w="2062919">
                  <a:extLst>
                    <a:ext uri="{9D8B030D-6E8A-4147-A177-3AD203B41FA5}">
                      <a16:colId xmlns:a16="http://schemas.microsoft.com/office/drawing/2014/main" xmlns="" val="750258085"/>
                    </a:ext>
                  </a:extLst>
                </a:gridCol>
                <a:gridCol w="1986454">
                  <a:extLst>
                    <a:ext uri="{9D8B030D-6E8A-4147-A177-3AD203B41FA5}">
                      <a16:colId xmlns:a16="http://schemas.microsoft.com/office/drawing/2014/main" xmlns="" val="3161731382"/>
                    </a:ext>
                  </a:extLst>
                </a:gridCol>
                <a:gridCol w="1986454">
                  <a:extLst>
                    <a:ext uri="{9D8B030D-6E8A-4147-A177-3AD203B41FA5}">
                      <a16:colId xmlns:a16="http://schemas.microsoft.com/office/drawing/2014/main" xmlns="" val="2595722756"/>
                    </a:ext>
                  </a:extLst>
                </a:gridCol>
              </a:tblGrid>
              <a:tr h="778223">
                <a:tc>
                  <a:txBody>
                    <a:bodyPr/>
                    <a:lstStyle/>
                    <a:p>
                      <a:endParaRPr lang="en-US" sz="2100"/>
                    </a:p>
                  </a:txBody>
                  <a:tcPr marL="105165" marR="105165" marT="52583" marB="52583" anchor="ctr"/>
                </a:tc>
                <a:tc>
                  <a:txBody>
                    <a:bodyPr/>
                    <a:lstStyle/>
                    <a:p>
                      <a:r>
                        <a:rPr lang="en-US" sz="2100"/>
                        <a:t>Taxable Bond</a:t>
                      </a:r>
                    </a:p>
                  </a:txBody>
                  <a:tcPr marL="105165" marR="105165" marT="52583" marB="52583" anchor="ctr"/>
                </a:tc>
                <a:tc>
                  <a:txBody>
                    <a:bodyPr/>
                    <a:lstStyle/>
                    <a:p>
                      <a:r>
                        <a:rPr lang="en-US" sz="2100"/>
                        <a:t>Tax-Exempt Bond</a:t>
                      </a:r>
                    </a:p>
                  </a:txBody>
                  <a:tcPr marL="105165" marR="105165" marT="52583" marB="52583" anchor="ctr"/>
                </a:tc>
                <a:extLst>
                  <a:ext uri="{0D108BD9-81ED-4DB2-BD59-A6C34878D82A}">
                    <a16:rowId xmlns:a16="http://schemas.microsoft.com/office/drawing/2014/main" xmlns="" val="1094967028"/>
                  </a:ext>
                </a:extLst>
              </a:tr>
              <a:tr h="462727">
                <a:tc>
                  <a:txBody>
                    <a:bodyPr/>
                    <a:lstStyle/>
                    <a:p>
                      <a:r>
                        <a:rPr lang="en-US" sz="2100"/>
                        <a:t>Bond Amount</a:t>
                      </a:r>
                    </a:p>
                  </a:txBody>
                  <a:tcPr marL="105165" marR="105165" marT="52583" marB="52583" anchor="ctr"/>
                </a:tc>
                <a:tc>
                  <a:txBody>
                    <a:bodyPr/>
                    <a:lstStyle/>
                    <a:p>
                      <a:r>
                        <a:rPr lang="en-US" sz="2100"/>
                        <a:t>$1,000.00</a:t>
                      </a:r>
                    </a:p>
                  </a:txBody>
                  <a:tcPr marL="105165" marR="105165" marT="52583" marB="52583" anchor="ctr"/>
                </a:tc>
                <a:tc>
                  <a:txBody>
                    <a:bodyPr/>
                    <a:lstStyle/>
                    <a:p>
                      <a:r>
                        <a:rPr lang="en-US" sz="2100"/>
                        <a:t>$1,000.00</a:t>
                      </a:r>
                    </a:p>
                  </a:txBody>
                  <a:tcPr marL="105165" marR="105165" marT="52583" marB="52583" anchor="ctr"/>
                </a:tc>
                <a:extLst>
                  <a:ext uri="{0D108BD9-81ED-4DB2-BD59-A6C34878D82A}">
                    <a16:rowId xmlns:a16="http://schemas.microsoft.com/office/drawing/2014/main" xmlns="" val="1631646493"/>
                  </a:ext>
                </a:extLst>
              </a:tr>
              <a:tr h="462727">
                <a:tc>
                  <a:txBody>
                    <a:bodyPr/>
                    <a:lstStyle/>
                    <a:p>
                      <a:r>
                        <a:rPr lang="en-US" sz="2100"/>
                        <a:t>Interest Rate</a:t>
                      </a:r>
                    </a:p>
                  </a:txBody>
                  <a:tcPr marL="105165" marR="105165" marT="52583" marB="52583" anchor="ctr"/>
                </a:tc>
                <a:tc>
                  <a:txBody>
                    <a:bodyPr/>
                    <a:lstStyle/>
                    <a:p>
                      <a:r>
                        <a:rPr lang="en-US" sz="2100"/>
                        <a:t>5.00%</a:t>
                      </a:r>
                    </a:p>
                  </a:txBody>
                  <a:tcPr marL="105165" marR="105165" marT="52583" marB="52583" anchor="ctr"/>
                </a:tc>
                <a:tc>
                  <a:txBody>
                    <a:bodyPr/>
                    <a:lstStyle/>
                    <a:p>
                      <a:r>
                        <a:rPr lang="en-US" sz="2100"/>
                        <a:t>4.00%</a:t>
                      </a:r>
                    </a:p>
                  </a:txBody>
                  <a:tcPr marL="105165" marR="105165" marT="52583" marB="52583" anchor="ctr"/>
                </a:tc>
                <a:extLst>
                  <a:ext uri="{0D108BD9-81ED-4DB2-BD59-A6C34878D82A}">
                    <a16:rowId xmlns:a16="http://schemas.microsoft.com/office/drawing/2014/main" xmlns="" val="2077253021"/>
                  </a:ext>
                </a:extLst>
              </a:tr>
              <a:tr h="778223">
                <a:tc>
                  <a:txBody>
                    <a:bodyPr/>
                    <a:lstStyle/>
                    <a:p>
                      <a:r>
                        <a:rPr lang="en-US" sz="2100"/>
                        <a:t>Annual Interest Amount</a:t>
                      </a:r>
                    </a:p>
                  </a:txBody>
                  <a:tcPr marL="105165" marR="105165" marT="52583" marB="52583" anchor="ctr"/>
                </a:tc>
                <a:tc>
                  <a:txBody>
                    <a:bodyPr/>
                    <a:lstStyle/>
                    <a:p>
                      <a:r>
                        <a:rPr lang="en-US" sz="2100"/>
                        <a:t>$50.00</a:t>
                      </a:r>
                    </a:p>
                  </a:txBody>
                  <a:tcPr marL="105165" marR="105165" marT="52583" marB="52583" anchor="ctr"/>
                </a:tc>
                <a:tc>
                  <a:txBody>
                    <a:bodyPr/>
                    <a:lstStyle/>
                    <a:p>
                      <a:r>
                        <a:rPr lang="en-US" sz="2100"/>
                        <a:t>$40.00</a:t>
                      </a:r>
                    </a:p>
                  </a:txBody>
                  <a:tcPr marL="105165" marR="105165" marT="52583" marB="52583" anchor="ctr"/>
                </a:tc>
                <a:extLst>
                  <a:ext uri="{0D108BD9-81ED-4DB2-BD59-A6C34878D82A}">
                    <a16:rowId xmlns:a16="http://schemas.microsoft.com/office/drawing/2014/main" xmlns="" val="2909311840"/>
                  </a:ext>
                </a:extLst>
              </a:tr>
              <a:tr h="1093719">
                <a:tc>
                  <a:txBody>
                    <a:bodyPr/>
                    <a:lstStyle/>
                    <a:p>
                      <a:r>
                        <a:rPr lang="en-US" sz="2100"/>
                        <a:t>Federal Tax (Top Rate of 37%)</a:t>
                      </a:r>
                    </a:p>
                  </a:txBody>
                  <a:tcPr marL="105165" marR="105165" marT="52583" marB="52583" anchor="ctr"/>
                </a:tc>
                <a:tc>
                  <a:txBody>
                    <a:bodyPr/>
                    <a:lstStyle/>
                    <a:p>
                      <a:r>
                        <a:rPr lang="en-US" sz="2100"/>
                        <a:t>$18.50</a:t>
                      </a:r>
                    </a:p>
                  </a:txBody>
                  <a:tcPr marL="105165" marR="105165" marT="52583" marB="52583" anchor="ctr"/>
                </a:tc>
                <a:tc>
                  <a:txBody>
                    <a:bodyPr/>
                    <a:lstStyle/>
                    <a:p>
                      <a:r>
                        <a:rPr lang="en-US" sz="2100"/>
                        <a:t>$0</a:t>
                      </a:r>
                    </a:p>
                  </a:txBody>
                  <a:tcPr marL="105165" marR="105165" marT="52583" marB="52583" anchor="ctr"/>
                </a:tc>
                <a:extLst>
                  <a:ext uri="{0D108BD9-81ED-4DB2-BD59-A6C34878D82A}">
                    <a16:rowId xmlns:a16="http://schemas.microsoft.com/office/drawing/2014/main" xmlns="" val="757596290"/>
                  </a:ext>
                </a:extLst>
              </a:tr>
              <a:tr h="778223">
                <a:tc>
                  <a:txBody>
                    <a:bodyPr/>
                    <a:lstStyle/>
                    <a:p>
                      <a:r>
                        <a:rPr lang="en-US" sz="2100"/>
                        <a:t>After Tax Interest</a:t>
                      </a:r>
                    </a:p>
                  </a:txBody>
                  <a:tcPr marL="105165" marR="105165" marT="52583" marB="52583" anchor="ctr"/>
                </a:tc>
                <a:tc>
                  <a:txBody>
                    <a:bodyPr/>
                    <a:lstStyle/>
                    <a:p>
                      <a:r>
                        <a:rPr lang="en-US" sz="2100"/>
                        <a:t>$31.50</a:t>
                      </a:r>
                    </a:p>
                  </a:txBody>
                  <a:tcPr marL="105165" marR="105165" marT="52583" marB="52583" anchor="ctr"/>
                </a:tc>
                <a:tc>
                  <a:txBody>
                    <a:bodyPr/>
                    <a:lstStyle/>
                    <a:p>
                      <a:r>
                        <a:rPr lang="en-US" sz="2100"/>
                        <a:t>$40.00</a:t>
                      </a:r>
                    </a:p>
                  </a:txBody>
                  <a:tcPr marL="105165" marR="105165" marT="52583" marB="52583" anchor="ctr"/>
                </a:tc>
                <a:extLst>
                  <a:ext uri="{0D108BD9-81ED-4DB2-BD59-A6C34878D82A}">
                    <a16:rowId xmlns:a16="http://schemas.microsoft.com/office/drawing/2014/main" xmlns="" val="2249806479"/>
                  </a:ext>
                </a:extLst>
              </a:tr>
              <a:tr h="462727">
                <a:tc>
                  <a:txBody>
                    <a:bodyPr/>
                    <a:lstStyle/>
                    <a:p>
                      <a:r>
                        <a:rPr lang="en-US" sz="2100"/>
                        <a:t>After Tax Yield</a:t>
                      </a:r>
                    </a:p>
                  </a:txBody>
                  <a:tcPr marL="105165" marR="105165" marT="52583" marB="52583" anchor="ctr"/>
                </a:tc>
                <a:tc>
                  <a:txBody>
                    <a:bodyPr/>
                    <a:lstStyle/>
                    <a:p>
                      <a:r>
                        <a:rPr lang="en-US" sz="2100"/>
                        <a:t>3.15%</a:t>
                      </a:r>
                    </a:p>
                  </a:txBody>
                  <a:tcPr marL="105165" marR="105165" marT="52583" marB="52583" anchor="ctr"/>
                </a:tc>
                <a:tc>
                  <a:txBody>
                    <a:bodyPr/>
                    <a:lstStyle/>
                    <a:p>
                      <a:r>
                        <a:rPr lang="en-US" sz="2100"/>
                        <a:t>4.00%</a:t>
                      </a:r>
                    </a:p>
                  </a:txBody>
                  <a:tcPr marL="105165" marR="105165" marT="52583" marB="52583" anchor="ctr"/>
                </a:tc>
                <a:extLst>
                  <a:ext uri="{0D108BD9-81ED-4DB2-BD59-A6C34878D82A}">
                    <a16:rowId xmlns:a16="http://schemas.microsoft.com/office/drawing/2014/main" xmlns="" val="4134921065"/>
                  </a:ext>
                </a:extLst>
              </a:tr>
            </a:tbl>
          </a:graphicData>
        </a:graphic>
      </p:graphicFrame>
    </p:spTree>
    <p:extLst>
      <p:ext uri="{BB962C8B-B14F-4D97-AF65-F5344CB8AC3E}">
        <p14:creationId xmlns:p14="http://schemas.microsoft.com/office/powerpoint/2010/main" val="1980352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502659-9957-490C-84D8-5A3616F60F15}"/>
              </a:ext>
            </a:extLst>
          </p:cNvPr>
          <p:cNvSpPr>
            <a:spLocks noGrp="1"/>
          </p:cNvSpPr>
          <p:nvPr>
            <p:ph type="ctrTitle"/>
          </p:nvPr>
        </p:nvSpPr>
        <p:spPr/>
        <p:txBody>
          <a:bodyPr/>
          <a:lstStyle/>
          <a:p>
            <a:r>
              <a:rPr lang="en-US" dirty="0"/>
              <a:t>Typical Bond Transactions</a:t>
            </a:r>
          </a:p>
        </p:txBody>
      </p:sp>
      <p:sp>
        <p:nvSpPr>
          <p:cNvPr id="3" name="Subtitle 2">
            <a:extLst>
              <a:ext uri="{FF2B5EF4-FFF2-40B4-BE49-F238E27FC236}">
                <a16:creationId xmlns:a16="http://schemas.microsoft.com/office/drawing/2014/main" xmlns="" id="{8823CF5C-884F-963F-6587-747CB91E5FD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70506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4136905-015B-4510-B514-027CBA846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6CD0F97-2E5B-4E84-8544-EB24DED104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3B272257-593A-402F-88FA-F1DECD9E3F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00" y="762000"/>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7B803FD-886F-6B19-A2D5-0A2629BF147E}"/>
              </a:ext>
            </a:extLst>
          </p:cNvPr>
          <p:cNvSpPr>
            <a:spLocks noGrp="1"/>
          </p:cNvSpPr>
          <p:nvPr>
            <p:ph type="title"/>
          </p:nvPr>
        </p:nvSpPr>
        <p:spPr>
          <a:xfrm>
            <a:off x="1517904" y="1517903"/>
            <a:ext cx="3200012" cy="4578096"/>
          </a:xfrm>
        </p:spPr>
        <p:txBody>
          <a:bodyPr>
            <a:normAutofit/>
          </a:bodyPr>
          <a:lstStyle/>
          <a:p>
            <a:r>
              <a:rPr lang="en-US" dirty="0"/>
              <a:t>Public Competitive Sale</a:t>
            </a:r>
          </a:p>
        </p:txBody>
      </p:sp>
      <p:sp>
        <p:nvSpPr>
          <p:cNvPr id="3" name="Content Placeholder 2">
            <a:extLst>
              <a:ext uri="{FF2B5EF4-FFF2-40B4-BE49-F238E27FC236}">
                <a16:creationId xmlns:a16="http://schemas.microsoft.com/office/drawing/2014/main" xmlns="" id="{0DF89EBA-F004-5023-967F-B076A940C40B}"/>
              </a:ext>
            </a:extLst>
          </p:cNvPr>
          <p:cNvSpPr>
            <a:spLocks noGrp="1"/>
          </p:cNvSpPr>
          <p:nvPr>
            <p:ph idx="1"/>
          </p:nvPr>
        </p:nvSpPr>
        <p:spPr>
          <a:xfrm>
            <a:off x="4717916" y="1517904"/>
            <a:ext cx="5943987" cy="4578096"/>
          </a:xfrm>
        </p:spPr>
        <p:txBody>
          <a:bodyPr>
            <a:noAutofit/>
          </a:bodyPr>
          <a:lstStyle/>
          <a:p>
            <a:pPr algn="just">
              <a:lnSpc>
                <a:spcPct val="95000"/>
              </a:lnSpc>
            </a:pPr>
            <a:r>
              <a:rPr lang="en-US" sz="1800" dirty="0"/>
              <a:t>Notice of Sale advertises upcoming bond issuance</a:t>
            </a:r>
          </a:p>
          <a:p>
            <a:pPr algn="just">
              <a:lnSpc>
                <a:spcPct val="95000"/>
              </a:lnSpc>
            </a:pPr>
            <a:r>
              <a:rPr lang="en-US" sz="1800" dirty="0"/>
              <a:t>Rating Agency provides credit rating</a:t>
            </a:r>
          </a:p>
          <a:p>
            <a:pPr algn="just">
              <a:lnSpc>
                <a:spcPct val="95000"/>
              </a:lnSpc>
            </a:pPr>
            <a:r>
              <a:rPr lang="en-US" sz="1800" dirty="0"/>
              <a:t>Issuer publishes a Preliminary Official Statement</a:t>
            </a:r>
          </a:p>
          <a:p>
            <a:pPr algn="just">
              <a:lnSpc>
                <a:spcPct val="95000"/>
              </a:lnSpc>
            </a:pPr>
            <a:r>
              <a:rPr lang="en-US" sz="1800" dirty="0"/>
              <a:t>On the sale date, underwriters place bids on the bonds</a:t>
            </a:r>
          </a:p>
          <a:p>
            <a:pPr algn="just">
              <a:lnSpc>
                <a:spcPct val="95000"/>
              </a:lnSpc>
            </a:pPr>
            <a:r>
              <a:rPr lang="en-US" sz="1800" dirty="0"/>
              <a:t>Successful bidder enters into a Bond Purchase Agreement</a:t>
            </a:r>
          </a:p>
          <a:p>
            <a:pPr algn="just">
              <a:lnSpc>
                <a:spcPct val="95000"/>
              </a:lnSpc>
            </a:pPr>
            <a:r>
              <a:rPr lang="en-US" sz="1800" dirty="0"/>
              <a:t>At closing, issuer is paid for the bonds, bond counsel opinion issued, bonds delivered to underwriter, and final Official Statement is published</a:t>
            </a:r>
          </a:p>
          <a:p>
            <a:pPr algn="just">
              <a:lnSpc>
                <a:spcPct val="95000"/>
              </a:lnSpc>
            </a:pPr>
            <a:r>
              <a:rPr lang="en-US" sz="1800" dirty="0"/>
              <a:t>Underwriter sells bonds to investors</a:t>
            </a:r>
          </a:p>
        </p:txBody>
      </p:sp>
    </p:spTree>
    <p:extLst>
      <p:ext uri="{BB962C8B-B14F-4D97-AF65-F5344CB8AC3E}">
        <p14:creationId xmlns:p14="http://schemas.microsoft.com/office/powerpoint/2010/main" val="1866804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4136905-015B-4510-B514-027CBA846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6CD0F97-2E5B-4E84-8544-EB24DED104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3B272257-593A-402F-88FA-F1DECD9E3F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00" y="762000"/>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3443696-7A44-90CE-13C6-21DA76637575}"/>
              </a:ext>
            </a:extLst>
          </p:cNvPr>
          <p:cNvSpPr>
            <a:spLocks noGrp="1"/>
          </p:cNvSpPr>
          <p:nvPr>
            <p:ph type="title"/>
          </p:nvPr>
        </p:nvSpPr>
        <p:spPr>
          <a:xfrm>
            <a:off x="1530098" y="1410899"/>
            <a:ext cx="2944626" cy="4578096"/>
          </a:xfrm>
        </p:spPr>
        <p:txBody>
          <a:bodyPr>
            <a:normAutofit/>
          </a:bodyPr>
          <a:lstStyle/>
          <a:p>
            <a:r>
              <a:rPr lang="en-US" dirty="0"/>
              <a:t>Private Placement</a:t>
            </a:r>
          </a:p>
        </p:txBody>
      </p:sp>
      <p:sp>
        <p:nvSpPr>
          <p:cNvPr id="3" name="Content Placeholder 2">
            <a:extLst>
              <a:ext uri="{FF2B5EF4-FFF2-40B4-BE49-F238E27FC236}">
                <a16:creationId xmlns:a16="http://schemas.microsoft.com/office/drawing/2014/main" xmlns="" id="{ABD9D283-54CD-C4C1-79B9-6727FD7BA49D}"/>
              </a:ext>
            </a:extLst>
          </p:cNvPr>
          <p:cNvSpPr>
            <a:spLocks noGrp="1"/>
          </p:cNvSpPr>
          <p:nvPr>
            <p:ph idx="1"/>
          </p:nvPr>
        </p:nvSpPr>
        <p:spPr>
          <a:xfrm>
            <a:off x="4747098" y="1517904"/>
            <a:ext cx="5914805" cy="4578096"/>
          </a:xfrm>
        </p:spPr>
        <p:txBody>
          <a:bodyPr>
            <a:normAutofit/>
          </a:bodyPr>
          <a:lstStyle/>
          <a:p>
            <a:pPr algn="just">
              <a:lnSpc>
                <a:spcPct val="95000"/>
              </a:lnSpc>
            </a:pPr>
            <a:r>
              <a:rPr lang="en-US" sz="2000" dirty="0"/>
              <a:t>May be competitive or negotiated sale</a:t>
            </a:r>
          </a:p>
          <a:p>
            <a:pPr algn="just">
              <a:lnSpc>
                <a:spcPct val="95000"/>
              </a:lnSpc>
            </a:pPr>
            <a:r>
              <a:rPr lang="en-US" sz="2000" dirty="0"/>
              <a:t>Bonds generally intended to be held by purchaser and not resold to investors</a:t>
            </a:r>
          </a:p>
          <a:p>
            <a:pPr algn="just">
              <a:lnSpc>
                <a:spcPct val="95000"/>
              </a:lnSpc>
            </a:pPr>
            <a:r>
              <a:rPr lang="en-US" sz="2000" dirty="0"/>
              <a:t>Typical private placement is essentially a bank loan</a:t>
            </a:r>
          </a:p>
          <a:p>
            <a:pPr algn="just">
              <a:lnSpc>
                <a:spcPct val="95000"/>
              </a:lnSpc>
            </a:pPr>
            <a:r>
              <a:rPr lang="en-US" sz="2000" dirty="0"/>
              <a:t>Offering Document is more limited and may not be “published” – may be called “Offering Memorandum” or “Private Placement Memorandum”</a:t>
            </a:r>
          </a:p>
        </p:txBody>
      </p:sp>
    </p:spTree>
    <p:extLst>
      <p:ext uri="{BB962C8B-B14F-4D97-AF65-F5344CB8AC3E}">
        <p14:creationId xmlns:p14="http://schemas.microsoft.com/office/powerpoint/2010/main" val="815802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4136905-015B-4510-B514-027CBA846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6CD0F97-2E5B-4E84-8544-EB24DED104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3B272257-593A-402F-88FA-F1DECD9E3F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00" y="762000"/>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18C5949-AAFD-64B4-E09F-BC743F51B3FC}"/>
              </a:ext>
            </a:extLst>
          </p:cNvPr>
          <p:cNvSpPr>
            <a:spLocks noGrp="1"/>
          </p:cNvSpPr>
          <p:nvPr>
            <p:ph type="title"/>
          </p:nvPr>
        </p:nvSpPr>
        <p:spPr>
          <a:xfrm>
            <a:off x="1517903" y="1517903"/>
            <a:ext cx="3161101" cy="4578096"/>
          </a:xfrm>
        </p:spPr>
        <p:txBody>
          <a:bodyPr>
            <a:normAutofit/>
          </a:bodyPr>
          <a:lstStyle/>
          <a:p>
            <a:r>
              <a:rPr lang="en-US" dirty="0"/>
              <a:t>Bond Funds</a:t>
            </a:r>
          </a:p>
        </p:txBody>
      </p:sp>
      <p:sp>
        <p:nvSpPr>
          <p:cNvPr id="3" name="Content Placeholder 2">
            <a:extLst>
              <a:ext uri="{FF2B5EF4-FFF2-40B4-BE49-F238E27FC236}">
                <a16:creationId xmlns:a16="http://schemas.microsoft.com/office/drawing/2014/main" xmlns="" id="{6C768999-CB53-CAF1-6707-8817E137BA60}"/>
              </a:ext>
            </a:extLst>
          </p:cNvPr>
          <p:cNvSpPr>
            <a:spLocks noGrp="1"/>
          </p:cNvSpPr>
          <p:nvPr>
            <p:ph idx="1"/>
          </p:nvPr>
        </p:nvSpPr>
        <p:spPr>
          <a:xfrm>
            <a:off x="4834647" y="1517904"/>
            <a:ext cx="5827256" cy="4578096"/>
          </a:xfrm>
        </p:spPr>
        <p:txBody>
          <a:bodyPr>
            <a:normAutofit/>
          </a:bodyPr>
          <a:lstStyle/>
          <a:p>
            <a:pPr>
              <a:lnSpc>
                <a:spcPct val="95000"/>
              </a:lnSpc>
            </a:pPr>
            <a:r>
              <a:rPr lang="en-US" sz="1600" dirty="0"/>
              <a:t>An entity (e.g. Public Building Authority) sells bonds for the purpose of loaning the proceeds to local governments.</a:t>
            </a:r>
          </a:p>
          <a:p>
            <a:pPr>
              <a:lnSpc>
                <a:spcPct val="95000"/>
              </a:lnSpc>
            </a:pPr>
            <a:r>
              <a:rPr lang="en-US" sz="1600" dirty="0"/>
              <a:t>Underlying bonds are revenue bonds secured by the local governments’ contractual payment obligations</a:t>
            </a:r>
          </a:p>
          <a:p>
            <a:pPr>
              <a:lnSpc>
                <a:spcPct val="95000"/>
              </a:lnSpc>
            </a:pPr>
            <a:r>
              <a:rPr lang="en-US" sz="1600" dirty="0"/>
              <a:t>Local government borrows from the bond fund through a Loan Agreement.</a:t>
            </a:r>
          </a:p>
          <a:p>
            <a:pPr>
              <a:lnSpc>
                <a:spcPct val="95000"/>
              </a:lnSpc>
            </a:pPr>
            <a:r>
              <a:rPr lang="en-US" sz="1600" dirty="0"/>
              <a:t>Loan Agreements can be revenue bond obligation but are usually general obligations (i.e., full faith and credit pledge)</a:t>
            </a:r>
          </a:p>
          <a:p>
            <a:pPr>
              <a:lnSpc>
                <a:spcPct val="95000"/>
              </a:lnSpc>
            </a:pPr>
            <a:r>
              <a:rPr lang="en-US" sz="1600" dirty="0"/>
              <a:t>May be a variable rate</a:t>
            </a:r>
          </a:p>
          <a:p>
            <a:pPr>
              <a:lnSpc>
                <a:spcPct val="95000"/>
              </a:lnSpc>
            </a:pPr>
            <a:r>
              <a:rPr lang="en-US" sz="1600" dirty="0"/>
              <a:t>Usually quicker, easier and cheaper method to borrow and allows the local government to draw down funds as needed thereby avoiding paying interest on idle funds.</a:t>
            </a:r>
          </a:p>
          <a:p>
            <a:pPr>
              <a:lnSpc>
                <a:spcPct val="95000"/>
              </a:lnSpc>
            </a:pPr>
            <a:r>
              <a:rPr lang="en-US" sz="1600" dirty="0"/>
              <a:t>Bond funds may not be able to accommodate large financings.</a:t>
            </a:r>
          </a:p>
        </p:txBody>
      </p:sp>
    </p:spTree>
    <p:extLst>
      <p:ext uri="{BB962C8B-B14F-4D97-AF65-F5344CB8AC3E}">
        <p14:creationId xmlns:p14="http://schemas.microsoft.com/office/powerpoint/2010/main" val="564425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4F7017-2726-5FAF-A383-B160AD2B724B}"/>
              </a:ext>
            </a:extLst>
          </p:cNvPr>
          <p:cNvSpPr>
            <a:spLocks noGrp="1"/>
          </p:cNvSpPr>
          <p:nvPr>
            <p:ph type="ctrTitle"/>
          </p:nvPr>
        </p:nvSpPr>
        <p:spPr/>
        <p:txBody>
          <a:bodyPr/>
          <a:lstStyle/>
          <a:p>
            <a:r>
              <a:rPr lang="en-US" dirty="0"/>
              <a:t>Bond Counsel</a:t>
            </a:r>
          </a:p>
        </p:txBody>
      </p:sp>
      <p:sp>
        <p:nvSpPr>
          <p:cNvPr id="3" name="Subtitle 2">
            <a:extLst>
              <a:ext uri="{FF2B5EF4-FFF2-40B4-BE49-F238E27FC236}">
                <a16:creationId xmlns:a16="http://schemas.microsoft.com/office/drawing/2014/main" xmlns="" id="{72C8B7BE-9CA6-354A-FB75-E443D51B161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38558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4136905-015B-4510-B514-027CBA846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6CD0F97-2E5B-4E84-8544-EB24DED104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3B272257-593A-402F-88FA-F1DECD9E3F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00" y="762000"/>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8D77EFB-A407-213D-1858-43CAC0579E5C}"/>
              </a:ext>
            </a:extLst>
          </p:cNvPr>
          <p:cNvSpPr>
            <a:spLocks noGrp="1"/>
          </p:cNvSpPr>
          <p:nvPr>
            <p:ph type="title"/>
          </p:nvPr>
        </p:nvSpPr>
        <p:spPr>
          <a:xfrm>
            <a:off x="1080158" y="1517903"/>
            <a:ext cx="3828185" cy="4578096"/>
          </a:xfrm>
        </p:spPr>
        <p:txBody>
          <a:bodyPr>
            <a:normAutofit/>
          </a:bodyPr>
          <a:lstStyle/>
          <a:p>
            <a:r>
              <a:rPr lang="en-US" dirty="0"/>
              <a:t>Who is Bond Counsel and Why Do We Use Them?</a:t>
            </a:r>
          </a:p>
        </p:txBody>
      </p:sp>
      <p:sp>
        <p:nvSpPr>
          <p:cNvPr id="3" name="Content Placeholder 2">
            <a:extLst>
              <a:ext uri="{FF2B5EF4-FFF2-40B4-BE49-F238E27FC236}">
                <a16:creationId xmlns:a16="http://schemas.microsoft.com/office/drawing/2014/main" xmlns="" id="{6C290675-5A5E-05D0-5FA0-7E7EAE0A5AA8}"/>
              </a:ext>
            </a:extLst>
          </p:cNvPr>
          <p:cNvSpPr>
            <a:spLocks noGrp="1"/>
          </p:cNvSpPr>
          <p:nvPr>
            <p:ph idx="1"/>
          </p:nvPr>
        </p:nvSpPr>
        <p:spPr>
          <a:xfrm>
            <a:off x="5465286" y="1517903"/>
            <a:ext cx="5156048" cy="4578096"/>
          </a:xfrm>
        </p:spPr>
        <p:txBody>
          <a:bodyPr>
            <a:noAutofit/>
          </a:bodyPr>
          <a:lstStyle/>
          <a:p>
            <a:pPr>
              <a:lnSpc>
                <a:spcPct val="95000"/>
              </a:lnSpc>
            </a:pPr>
            <a:r>
              <a:rPr lang="en-US" sz="1600" dirty="0"/>
              <a:t>Renders an opinion as to validity and enforceability of the bonds and the treatment of the interest on the bonds under federal tax law and applicable state law</a:t>
            </a:r>
          </a:p>
          <a:p>
            <a:pPr>
              <a:lnSpc>
                <a:spcPct val="95000"/>
              </a:lnSpc>
            </a:pPr>
            <a:r>
              <a:rPr lang="en-US" sz="1600" dirty="0"/>
              <a:t>Historically arose after local governments repudiated debts for failing to comply with technical legal requirements</a:t>
            </a:r>
          </a:p>
          <a:p>
            <a:pPr>
              <a:lnSpc>
                <a:spcPct val="95000"/>
              </a:lnSpc>
            </a:pPr>
            <a:r>
              <a:rPr lang="en-US" sz="1600" dirty="0"/>
              <a:t>Buyers began to require of independent lawyers of good reputation to opine on the validity of the debt.</a:t>
            </a:r>
          </a:p>
          <a:p>
            <a:pPr>
              <a:lnSpc>
                <a:spcPct val="95000"/>
              </a:lnSpc>
            </a:pPr>
            <a:r>
              <a:rPr lang="en-US" sz="1600" dirty="0"/>
              <a:t>With the introduction of the federal income tax, the role of bond counsel evolved to focus on the tax treatment of bond interest.</a:t>
            </a:r>
          </a:p>
          <a:p>
            <a:pPr>
              <a:lnSpc>
                <a:spcPct val="95000"/>
              </a:lnSpc>
            </a:pPr>
            <a:r>
              <a:rPr lang="en-US" sz="1600" dirty="0"/>
              <a:t>Today bond counsel are the transaction experts and prepare the extensive closing documentation.</a:t>
            </a:r>
          </a:p>
        </p:txBody>
      </p:sp>
    </p:spTree>
    <p:extLst>
      <p:ext uri="{BB962C8B-B14F-4D97-AF65-F5344CB8AC3E}">
        <p14:creationId xmlns:p14="http://schemas.microsoft.com/office/powerpoint/2010/main" val="1299251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C259E1B-90DB-B6EC-5D45-CB935A8412B9}"/>
              </a:ext>
            </a:extLst>
          </p:cNvPr>
          <p:cNvPicPr>
            <a:picLocks noChangeAspect="1"/>
          </p:cNvPicPr>
          <p:nvPr/>
        </p:nvPicPr>
        <p:blipFill>
          <a:blip r:embed="rId2"/>
          <a:stretch>
            <a:fillRect/>
          </a:stretch>
        </p:blipFill>
        <p:spPr>
          <a:xfrm>
            <a:off x="2627339" y="1250844"/>
            <a:ext cx="6285949" cy="5463636"/>
          </a:xfrm>
          <a:prstGeom prst="rect">
            <a:avLst/>
          </a:prstGeom>
        </p:spPr>
      </p:pic>
    </p:spTree>
    <p:extLst>
      <p:ext uri="{BB962C8B-B14F-4D97-AF65-F5344CB8AC3E}">
        <p14:creationId xmlns:p14="http://schemas.microsoft.com/office/powerpoint/2010/main" val="3685326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9306479-8C4D-4E4A-A330-DFC80A8A01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xmlns="" id="{84136905-015B-4510-B514-027CBA846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3FED189-7CDD-5A4B-E14E-E38B4992FF6B}"/>
              </a:ext>
            </a:extLst>
          </p:cNvPr>
          <p:cNvSpPr>
            <a:spLocks noGrp="1"/>
          </p:cNvSpPr>
          <p:nvPr>
            <p:ph type="title"/>
          </p:nvPr>
        </p:nvSpPr>
        <p:spPr>
          <a:xfrm>
            <a:off x="6163464" y="755650"/>
            <a:ext cx="5266535" cy="1345115"/>
          </a:xfrm>
        </p:spPr>
        <p:txBody>
          <a:bodyPr vert="horz" lIns="91440" tIns="45720" rIns="91440" bIns="45720" rtlCol="0" anchor="t">
            <a:normAutofit/>
          </a:bodyPr>
          <a:lstStyle/>
          <a:p>
            <a:r>
              <a:rPr lang="en-US" kern="1200" spc="-50" baseline="0" dirty="0">
                <a:solidFill>
                  <a:schemeClr val="tx1"/>
                </a:solidFill>
                <a:latin typeface="+mj-lt"/>
                <a:ea typeface="+mj-ea"/>
                <a:cs typeface="+mj-cs"/>
              </a:rPr>
              <a:t>State Law Overview</a:t>
            </a:r>
          </a:p>
        </p:txBody>
      </p:sp>
      <p:pic>
        <p:nvPicPr>
          <p:cNvPr id="5" name="Content Placeholder 4" descr="Federal government building in Washington, D.C.                              ">
            <a:extLst>
              <a:ext uri="{FF2B5EF4-FFF2-40B4-BE49-F238E27FC236}">
                <a16:creationId xmlns:a16="http://schemas.microsoft.com/office/drawing/2014/main" xmlns="" id="{76DE3AB8-B5E2-4B4D-BAB5-EC2F308ACDDC}"/>
              </a:ext>
            </a:extLst>
          </p:cNvPr>
          <p:cNvPicPr>
            <a:picLocks noGrp="1" noChangeAspect="1"/>
          </p:cNvPicPr>
          <p:nvPr>
            <p:ph sz="half" idx="1"/>
          </p:nvPr>
        </p:nvPicPr>
        <p:blipFill>
          <a:blip r:embed="rId3"/>
          <a:srcRect l="23895" r="24290"/>
          <a:stretch/>
        </p:blipFill>
        <p:spPr>
          <a:xfrm>
            <a:off x="20" y="10"/>
            <a:ext cx="5404493" cy="6857990"/>
          </a:xfrm>
          <a:prstGeom prst="rect">
            <a:avLst/>
          </a:prstGeom>
        </p:spPr>
      </p:pic>
      <p:sp>
        <p:nvSpPr>
          <p:cNvPr id="4" name="Content Placeholder 3">
            <a:extLst>
              <a:ext uri="{FF2B5EF4-FFF2-40B4-BE49-F238E27FC236}">
                <a16:creationId xmlns:a16="http://schemas.microsoft.com/office/drawing/2014/main" xmlns="" id="{69F18809-A295-0A24-2A25-9E200F1BF469}"/>
              </a:ext>
            </a:extLst>
          </p:cNvPr>
          <p:cNvSpPr>
            <a:spLocks noGrp="1"/>
          </p:cNvSpPr>
          <p:nvPr>
            <p:ph sz="half" idx="2"/>
          </p:nvPr>
        </p:nvSpPr>
        <p:spPr>
          <a:xfrm>
            <a:off x="6163464" y="2207969"/>
            <a:ext cx="5266535" cy="3884983"/>
          </a:xfrm>
        </p:spPr>
        <p:txBody>
          <a:bodyPr vert="horz" lIns="91440" tIns="45720" rIns="91440" bIns="45720" rtlCol="0">
            <a:normAutofit/>
          </a:bodyPr>
          <a:lstStyle/>
          <a:p>
            <a:pPr algn="just">
              <a:lnSpc>
                <a:spcPct val="95000"/>
              </a:lnSpc>
            </a:pPr>
            <a:r>
              <a:rPr lang="en-US" sz="2000" dirty="0"/>
              <a:t>Most bonds are issued under the Local Government Public Obligations Act of 1986 (T.C.A. 9-21-101 et seq.)</a:t>
            </a:r>
          </a:p>
          <a:p>
            <a:pPr algn="just">
              <a:lnSpc>
                <a:spcPct val="95000"/>
              </a:lnSpc>
            </a:pPr>
            <a:r>
              <a:rPr lang="en-US" sz="2000" dirty="0"/>
              <a:t>Various other statutory provisions authorize bond issuance (e.g. T.C.A. 49-3-1001 et seq. for education purposes)</a:t>
            </a:r>
          </a:p>
          <a:p>
            <a:pPr algn="just">
              <a:lnSpc>
                <a:spcPct val="95000"/>
              </a:lnSpc>
            </a:pPr>
            <a:r>
              <a:rPr lang="en-US" sz="2000" dirty="0"/>
              <a:t>Some jurisdiction have specific bond issuance authority by charter</a:t>
            </a:r>
          </a:p>
        </p:txBody>
      </p:sp>
    </p:spTree>
    <p:extLst>
      <p:ext uri="{BB962C8B-B14F-4D97-AF65-F5344CB8AC3E}">
        <p14:creationId xmlns:p14="http://schemas.microsoft.com/office/powerpoint/2010/main" val="1936695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7CC5C46B-9D39-B3AD-2EBE-EFFEE58E5017}"/>
              </a:ext>
            </a:extLst>
          </p:cNvPr>
          <p:cNvGraphicFramePr>
            <a:graphicFrameLocks noGrp="1"/>
          </p:cNvGraphicFramePr>
          <p:nvPr>
            <p:extLst>
              <p:ext uri="{D42A27DB-BD31-4B8C-83A1-F6EECF244321}">
                <p14:modId xmlns:p14="http://schemas.microsoft.com/office/powerpoint/2010/main" val="45992634"/>
              </p:ext>
            </p:extLst>
          </p:nvPr>
        </p:nvGraphicFramePr>
        <p:xfrm>
          <a:off x="1654629" y="1578430"/>
          <a:ext cx="8871856" cy="4400616"/>
        </p:xfrm>
        <a:graphic>
          <a:graphicData uri="http://schemas.openxmlformats.org/drawingml/2006/table">
            <a:tbl>
              <a:tblPr firstRow="1" firstCol="1" bandRow="1">
                <a:tableStyleId>{5C22544A-7EE6-4342-B048-85BDC9FD1C3A}</a:tableStyleId>
              </a:tblPr>
              <a:tblGrid>
                <a:gridCol w="1660261">
                  <a:extLst>
                    <a:ext uri="{9D8B030D-6E8A-4147-A177-3AD203B41FA5}">
                      <a16:colId xmlns:a16="http://schemas.microsoft.com/office/drawing/2014/main" xmlns="" val="1373909476"/>
                    </a:ext>
                  </a:extLst>
                </a:gridCol>
                <a:gridCol w="1295310">
                  <a:extLst>
                    <a:ext uri="{9D8B030D-6E8A-4147-A177-3AD203B41FA5}">
                      <a16:colId xmlns:a16="http://schemas.microsoft.com/office/drawing/2014/main" xmlns="" val="1159622801"/>
                    </a:ext>
                  </a:extLst>
                </a:gridCol>
                <a:gridCol w="5916285">
                  <a:extLst>
                    <a:ext uri="{9D8B030D-6E8A-4147-A177-3AD203B41FA5}">
                      <a16:colId xmlns:a16="http://schemas.microsoft.com/office/drawing/2014/main" xmlns="" val="223269245"/>
                    </a:ext>
                  </a:extLst>
                </a:gridCol>
              </a:tblGrid>
              <a:tr h="194881">
                <a:tc>
                  <a:txBody>
                    <a:bodyPr/>
                    <a:lstStyle/>
                    <a:p>
                      <a:pPr marL="0" marR="0">
                        <a:lnSpc>
                          <a:spcPct val="115000"/>
                        </a:lnSpc>
                        <a:buNone/>
                      </a:pPr>
                      <a:r>
                        <a:rPr lang="en-US" sz="1600" kern="100" dirty="0">
                          <a:effectLst/>
                        </a:rPr>
                        <a:t>Type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7592" marR="57592" marT="0" marB="0"/>
                </a:tc>
                <a:tc>
                  <a:txBody>
                    <a:bodyPr/>
                    <a:lstStyle/>
                    <a:p>
                      <a:pPr marL="0" marR="0">
                        <a:lnSpc>
                          <a:spcPct val="115000"/>
                        </a:lnSpc>
                        <a:buNone/>
                      </a:pPr>
                      <a:r>
                        <a:rPr lang="en-US" sz="1600" kern="100">
                          <a:effectLst/>
                        </a:rPr>
                        <a:t>Reference</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7592" marR="57592" marT="0" marB="0"/>
                </a:tc>
                <a:tc>
                  <a:txBody>
                    <a:bodyPr/>
                    <a:lstStyle/>
                    <a:p>
                      <a:pPr marL="0" marR="0">
                        <a:lnSpc>
                          <a:spcPct val="115000"/>
                        </a:lnSpc>
                        <a:spcAft>
                          <a:spcPts val="800"/>
                        </a:spcAft>
                        <a:buNone/>
                      </a:pPr>
                      <a:r>
                        <a:rPr lang="en-US" sz="1600" kern="100">
                          <a:effectLst/>
                        </a:rPr>
                        <a:t>Summary</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7592" marR="57592" marT="0" marB="0"/>
                </a:tc>
                <a:extLst>
                  <a:ext uri="{0D108BD9-81ED-4DB2-BD59-A6C34878D82A}">
                    <a16:rowId xmlns:a16="http://schemas.microsoft.com/office/drawing/2014/main" xmlns="" val="184453570"/>
                  </a:ext>
                </a:extLst>
              </a:tr>
              <a:tr h="475920">
                <a:tc>
                  <a:txBody>
                    <a:bodyPr/>
                    <a:lstStyle/>
                    <a:p>
                      <a:pPr marL="0" marR="0">
                        <a:lnSpc>
                          <a:spcPct val="115000"/>
                        </a:lnSpc>
                        <a:buNone/>
                      </a:pPr>
                      <a:r>
                        <a:rPr lang="en-US" sz="1600" kern="100">
                          <a:effectLst/>
                        </a:rPr>
                        <a:t>General Obligation Bonds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7592" marR="57592" marT="0" marB="0"/>
                </a:tc>
                <a:tc>
                  <a:txBody>
                    <a:bodyPr/>
                    <a:lstStyle/>
                    <a:p>
                      <a:pPr marL="0" marR="0">
                        <a:lnSpc>
                          <a:spcPct val="115000"/>
                        </a:lnSpc>
                        <a:buNone/>
                      </a:pPr>
                      <a:r>
                        <a:rPr lang="en-US" sz="1600" kern="100">
                          <a:effectLst/>
                        </a:rPr>
                        <a:t>9-21-201</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7592" marR="57592" marT="0" marB="0"/>
                </a:tc>
                <a:tc>
                  <a:txBody>
                    <a:bodyPr/>
                    <a:lstStyle/>
                    <a:p>
                      <a:pPr marL="0" marR="0">
                        <a:lnSpc>
                          <a:spcPct val="115000"/>
                        </a:lnSpc>
                        <a:spcAft>
                          <a:spcPts val="800"/>
                        </a:spcAft>
                        <a:buNone/>
                      </a:pPr>
                      <a:r>
                        <a:rPr lang="en-US" sz="1600" kern="100">
                          <a:effectLst/>
                        </a:rPr>
                        <a:t>Requires initial resolution with possibility of protest; pledge of “full faith, credit &amp; unlimited taxing power”; competitive sale</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7592" marR="57592" marT="0" marB="0"/>
                </a:tc>
                <a:extLst>
                  <a:ext uri="{0D108BD9-81ED-4DB2-BD59-A6C34878D82A}">
                    <a16:rowId xmlns:a16="http://schemas.microsoft.com/office/drawing/2014/main" xmlns="" val="3521537475"/>
                  </a:ext>
                </a:extLst>
              </a:tr>
              <a:tr h="470800">
                <a:tc>
                  <a:txBody>
                    <a:bodyPr/>
                    <a:lstStyle/>
                    <a:p>
                      <a:pPr marL="0" marR="0">
                        <a:lnSpc>
                          <a:spcPct val="115000"/>
                        </a:lnSpc>
                        <a:buNone/>
                      </a:pPr>
                      <a:r>
                        <a:rPr lang="en-US" sz="1600" kern="100">
                          <a:effectLst/>
                        </a:rPr>
                        <a:t>Revenue Bonds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7592" marR="57592" marT="0" marB="0"/>
                </a:tc>
                <a:tc>
                  <a:txBody>
                    <a:bodyPr/>
                    <a:lstStyle/>
                    <a:p>
                      <a:pPr marL="0" marR="0">
                        <a:lnSpc>
                          <a:spcPct val="115000"/>
                        </a:lnSpc>
                        <a:buNone/>
                      </a:pPr>
                      <a:r>
                        <a:rPr lang="en-US" sz="1600" kern="100">
                          <a:effectLst/>
                        </a:rPr>
                        <a:t>9-21-301</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7592" marR="57592" marT="0" marB="0"/>
                </a:tc>
                <a:tc>
                  <a:txBody>
                    <a:bodyPr/>
                    <a:lstStyle/>
                    <a:p>
                      <a:pPr marL="0" marR="0">
                        <a:lnSpc>
                          <a:spcPct val="115000"/>
                        </a:lnSpc>
                        <a:spcAft>
                          <a:spcPts val="800"/>
                        </a:spcAft>
                        <a:buNone/>
                      </a:pPr>
                      <a:r>
                        <a:rPr lang="en-US" sz="1600" kern="100">
                          <a:effectLst/>
                        </a:rPr>
                        <a:t>Requires initial resolution but not protest; bonds payable exclusively from revenues of public works project(s); competitive public sale or private negotiated sale</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7592" marR="57592" marT="0" marB="0"/>
                </a:tc>
                <a:extLst>
                  <a:ext uri="{0D108BD9-81ED-4DB2-BD59-A6C34878D82A}">
                    <a16:rowId xmlns:a16="http://schemas.microsoft.com/office/drawing/2014/main" xmlns="" val="3474826821"/>
                  </a:ext>
                </a:extLst>
              </a:tr>
              <a:tr h="544229">
                <a:tc>
                  <a:txBody>
                    <a:bodyPr/>
                    <a:lstStyle/>
                    <a:p>
                      <a:pPr marL="0" marR="0">
                        <a:lnSpc>
                          <a:spcPct val="115000"/>
                        </a:lnSpc>
                        <a:buNone/>
                      </a:pPr>
                      <a:r>
                        <a:rPr lang="en-US" sz="1600" kern="100">
                          <a:effectLst/>
                        </a:rPr>
                        <a:t>Bond Anticipation Notes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7592" marR="57592" marT="0" marB="0"/>
                </a:tc>
                <a:tc>
                  <a:txBody>
                    <a:bodyPr/>
                    <a:lstStyle/>
                    <a:p>
                      <a:pPr marL="0" marR="0">
                        <a:lnSpc>
                          <a:spcPct val="115000"/>
                        </a:lnSpc>
                        <a:buNone/>
                      </a:pPr>
                      <a:r>
                        <a:rPr lang="en-US" sz="1600" kern="100">
                          <a:effectLst/>
                        </a:rPr>
                        <a:t>9-21-501</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7592" marR="57592" marT="0" marB="0"/>
                </a:tc>
                <a:tc>
                  <a:txBody>
                    <a:bodyPr/>
                    <a:lstStyle/>
                    <a:p>
                      <a:pPr marL="0" marR="0">
                        <a:lnSpc>
                          <a:spcPct val="115000"/>
                        </a:lnSpc>
                        <a:spcAft>
                          <a:spcPts val="800"/>
                        </a:spcAft>
                        <a:buNone/>
                      </a:pPr>
                      <a:r>
                        <a:rPr lang="en-US" sz="1600" kern="100" dirty="0">
                          <a:effectLst/>
                        </a:rPr>
                        <a:t>Requires initial resolution with possibility of protest; competitive public or private negotiated sale; GO or revenue pledge; Comptroller approval required; 2-year term but Comptroller can approve up to 6 years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7592" marR="57592" marT="0" marB="0"/>
                </a:tc>
                <a:extLst>
                  <a:ext uri="{0D108BD9-81ED-4DB2-BD59-A6C34878D82A}">
                    <a16:rowId xmlns:a16="http://schemas.microsoft.com/office/drawing/2014/main" xmlns="" val="751309804"/>
                  </a:ext>
                </a:extLst>
              </a:tr>
              <a:tr h="1229919">
                <a:tc>
                  <a:txBody>
                    <a:bodyPr/>
                    <a:lstStyle/>
                    <a:p>
                      <a:pPr marL="0" marR="0">
                        <a:lnSpc>
                          <a:spcPct val="115000"/>
                        </a:lnSpc>
                        <a:buNone/>
                      </a:pPr>
                      <a:r>
                        <a:rPr lang="en-US" sz="1600" kern="100">
                          <a:effectLst/>
                        </a:rPr>
                        <a:t>Capital Outlay Notes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7592" marR="57592" marT="0" marB="0"/>
                </a:tc>
                <a:tc>
                  <a:txBody>
                    <a:bodyPr/>
                    <a:lstStyle/>
                    <a:p>
                      <a:pPr marL="0" marR="0">
                        <a:lnSpc>
                          <a:spcPct val="115000"/>
                        </a:lnSpc>
                        <a:buNone/>
                      </a:pPr>
                      <a:r>
                        <a:rPr lang="en-US" sz="1600" kern="100">
                          <a:effectLst/>
                        </a:rPr>
                        <a:t>9-21-601</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7592" marR="57592" marT="0" marB="0"/>
                </a:tc>
                <a:tc>
                  <a:txBody>
                    <a:bodyPr/>
                    <a:lstStyle/>
                    <a:p>
                      <a:pPr marL="0" marR="0">
                        <a:lnSpc>
                          <a:spcPct val="115000"/>
                        </a:lnSpc>
                        <a:spcAft>
                          <a:spcPts val="800"/>
                        </a:spcAft>
                        <a:buNone/>
                      </a:pPr>
                      <a:r>
                        <a:rPr lang="en-US" sz="1600" kern="100" dirty="0">
                          <a:effectLst/>
                        </a:rPr>
                        <a:t>Comptroller approval required; up to 12 years; method of sale (1) up to 3 years competitive public or private negotiated; (2) &gt; 3 years up to 12 years &amp; &lt; $5M by competitive sale or informal bid process; &gt; 3 years up to 12 years &amp; &gt; $5M by competitive sale; GO pledge but may have additional revenue pledge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7592" marR="57592" marT="0" marB="0">
                    <a:solidFill>
                      <a:schemeClr val="accent1">
                        <a:tint val="20000"/>
                      </a:schemeClr>
                    </a:solidFill>
                  </a:tcPr>
                </a:tc>
                <a:extLst>
                  <a:ext uri="{0D108BD9-81ED-4DB2-BD59-A6C34878D82A}">
                    <a16:rowId xmlns:a16="http://schemas.microsoft.com/office/drawing/2014/main" xmlns="" val="159606631"/>
                  </a:ext>
                </a:extLst>
              </a:tr>
            </a:tbl>
          </a:graphicData>
        </a:graphic>
      </p:graphicFrame>
    </p:spTree>
    <p:extLst>
      <p:ext uri="{BB962C8B-B14F-4D97-AF65-F5344CB8AC3E}">
        <p14:creationId xmlns:p14="http://schemas.microsoft.com/office/powerpoint/2010/main" val="1789561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9306479-8C4D-4E4A-A330-DFC80A8A01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xmlns="" id="{84136905-015B-4510-B514-027CBA846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AF5175D-6AD2-974C-77FB-FB43F21EFED4}"/>
              </a:ext>
            </a:extLst>
          </p:cNvPr>
          <p:cNvSpPr>
            <a:spLocks noGrp="1"/>
          </p:cNvSpPr>
          <p:nvPr>
            <p:ph type="title"/>
          </p:nvPr>
        </p:nvSpPr>
        <p:spPr>
          <a:xfrm>
            <a:off x="6163464" y="755650"/>
            <a:ext cx="5266535" cy="1345115"/>
          </a:xfrm>
        </p:spPr>
        <p:txBody>
          <a:bodyPr vert="horz" lIns="91440" tIns="45720" rIns="91440" bIns="45720" rtlCol="0" anchor="t">
            <a:normAutofit/>
          </a:bodyPr>
          <a:lstStyle/>
          <a:p>
            <a:r>
              <a:rPr lang="en-US" kern="1200" spc="-50" baseline="0">
                <a:solidFill>
                  <a:schemeClr val="tx1"/>
                </a:solidFill>
                <a:latin typeface="+mj-lt"/>
                <a:ea typeface="+mj-ea"/>
                <a:cs typeface="+mj-cs"/>
              </a:rPr>
              <a:t>Definition of Public Finance</a:t>
            </a:r>
          </a:p>
        </p:txBody>
      </p:sp>
      <p:pic>
        <p:nvPicPr>
          <p:cNvPr id="5" name="Content Placeholder 4" descr="Calculator, pen, compass, money and a paper with graphs printed on it">
            <a:extLst>
              <a:ext uri="{FF2B5EF4-FFF2-40B4-BE49-F238E27FC236}">
                <a16:creationId xmlns:a16="http://schemas.microsoft.com/office/drawing/2014/main" xmlns="" id="{877CAFFE-492F-4113-A90B-7A1CCAE450B2}"/>
              </a:ext>
            </a:extLst>
          </p:cNvPr>
          <p:cNvPicPr>
            <a:picLocks noGrp="1" noChangeAspect="1"/>
          </p:cNvPicPr>
          <p:nvPr>
            <p:ph sz="half" idx="1"/>
          </p:nvPr>
        </p:nvPicPr>
        <p:blipFill>
          <a:blip r:embed="rId3"/>
          <a:srcRect l="28611" r="23908" b="-1"/>
          <a:stretch/>
        </p:blipFill>
        <p:spPr>
          <a:xfrm>
            <a:off x="20" y="10"/>
            <a:ext cx="5404493" cy="6857990"/>
          </a:xfrm>
          <a:prstGeom prst="rect">
            <a:avLst/>
          </a:prstGeom>
        </p:spPr>
      </p:pic>
      <p:sp>
        <p:nvSpPr>
          <p:cNvPr id="4" name="Content Placeholder 3">
            <a:extLst>
              <a:ext uri="{FF2B5EF4-FFF2-40B4-BE49-F238E27FC236}">
                <a16:creationId xmlns:a16="http://schemas.microsoft.com/office/drawing/2014/main" xmlns="" id="{0AA414FA-FF10-FBDC-C1F3-0108F3A13ADD}"/>
              </a:ext>
            </a:extLst>
          </p:cNvPr>
          <p:cNvSpPr>
            <a:spLocks noGrp="1"/>
          </p:cNvSpPr>
          <p:nvPr>
            <p:ph sz="half" idx="2"/>
          </p:nvPr>
        </p:nvSpPr>
        <p:spPr>
          <a:xfrm>
            <a:off x="6163464" y="2207969"/>
            <a:ext cx="5266535" cy="3884983"/>
          </a:xfrm>
        </p:spPr>
        <p:txBody>
          <a:bodyPr vert="horz" lIns="91440" tIns="45720" rIns="91440" bIns="45720" rtlCol="0">
            <a:noAutofit/>
          </a:bodyPr>
          <a:lstStyle/>
          <a:p>
            <a:pPr algn="just">
              <a:lnSpc>
                <a:spcPct val="95000"/>
              </a:lnSpc>
            </a:pPr>
            <a:r>
              <a:rPr lang="en-US" sz="2000" dirty="0"/>
              <a:t>Public Finance is simply when the government borrows money</a:t>
            </a:r>
          </a:p>
          <a:p>
            <a:pPr algn="just">
              <a:lnSpc>
                <a:spcPct val="95000"/>
              </a:lnSpc>
            </a:pPr>
            <a:r>
              <a:rPr lang="en-US" sz="2000" dirty="0"/>
              <a:t>Forms of Borrowing:</a:t>
            </a:r>
          </a:p>
          <a:p>
            <a:pPr lvl="1" algn="just">
              <a:lnSpc>
                <a:spcPct val="95000"/>
              </a:lnSpc>
            </a:pPr>
            <a:r>
              <a:rPr lang="en-US" dirty="0"/>
              <a:t>Bonds</a:t>
            </a:r>
          </a:p>
          <a:p>
            <a:pPr lvl="1" algn="just">
              <a:lnSpc>
                <a:spcPct val="95000"/>
              </a:lnSpc>
            </a:pPr>
            <a:r>
              <a:rPr lang="en-US" dirty="0"/>
              <a:t>Notes</a:t>
            </a:r>
          </a:p>
          <a:p>
            <a:pPr lvl="1" algn="just">
              <a:lnSpc>
                <a:spcPct val="95000"/>
              </a:lnSpc>
            </a:pPr>
            <a:r>
              <a:rPr lang="en-US" dirty="0"/>
              <a:t>Loan Agreement</a:t>
            </a:r>
          </a:p>
          <a:p>
            <a:pPr lvl="1" algn="just">
              <a:lnSpc>
                <a:spcPct val="95000"/>
              </a:lnSpc>
            </a:pPr>
            <a:r>
              <a:rPr lang="en-US" dirty="0"/>
              <a:t>Leases (sometimes)</a:t>
            </a:r>
          </a:p>
          <a:p>
            <a:pPr algn="just">
              <a:lnSpc>
                <a:spcPct val="95000"/>
              </a:lnSpc>
            </a:pPr>
            <a:r>
              <a:rPr lang="en-US" sz="2000" dirty="0"/>
              <a:t>This presentation will generally refer to all debt instruments as 'bonds’ as the concepts largely apply across different forms of debt</a:t>
            </a:r>
          </a:p>
        </p:txBody>
      </p:sp>
    </p:spTree>
    <p:extLst>
      <p:ext uri="{BB962C8B-B14F-4D97-AF65-F5344CB8AC3E}">
        <p14:creationId xmlns:p14="http://schemas.microsoft.com/office/powerpoint/2010/main" val="1933092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0F58E0CA-AD71-FF9D-FDCA-DE55C536188B}"/>
              </a:ext>
            </a:extLst>
          </p:cNvPr>
          <p:cNvGraphicFramePr>
            <a:graphicFrameLocks noGrp="1"/>
          </p:cNvGraphicFramePr>
          <p:nvPr>
            <p:extLst>
              <p:ext uri="{D42A27DB-BD31-4B8C-83A1-F6EECF244321}">
                <p14:modId xmlns:p14="http://schemas.microsoft.com/office/powerpoint/2010/main" val="1148846489"/>
              </p:ext>
            </p:extLst>
          </p:nvPr>
        </p:nvGraphicFramePr>
        <p:xfrm>
          <a:off x="1198179" y="1229710"/>
          <a:ext cx="9858703" cy="4816986"/>
        </p:xfrm>
        <a:graphic>
          <a:graphicData uri="http://schemas.openxmlformats.org/drawingml/2006/table">
            <a:tbl>
              <a:tblPr firstRow="1" firstCol="1" bandRow="1">
                <a:tableStyleId>{5C22544A-7EE6-4342-B048-85BDC9FD1C3A}</a:tableStyleId>
              </a:tblPr>
              <a:tblGrid>
                <a:gridCol w="1844938">
                  <a:extLst>
                    <a:ext uri="{9D8B030D-6E8A-4147-A177-3AD203B41FA5}">
                      <a16:colId xmlns:a16="http://schemas.microsoft.com/office/drawing/2014/main" xmlns="" val="2432580736"/>
                    </a:ext>
                  </a:extLst>
                </a:gridCol>
                <a:gridCol w="1439393">
                  <a:extLst>
                    <a:ext uri="{9D8B030D-6E8A-4147-A177-3AD203B41FA5}">
                      <a16:colId xmlns:a16="http://schemas.microsoft.com/office/drawing/2014/main" xmlns="" val="3757686049"/>
                    </a:ext>
                  </a:extLst>
                </a:gridCol>
                <a:gridCol w="6574372">
                  <a:extLst>
                    <a:ext uri="{9D8B030D-6E8A-4147-A177-3AD203B41FA5}">
                      <a16:colId xmlns:a16="http://schemas.microsoft.com/office/drawing/2014/main" xmlns="" val="1910602555"/>
                    </a:ext>
                  </a:extLst>
                </a:gridCol>
              </a:tblGrid>
              <a:tr h="151691">
                <a:tc>
                  <a:txBody>
                    <a:bodyPr/>
                    <a:lstStyle/>
                    <a:p>
                      <a:pPr marL="0" marR="0">
                        <a:lnSpc>
                          <a:spcPct val="115000"/>
                        </a:lnSpc>
                        <a:buNone/>
                      </a:pPr>
                      <a:r>
                        <a:rPr lang="en-US" sz="1400" kern="100">
                          <a:effectLst/>
                        </a:rPr>
                        <a:t>Type</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38268" marR="38268" marT="0" marB="0"/>
                </a:tc>
                <a:tc>
                  <a:txBody>
                    <a:bodyPr/>
                    <a:lstStyle/>
                    <a:p>
                      <a:pPr marL="0" marR="0">
                        <a:lnSpc>
                          <a:spcPct val="115000"/>
                        </a:lnSpc>
                        <a:buNone/>
                      </a:pPr>
                      <a:r>
                        <a:rPr lang="en-US" sz="1400" kern="100">
                          <a:effectLst/>
                        </a:rPr>
                        <a:t>Reference</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38268" marR="38268" marT="0" marB="0"/>
                </a:tc>
                <a:tc>
                  <a:txBody>
                    <a:bodyPr/>
                    <a:lstStyle/>
                    <a:p>
                      <a:pPr marL="0" marR="0">
                        <a:lnSpc>
                          <a:spcPct val="115000"/>
                        </a:lnSpc>
                        <a:spcAft>
                          <a:spcPts val="800"/>
                        </a:spcAft>
                        <a:buNone/>
                      </a:pPr>
                      <a:r>
                        <a:rPr lang="en-US" sz="1400" kern="100">
                          <a:effectLst/>
                        </a:rPr>
                        <a:t>Summary</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38268" marR="38268" marT="0" marB="0"/>
                </a:tc>
                <a:extLst>
                  <a:ext uri="{0D108BD9-81ED-4DB2-BD59-A6C34878D82A}">
                    <a16:rowId xmlns:a16="http://schemas.microsoft.com/office/drawing/2014/main" xmlns="" val="1482474555"/>
                  </a:ext>
                </a:extLst>
              </a:tr>
              <a:tr h="487390">
                <a:tc>
                  <a:txBody>
                    <a:bodyPr/>
                    <a:lstStyle/>
                    <a:p>
                      <a:pPr marL="0" marR="0">
                        <a:lnSpc>
                          <a:spcPct val="115000"/>
                        </a:lnSpc>
                        <a:buNone/>
                      </a:pPr>
                      <a:r>
                        <a:rPr lang="en-US" sz="1400" kern="100">
                          <a:effectLst/>
                        </a:rPr>
                        <a:t>Grant Anticipation Notes</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38268" marR="38268" marT="0" marB="0"/>
                </a:tc>
                <a:tc>
                  <a:txBody>
                    <a:bodyPr/>
                    <a:lstStyle/>
                    <a:p>
                      <a:pPr marL="0" marR="0">
                        <a:lnSpc>
                          <a:spcPct val="115000"/>
                        </a:lnSpc>
                        <a:buNone/>
                      </a:pPr>
                      <a:r>
                        <a:rPr lang="en-US" sz="1400" kern="100">
                          <a:effectLst/>
                        </a:rPr>
                        <a:t>9-21-701</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38268" marR="38268" marT="0" marB="0"/>
                </a:tc>
                <a:tc>
                  <a:txBody>
                    <a:bodyPr/>
                    <a:lstStyle/>
                    <a:p>
                      <a:pPr marL="0" marR="0">
                        <a:lnSpc>
                          <a:spcPct val="115000"/>
                        </a:lnSpc>
                        <a:spcAft>
                          <a:spcPts val="800"/>
                        </a:spcAft>
                        <a:buNone/>
                      </a:pPr>
                      <a:r>
                        <a:rPr lang="en-US" sz="1400" kern="100">
                          <a:effectLst/>
                        </a:rPr>
                        <a:t>Secured by pledge of funds to be received from state of federal grant agreement but interest (not principal) may be secured by GO pledge; Comptroller approval required; competitive public sale or private negotiated sale; 3-year term but Comptroller may approve up to 10 years.</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38268" marR="38268" marT="0" marB="0"/>
                </a:tc>
                <a:extLst>
                  <a:ext uri="{0D108BD9-81ED-4DB2-BD59-A6C34878D82A}">
                    <a16:rowId xmlns:a16="http://schemas.microsoft.com/office/drawing/2014/main" xmlns="" val="1628969769"/>
                  </a:ext>
                </a:extLst>
              </a:tr>
              <a:tr h="377478">
                <a:tc>
                  <a:txBody>
                    <a:bodyPr/>
                    <a:lstStyle/>
                    <a:p>
                      <a:pPr marL="0" marR="0">
                        <a:lnSpc>
                          <a:spcPct val="115000"/>
                        </a:lnSpc>
                        <a:buNone/>
                      </a:pPr>
                      <a:r>
                        <a:rPr lang="en-US" sz="1400" kern="100">
                          <a:effectLst/>
                        </a:rPr>
                        <a:t>Tax Anticipation Notes</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38268" marR="38268" marT="0" marB="0"/>
                </a:tc>
                <a:tc>
                  <a:txBody>
                    <a:bodyPr/>
                    <a:lstStyle/>
                    <a:p>
                      <a:pPr marL="0" marR="0">
                        <a:lnSpc>
                          <a:spcPct val="115000"/>
                        </a:lnSpc>
                        <a:buNone/>
                      </a:pPr>
                      <a:r>
                        <a:rPr lang="en-US" sz="1400" kern="100">
                          <a:effectLst/>
                        </a:rPr>
                        <a:t>9-21-801</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38268" marR="38268" marT="0" marB="0"/>
                </a:tc>
                <a:tc>
                  <a:txBody>
                    <a:bodyPr/>
                    <a:lstStyle/>
                    <a:p>
                      <a:pPr marL="0" marR="0">
                        <a:lnSpc>
                          <a:spcPct val="115000"/>
                        </a:lnSpc>
                        <a:spcAft>
                          <a:spcPts val="800"/>
                        </a:spcAft>
                        <a:buNone/>
                      </a:pPr>
                      <a:r>
                        <a:rPr lang="en-US" sz="1400" kern="100">
                          <a:effectLst/>
                        </a:rPr>
                        <a:t>To fund appropriations in current fiscal year not exceeding 60% of appropriation and maturing in current fiscal year; Comptroller approval required; competitive public sale or private negotiated sale</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38268" marR="38268" marT="0" marB="0"/>
                </a:tc>
                <a:extLst>
                  <a:ext uri="{0D108BD9-81ED-4DB2-BD59-A6C34878D82A}">
                    <a16:rowId xmlns:a16="http://schemas.microsoft.com/office/drawing/2014/main" xmlns="" val="1323915815"/>
                  </a:ext>
                </a:extLst>
              </a:tr>
              <a:tr h="540056">
                <a:tc>
                  <a:txBody>
                    <a:bodyPr/>
                    <a:lstStyle/>
                    <a:p>
                      <a:pPr marL="0" marR="0">
                        <a:lnSpc>
                          <a:spcPct val="115000"/>
                        </a:lnSpc>
                        <a:buNone/>
                      </a:pPr>
                      <a:r>
                        <a:rPr lang="en-US" sz="1400" kern="100">
                          <a:effectLst/>
                        </a:rPr>
                        <a:t>General Obligation Refunding Bonds</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38268" marR="38268" marT="0" marB="0"/>
                </a:tc>
                <a:tc>
                  <a:txBody>
                    <a:bodyPr/>
                    <a:lstStyle/>
                    <a:p>
                      <a:pPr marL="0" marR="0">
                        <a:lnSpc>
                          <a:spcPct val="115000"/>
                        </a:lnSpc>
                        <a:buNone/>
                      </a:pPr>
                      <a:r>
                        <a:rPr lang="en-US" sz="1400" kern="100">
                          <a:effectLst/>
                        </a:rPr>
                        <a:t>9-21-901</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38268" marR="38268" marT="0" marB="0"/>
                </a:tc>
                <a:tc>
                  <a:txBody>
                    <a:bodyPr/>
                    <a:lstStyle/>
                    <a:p>
                      <a:pPr marL="0" marR="0">
                        <a:lnSpc>
                          <a:spcPct val="115000"/>
                        </a:lnSpc>
                        <a:spcAft>
                          <a:spcPts val="800"/>
                        </a:spcAft>
                        <a:buNone/>
                      </a:pPr>
                      <a:r>
                        <a:rPr lang="en-US" sz="1400" kern="100">
                          <a:effectLst/>
                        </a:rPr>
                        <a:t>Refund GO or revenue bonds; initial resolution required if refunding non GO bonds; notification to Comptroller who issues report but does not approve; Comptroller report that finds refunding doesn’t comply with state guidelines allows for protest; competitive public sale or (subject to Comptroller approval) private negotiated sale</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38268" marR="38268" marT="0" marB="0"/>
                </a:tc>
                <a:extLst>
                  <a:ext uri="{0D108BD9-81ED-4DB2-BD59-A6C34878D82A}">
                    <a16:rowId xmlns:a16="http://schemas.microsoft.com/office/drawing/2014/main" xmlns="" val="2921837862"/>
                  </a:ext>
                </a:extLst>
              </a:tr>
              <a:tr h="428616">
                <a:tc>
                  <a:txBody>
                    <a:bodyPr/>
                    <a:lstStyle/>
                    <a:p>
                      <a:pPr marL="0" marR="0">
                        <a:lnSpc>
                          <a:spcPct val="115000"/>
                        </a:lnSpc>
                        <a:buNone/>
                      </a:pPr>
                      <a:r>
                        <a:rPr lang="en-US" sz="1400" kern="100">
                          <a:effectLst/>
                        </a:rPr>
                        <a:t>Revenue Refunding Bonds</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38268" marR="38268" marT="0" marB="0"/>
                </a:tc>
                <a:tc>
                  <a:txBody>
                    <a:bodyPr/>
                    <a:lstStyle/>
                    <a:p>
                      <a:pPr marL="0" marR="0">
                        <a:lnSpc>
                          <a:spcPct val="115000"/>
                        </a:lnSpc>
                        <a:buNone/>
                      </a:pPr>
                      <a:r>
                        <a:rPr lang="en-US" sz="1400" kern="100">
                          <a:effectLst/>
                        </a:rPr>
                        <a:t>9-21-1001</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38268" marR="38268" marT="0" marB="0"/>
                </a:tc>
                <a:tc>
                  <a:txBody>
                    <a:bodyPr/>
                    <a:lstStyle/>
                    <a:p>
                      <a:pPr marL="0" marR="0">
                        <a:lnSpc>
                          <a:spcPct val="115000"/>
                        </a:lnSpc>
                        <a:spcAft>
                          <a:spcPts val="800"/>
                        </a:spcAft>
                        <a:buNone/>
                      </a:pPr>
                      <a:r>
                        <a:rPr lang="en-US" sz="1400" kern="100">
                          <a:effectLst/>
                        </a:rPr>
                        <a:t>Refund revenue bonds; notification to Comptroller who issues report but does not approve; Comptroller report that finds refunding doesn’t comply with state guidelines allows for protest; competitive public sale or private negotiated sale</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38268" marR="38268" marT="0" marB="0"/>
                </a:tc>
                <a:extLst>
                  <a:ext uri="{0D108BD9-81ED-4DB2-BD59-A6C34878D82A}">
                    <a16:rowId xmlns:a16="http://schemas.microsoft.com/office/drawing/2014/main" xmlns="" val="4067372662"/>
                  </a:ext>
                </a:extLst>
              </a:tr>
              <a:tr h="763672">
                <a:tc>
                  <a:txBody>
                    <a:bodyPr/>
                    <a:lstStyle/>
                    <a:p>
                      <a:pPr marL="0" marR="0">
                        <a:lnSpc>
                          <a:spcPct val="115000"/>
                        </a:lnSpc>
                        <a:buNone/>
                      </a:pPr>
                      <a:r>
                        <a:rPr lang="en-US" sz="1400" kern="100">
                          <a:effectLst/>
                        </a:rPr>
                        <a:t>Health Care Revenue Anticipation Notes</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38268" marR="38268" marT="0" marB="0"/>
                </a:tc>
                <a:tc>
                  <a:txBody>
                    <a:bodyPr/>
                    <a:lstStyle/>
                    <a:p>
                      <a:pPr marL="0" marR="0">
                        <a:lnSpc>
                          <a:spcPct val="115000"/>
                        </a:lnSpc>
                        <a:buNone/>
                      </a:pPr>
                      <a:r>
                        <a:rPr lang="en-US" sz="1400" kern="100">
                          <a:effectLst/>
                        </a:rPr>
                        <a:t>9-21-1101</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38268" marR="38268" marT="0" marB="0"/>
                </a:tc>
                <a:tc>
                  <a:txBody>
                    <a:bodyPr/>
                    <a:lstStyle/>
                    <a:p>
                      <a:pPr marL="0" marR="0">
                        <a:lnSpc>
                          <a:spcPct val="115000"/>
                        </a:lnSpc>
                        <a:spcAft>
                          <a:spcPts val="800"/>
                        </a:spcAft>
                        <a:buNone/>
                      </a:pPr>
                      <a:r>
                        <a:rPr lang="en-US" sz="1400" kern="100" dirty="0">
                          <a:effectLst/>
                        </a:rPr>
                        <a:t>If operating a nursing home, may issues notes to provide funds to be transferred to state under “intergovernmental transfer agreement” and secured by payments from state under such agreement; maturity no more than 30 days; competitive or negotiated sale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268" marR="38268" marT="0" marB="0"/>
                </a:tc>
                <a:extLst>
                  <a:ext uri="{0D108BD9-81ED-4DB2-BD59-A6C34878D82A}">
                    <a16:rowId xmlns:a16="http://schemas.microsoft.com/office/drawing/2014/main" xmlns="" val="1039375403"/>
                  </a:ext>
                </a:extLst>
              </a:tr>
            </a:tbl>
          </a:graphicData>
        </a:graphic>
      </p:graphicFrame>
    </p:spTree>
    <p:extLst>
      <p:ext uri="{BB962C8B-B14F-4D97-AF65-F5344CB8AC3E}">
        <p14:creationId xmlns:p14="http://schemas.microsoft.com/office/powerpoint/2010/main" val="3536504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4136905-015B-4510-B514-027CBA846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6CD0F97-2E5B-4E84-8544-EB24DED104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xmlns="" id="{65CDAFE1-059B-49EF-8E73-47DED29BD7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430000" cy="6105523"/>
          </a:xfrm>
          <a:custGeom>
            <a:avLst/>
            <a:gdLst>
              <a:gd name="connsiteX0" fmla="*/ 0 w 11430000"/>
              <a:gd name="connsiteY0" fmla="*/ 0 h 6105523"/>
              <a:gd name="connsiteX1" fmla="*/ 7267575 w 11430000"/>
              <a:gd name="connsiteY1" fmla="*/ 0 h 6105523"/>
              <a:gd name="connsiteX2" fmla="*/ 7267575 w 11430000"/>
              <a:gd name="connsiteY2" fmla="*/ 762000 h 6105523"/>
              <a:gd name="connsiteX3" fmla="*/ 11430000 w 11430000"/>
              <a:gd name="connsiteY3" fmla="*/ 762000 h 6105523"/>
              <a:gd name="connsiteX4" fmla="*/ 11430000 w 11430000"/>
              <a:gd name="connsiteY4" fmla="*/ 6105523 h 6105523"/>
              <a:gd name="connsiteX5" fmla="*/ 7267575 w 11430000"/>
              <a:gd name="connsiteY5" fmla="*/ 6105523 h 6105523"/>
              <a:gd name="connsiteX6" fmla="*/ 5334000 w 11430000"/>
              <a:gd name="connsiteY6" fmla="*/ 6105523 h 6105523"/>
              <a:gd name="connsiteX7" fmla="*/ 0 w 11430000"/>
              <a:gd name="connsiteY7" fmla="*/ 6105523 h 610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0" h="6105523">
                <a:moveTo>
                  <a:pt x="0" y="0"/>
                </a:moveTo>
                <a:lnTo>
                  <a:pt x="7267575" y="0"/>
                </a:lnTo>
                <a:lnTo>
                  <a:pt x="7267575" y="762000"/>
                </a:lnTo>
                <a:lnTo>
                  <a:pt x="11430000" y="762000"/>
                </a:lnTo>
                <a:lnTo>
                  <a:pt x="11430000" y="6105523"/>
                </a:lnTo>
                <a:lnTo>
                  <a:pt x="7267575" y="6105523"/>
                </a:lnTo>
                <a:lnTo>
                  <a:pt x="5334000" y="6105523"/>
                </a:lnTo>
                <a:lnTo>
                  <a:pt x="0" y="6105523"/>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57D403E8-90F8-584D-1EC2-C3EF05F19194}"/>
              </a:ext>
            </a:extLst>
          </p:cNvPr>
          <p:cNvSpPr>
            <a:spLocks noGrp="1"/>
          </p:cNvSpPr>
          <p:nvPr>
            <p:ph type="title"/>
          </p:nvPr>
        </p:nvSpPr>
        <p:spPr>
          <a:xfrm>
            <a:off x="762000" y="1517903"/>
            <a:ext cx="9899904" cy="1345115"/>
          </a:xfrm>
        </p:spPr>
        <p:txBody>
          <a:bodyPr>
            <a:normAutofit/>
          </a:bodyPr>
          <a:lstStyle/>
          <a:p>
            <a:r>
              <a:rPr lang="en-US" dirty="0"/>
              <a:t>State Law Issues Highlights</a:t>
            </a:r>
          </a:p>
        </p:txBody>
      </p:sp>
      <p:sp>
        <p:nvSpPr>
          <p:cNvPr id="3" name="Content Placeholder 2">
            <a:extLst>
              <a:ext uri="{FF2B5EF4-FFF2-40B4-BE49-F238E27FC236}">
                <a16:creationId xmlns:a16="http://schemas.microsoft.com/office/drawing/2014/main" xmlns="" id="{C2D06ED9-0AA6-8482-2F53-C7A62C903487}"/>
              </a:ext>
            </a:extLst>
          </p:cNvPr>
          <p:cNvSpPr>
            <a:spLocks noGrp="1"/>
          </p:cNvSpPr>
          <p:nvPr>
            <p:ph idx="1"/>
          </p:nvPr>
        </p:nvSpPr>
        <p:spPr>
          <a:xfrm>
            <a:off x="762000" y="2970222"/>
            <a:ext cx="9899904" cy="3125777"/>
          </a:xfrm>
        </p:spPr>
        <p:txBody>
          <a:bodyPr>
            <a:normAutofit/>
          </a:bodyPr>
          <a:lstStyle/>
          <a:p>
            <a:pPr>
              <a:lnSpc>
                <a:spcPct val="95000"/>
              </a:lnSpc>
            </a:pPr>
            <a:r>
              <a:rPr lang="en-US" sz="3200" dirty="0"/>
              <a:t>Initial Resolution and Protest</a:t>
            </a:r>
          </a:p>
          <a:p>
            <a:pPr>
              <a:lnSpc>
                <a:spcPct val="95000"/>
              </a:lnSpc>
            </a:pPr>
            <a:r>
              <a:rPr lang="en-US" sz="3200" dirty="0"/>
              <a:t>Qualifying projects</a:t>
            </a:r>
          </a:p>
          <a:p>
            <a:pPr>
              <a:lnSpc>
                <a:spcPct val="95000"/>
              </a:lnSpc>
            </a:pPr>
            <a:r>
              <a:rPr lang="en-US" sz="3200" dirty="0"/>
              <a:t>Debt Reporting</a:t>
            </a:r>
          </a:p>
        </p:txBody>
      </p:sp>
    </p:spTree>
    <p:extLst>
      <p:ext uri="{BB962C8B-B14F-4D97-AF65-F5344CB8AC3E}">
        <p14:creationId xmlns:p14="http://schemas.microsoft.com/office/powerpoint/2010/main" val="3227257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2A638-BAD0-F30C-8BCE-9907A1856A78}"/>
              </a:ext>
            </a:extLst>
          </p:cNvPr>
          <p:cNvSpPr>
            <a:spLocks noGrp="1"/>
          </p:cNvSpPr>
          <p:nvPr>
            <p:ph type="title"/>
          </p:nvPr>
        </p:nvSpPr>
        <p:spPr>
          <a:xfrm>
            <a:off x="1517904" y="1517904"/>
            <a:ext cx="9144000" cy="748641"/>
          </a:xfrm>
        </p:spPr>
        <p:txBody>
          <a:bodyPr/>
          <a:lstStyle/>
          <a:p>
            <a:r>
              <a:rPr lang="en-US" dirty="0"/>
              <a:t>Initial Resolution &amp; Protest</a:t>
            </a:r>
          </a:p>
        </p:txBody>
      </p:sp>
      <p:sp>
        <p:nvSpPr>
          <p:cNvPr id="3" name="Content Placeholder 2">
            <a:extLst>
              <a:ext uri="{FF2B5EF4-FFF2-40B4-BE49-F238E27FC236}">
                <a16:creationId xmlns:a16="http://schemas.microsoft.com/office/drawing/2014/main" xmlns="" id="{DE284020-C32D-3D33-04A5-DE6C9ABA750A}"/>
              </a:ext>
            </a:extLst>
          </p:cNvPr>
          <p:cNvSpPr>
            <a:spLocks noGrp="1"/>
          </p:cNvSpPr>
          <p:nvPr>
            <p:ph idx="1"/>
          </p:nvPr>
        </p:nvSpPr>
        <p:spPr>
          <a:xfrm>
            <a:off x="1517904" y="2422187"/>
            <a:ext cx="9144000" cy="3676861"/>
          </a:xfrm>
        </p:spPr>
        <p:txBody>
          <a:bodyPr>
            <a:normAutofit fontScale="92500" lnSpcReduction="10000"/>
          </a:bodyPr>
          <a:lstStyle/>
          <a:p>
            <a:r>
              <a:rPr lang="en-US" dirty="0"/>
              <a:t>Both general obligation and revenue bonds require the adoption and publication of an “initial resolution”</a:t>
            </a:r>
          </a:p>
          <a:p>
            <a:r>
              <a:rPr lang="en-US" dirty="0"/>
              <a:t>Initial resolution must state the maximum amount of bonds, identify the projects to be financed, and state source of payment </a:t>
            </a:r>
          </a:p>
          <a:p>
            <a:r>
              <a:rPr lang="en-US" dirty="0"/>
              <a:t>GO bonds are subject to the filing of a protest in the form of a petition signed by 10% of registered voters</a:t>
            </a:r>
          </a:p>
          <a:p>
            <a:r>
              <a:rPr lang="en-US" dirty="0"/>
              <a:t>Successful protest requires approval in an election before bonds can be issued</a:t>
            </a:r>
          </a:p>
          <a:p>
            <a:endParaRPr lang="en-US" dirty="0"/>
          </a:p>
        </p:txBody>
      </p:sp>
    </p:spTree>
    <p:extLst>
      <p:ext uri="{BB962C8B-B14F-4D97-AF65-F5344CB8AC3E}">
        <p14:creationId xmlns:p14="http://schemas.microsoft.com/office/powerpoint/2010/main" val="902540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4136905-015B-4510-B514-027CBA846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6CD0F97-2E5B-4E84-8544-EB24DED104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3B272257-593A-402F-88FA-F1DECD9E3F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00" y="762000"/>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5F9E264-1641-B569-7D3F-0082648FD467}"/>
              </a:ext>
            </a:extLst>
          </p:cNvPr>
          <p:cNvSpPr>
            <a:spLocks noGrp="1"/>
          </p:cNvSpPr>
          <p:nvPr>
            <p:ph type="title"/>
          </p:nvPr>
        </p:nvSpPr>
        <p:spPr>
          <a:xfrm>
            <a:off x="1517903" y="1517903"/>
            <a:ext cx="3828185" cy="4578096"/>
          </a:xfrm>
        </p:spPr>
        <p:txBody>
          <a:bodyPr>
            <a:normAutofit/>
          </a:bodyPr>
          <a:lstStyle/>
          <a:p>
            <a:r>
              <a:rPr lang="en-US" dirty="0"/>
              <a:t>Qualifying Projects</a:t>
            </a:r>
          </a:p>
        </p:txBody>
      </p:sp>
      <p:sp>
        <p:nvSpPr>
          <p:cNvPr id="3" name="Content Placeholder 2">
            <a:extLst>
              <a:ext uri="{FF2B5EF4-FFF2-40B4-BE49-F238E27FC236}">
                <a16:creationId xmlns:a16="http://schemas.microsoft.com/office/drawing/2014/main" xmlns="" id="{6962CC60-5624-3010-6587-F2329441FA88}"/>
              </a:ext>
            </a:extLst>
          </p:cNvPr>
          <p:cNvSpPr>
            <a:spLocks noGrp="1"/>
          </p:cNvSpPr>
          <p:nvPr>
            <p:ph idx="1"/>
          </p:nvPr>
        </p:nvSpPr>
        <p:spPr>
          <a:xfrm>
            <a:off x="5818633" y="1517904"/>
            <a:ext cx="4843270" cy="4578096"/>
          </a:xfrm>
        </p:spPr>
        <p:txBody>
          <a:bodyPr>
            <a:normAutofit/>
          </a:bodyPr>
          <a:lstStyle/>
          <a:p>
            <a:pPr>
              <a:lnSpc>
                <a:spcPct val="95000"/>
              </a:lnSpc>
            </a:pPr>
            <a:r>
              <a:rPr lang="en-US" sz="2400" dirty="0"/>
              <a:t>Not everything can be bond financed</a:t>
            </a:r>
          </a:p>
          <a:p>
            <a:pPr>
              <a:lnSpc>
                <a:spcPct val="95000"/>
              </a:lnSpc>
            </a:pPr>
            <a:r>
              <a:rPr lang="en-US" sz="2400" dirty="0"/>
              <a:t>Primary source of eligible projects is the definition of “public works project” found at T.C.A. 9-21-105(22)</a:t>
            </a:r>
          </a:p>
          <a:p>
            <a:pPr>
              <a:lnSpc>
                <a:spcPct val="95000"/>
              </a:lnSpc>
            </a:pPr>
            <a:r>
              <a:rPr lang="en-US" sz="2400" dirty="0"/>
              <a:t>Following excerpt is only a </a:t>
            </a:r>
            <a:r>
              <a:rPr lang="en-US" sz="2400" u="sng" dirty="0"/>
              <a:t>partial</a:t>
            </a:r>
            <a:r>
              <a:rPr lang="en-US" sz="2400" dirty="0"/>
              <a:t> list</a:t>
            </a:r>
          </a:p>
        </p:txBody>
      </p:sp>
    </p:spTree>
    <p:extLst>
      <p:ext uri="{BB962C8B-B14F-4D97-AF65-F5344CB8AC3E}">
        <p14:creationId xmlns:p14="http://schemas.microsoft.com/office/powerpoint/2010/main" val="2399533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AB58C1D4-EBEF-01DD-46B0-EDF9E686E2BD}"/>
              </a:ext>
            </a:extLst>
          </p:cNvPr>
          <p:cNvSpPr>
            <a:spLocks noGrp="1"/>
          </p:cNvSpPr>
          <p:nvPr>
            <p:ph type="title"/>
          </p:nvPr>
        </p:nvSpPr>
        <p:spPr>
          <a:xfrm>
            <a:off x="1517904" y="1517905"/>
            <a:ext cx="9144000" cy="417900"/>
          </a:xfrm>
        </p:spPr>
        <p:txBody>
          <a:bodyPr>
            <a:normAutofit/>
          </a:bodyPr>
          <a:lstStyle/>
          <a:p>
            <a:r>
              <a:rPr lang="en-US" sz="2000" dirty="0">
                <a:latin typeface="Arial Black" panose="020B0A04020102020204" pitchFamily="34" charset="0"/>
              </a:rPr>
              <a:t>“Public Works Project” T.C.A. § 9-21-105(22)</a:t>
            </a:r>
          </a:p>
        </p:txBody>
      </p:sp>
      <p:sp>
        <p:nvSpPr>
          <p:cNvPr id="7" name="Content Placeholder 6">
            <a:extLst>
              <a:ext uri="{FF2B5EF4-FFF2-40B4-BE49-F238E27FC236}">
                <a16:creationId xmlns:a16="http://schemas.microsoft.com/office/drawing/2014/main" xmlns="" id="{5C134B3D-5623-11D3-0266-B3CCAB3A2DD1}"/>
              </a:ext>
            </a:extLst>
          </p:cNvPr>
          <p:cNvSpPr>
            <a:spLocks noGrp="1"/>
          </p:cNvSpPr>
          <p:nvPr>
            <p:ph idx="1"/>
          </p:nvPr>
        </p:nvSpPr>
        <p:spPr>
          <a:xfrm>
            <a:off x="1517904" y="1935805"/>
            <a:ext cx="9144000" cy="4474723"/>
          </a:xfrm>
        </p:spPr>
        <p:txBody>
          <a:bodyPr>
            <a:normAutofit fontScale="62500" lnSpcReduction="20000"/>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 “Public works project” includes any one (1) or any combination of the following: acquisitions of land for the purpose of providing or preserving open land; airports; alleys; ambulances; auditoriums; bridges; city and town halls; convention and event centers; corrective, detention, and penal facilities, including, but not limited to, jails and transition centers; courthouses; culverts; curbs; dispensaries; drainage systems, including storm water sewers and drains; electric plants and systems; equipment, including vehicles; technology equipment and related software used for local government purposes; expositions; facilities for persons with disabilities; facilities for the indigent; fairgrounds and fairground facilities; fire department equipment and buildings; fire alarm systems; flood control; garbage collection and disposal systems; gas and natural gas systems and storage facilities; greenways; heat plants and systems; harbor and riverfront improvements; health centers and clinics, including medical and mental health centers and clinics; highways; highway and street equipment; hospitals; hotels and supporting or incidental facilities built by local governments that are built adjacent to and as a supporting facility of civic or convention centers located in municipalities that have created a central business improvement district under the Central Business Improvement District Act of 1971, compiled in title 7, chapter 84; improvements made pursuant to a plan of improvement for a central business improvement district created pursuant to the Central Business Improvement District Act of 1971; law enforcement and emergency services equipment; levees; libraries; markets; memorials; museums; nursing homes; parks; parking facilities; parkways; playgrounds; plazas; port facilities; docks and dock facilities, including any terminal storage and transportation facilities incident thereto; public art; public buildings; preserves; railroads, including the extension of railroads and railway beltlines and switches; reclamation of land; recreation centers and facilities; reservoirs; rights-of-way; river and navigation improvements; roads; schools; transportation equipment for schools; sewers; sewage and waste water systems, including, but not limited to, collection, drainage, treatment, and disposal systems; ship canals; sidewalks; stadiums; streets; swimming pools; thermal transfer generating plants or distribution systems or both; tunnels; viaducts; voting machines; water treatment distribution and storage systems; wharves; and zoos;</a:t>
            </a:r>
          </a:p>
        </p:txBody>
      </p:sp>
    </p:spTree>
    <p:extLst>
      <p:ext uri="{BB962C8B-B14F-4D97-AF65-F5344CB8AC3E}">
        <p14:creationId xmlns:p14="http://schemas.microsoft.com/office/powerpoint/2010/main" val="2630584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7B5B05-4EEA-3D0D-F417-757B4CA9ADE9}"/>
              </a:ext>
            </a:extLst>
          </p:cNvPr>
          <p:cNvSpPr>
            <a:spLocks noGrp="1"/>
          </p:cNvSpPr>
          <p:nvPr>
            <p:ph type="title"/>
          </p:nvPr>
        </p:nvSpPr>
        <p:spPr/>
        <p:txBody>
          <a:bodyPr/>
          <a:lstStyle/>
          <a:p>
            <a:r>
              <a:rPr lang="en-US" dirty="0"/>
              <a:t>State Reporting Requirement</a:t>
            </a:r>
          </a:p>
        </p:txBody>
      </p:sp>
      <p:sp>
        <p:nvSpPr>
          <p:cNvPr id="3" name="Content Placeholder 2">
            <a:extLst>
              <a:ext uri="{FF2B5EF4-FFF2-40B4-BE49-F238E27FC236}">
                <a16:creationId xmlns:a16="http://schemas.microsoft.com/office/drawing/2014/main" xmlns="" id="{9EAE592F-05F3-E29C-8CA4-CF12FAAE952D}"/>
              </a:ext>
            </a:extLst>
          </p:cNvPr>
          <p:cNvSpPr>
            <a:spLocks noGrp="1"/>
          </p:cNvSpPr>
          <p:nvPr>
            <p:ph idx="1"/>
          </p:nvPr>
        </p:nvSpPr>
        <p:spPr>
          <a:xfrm>
            <a:off x="1449810" y="2616740"/>
            <a:ext cx="9144000" cy="3550402"/>
          </a:xfrm>
        </p:spPr>
        <p:txBody>
          <a:bodyPr/>
          <a:lstStyle/>
          <a:p>
            <a:r>
              <a:rPr lang="en-US" dirty="0"/>
              <a:t>Tennessee Form CT-0253 Report on Debt Obligation</a:t>
            </a:r>
          </a:p>
          <a:p>
            <a:r>
              <a:rPr lang="en-US" dirty="0"/>
              <a:t> Debt Report must be filed with the governing body of the public entity issuing the debt not later than forty-five (45) days following the issuance or execution of a debt obligation by or on behalf of any public entity, with a copy (including attachments, if any) filed with the Division of Local Government Finance </a:t>
            </a:r>
          </a:p>
          <a:p>
            <a:endParaRPr lang="en-US" dirty="0"/>
          </a:p>
        </p:txBody>
      </p:sp>
    </p:spTree>
    <p:extLst>
      <p:ext uri="{BB962C8B-B14F-4D97-AF65-F5344CB8AC3E}">
        <p14:creationId xmlns:p14="http://schemas.microsoft.com/office/powerpoint/2010/main" val="2045878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4136905-015B-4510-B514-027CBA846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6CD0F97-2E5B-4E84-8544-EB24DED104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3B272257-593A-402F-88FA-F1DECD9E3F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00" y="762000"/>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1B1F991-9793-73D9-F3DD-173BF09C4B6C}"/>
              </a:ext>
            </a:extLst>
          </p:cNvPr>
          <p:cNvSpPr>
            <a:spLocks noGrp="1"/>
          </p:cNvSpPr>
          <p:nvPr>
            <p:ph type="title"/>
          </p:nvPr>
        </p:nvSpPr>
        <p:spPr>
          <a:xfrm>
            <a:off x="1517903" y="1517903"/>
            <a:ext cx="3828185" cy="4578096"/>
          </a:xfrm>
        </p:spPr>
        <p:txBody>
          <a:bodyPr>
            <a:normAutofit/>
          </a:bodyPr>
          <a:lstStyle/>
          <a:p>
            <a:r>
              <a:rPr lang="en-US" dirty="0"/>
              <a:t>Federal Tax Law</a:t>
            </a:r>
          </a:p>
        </p:txBody>
      </p:sp>
      <p:sp>
        <p:nvSpPr>
          <p:cNvPr id="3" name="Content Placeholder 2">
            <a:extLst>
              <a:ext uri="{FF2B5EF4-FFF2-40B4-BE49-F238E27FC236}">
                <a16:creationId xmlns:a16="http://schemas.microsoft.com/office/drawing/2014/main" xmlns="" id="{BDA9A4F6-7950-CCB6-0CA9-F96205670556}"/>
              </a:ext>
            </a:extLst>
          </p:cNvPr>
          <p:cNvSpPr>
            <a:spLocks noGrp="1"/>
          </p:cNvSpPr>
          <p:nvPr>
            <p:ph idx="1"/>
          </p:nvPr>
        </p:nvSpPr>
        <p:spPr>
          <a:xfrm>
            <a:off x="5818633" y="1517904"/>
            <a:ext cx="4843270" cy="4578096"/>
          </a:xfrm>
        </p:spPr>
        <p:txBody>
          <a:bodyPr>
            <a:normAutofit lnSpcReduction="10000"/>
          </a:bodyPr>
          <a:lstStyle/>
          <a:p>
            <a:pPr>
              <a:lnSpc>
                <a:spcPct val="95000"/>
              </a:lnSpc>
            </a:pPr>
            <a:r>
              <a:rPr lang="en-US" sz="2000" dirty="0"/>
              <a:t>A simple premises – for federal tax purposes “gross income does not include interest on any State or local bond”</a:t>
            </a:r>
          </a:p>
          <a:p>
            <a:pPr marL="0" indent="0">
              <a:lnSpc>
                <a:spcPct val="95000"/>
              </a:lnSpc>
              <a:buNone/>
            </a:pPr>
            <a:endParaRPr lang="en-US" sz="2000" dirty="0"/>
          </a:p>
          <a:p>
            <a:pPr>
              <a:lnSpc>
                <a:spcPct val="95000"/>
              </a:lnSpc>
            </a:pPr>
            <a:r>
              <a:rPr lang="en-US" sz="2000" dirty="0"/>
              <a:t>Three exceptions to the exclusion:</a:t>
            </a:r>
          </a:p>
          <a:p>
            <a:pPr lvl="1">
              <a:lnSpc>
                <a:spcPct val="95000"/>
              </a:lnSpc>
            </a:pPr>
            <a:r>
              <a:rPr lang="en-US" dirty="0"/>
              <a:t>Private activity bond which is not a qualified bond</a:t>
            </a:r>
          </a:p>
          <a:p>
            <a:pPr lvl="1">
              <a:lnSpc>
                <a:spcPct val="95000"/>
              </a:lnSpc>
            </a:pPr>
            <a:r>
              <a:rPr lang="en-US" dirty="0"/>
              <a:t>Arbitrage bond</a:t>
            </a:r>
          </a:p>
          <a:p>
            <a:pPr lvl="1">
              <a:lnSpc>
                <a:spcPct val="95000"/>
              </a:lnSpc>
            </a:pPr>
            <a:r>
              <a:rPr lang="en-US" dirty="0"/>
              <a:t>Bond not in registered form</a:t>
            </a:r>
          </a:p>
          <a:p>
            <a:pPr>
              <a:lnSpc>
                <a:spcPct val="95000"/>
              </a:lnSpc>
            </a:pPr>
            <a:endParaRPr lang="en-US" sz="2000" dirty="0"/>
          </a:p>
          <a:p>
            <a:pPr>
              <a:lnSpc>
                <a:spcPct val="95000"/>
              </a:lnSpc>
            </a:pPr>
            <a:r>
              <a:rPr lang="en-US" sz="2000" dirty="0"/>
              <a:t>Private Activity and Arbitrage are extremely complicated</a:t>
            </a:r>
          </a:p>
          <a:p>
            <a:pPr>
              <a:lnSpc>
                <a:spcPct val="95000"/>
              </a:lnSpc>
            </a:pPr>
            <a:endParaRPr lang="en-US" sz="1100" dirty="0"/>
          </a:p>
        </p:txBody>
      </p:sp>
    </p:spTree>
    <p:extLst>
      <p:ext uri="{BB962C8B-B14F-4D97-AF65-F5344CB8AC3E}">
        <p14:creationId xmlns:p14="http://schemas.microsoft.com/office/powerpoint/2010/main" val="2643817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016CD-5288-87D0-0323-9FD90B878BDA}"/>
              </a:ext>
            </a:extLst>
          </p:cNvPr>
          <p:cNvSpPr>
            <a:spLocks noGrp="1"/>
          </p:cNvSpPr>
          <p:nvPr>
            <p:ph type="title"/>
          </p:nvPr>
        </p:nvSpPr>
        <p:spPr>
          <a:xfrm>
            <a:off x="1517904" y="1517904"/>
            <a:ext cx="9144000" cy="388717"/>
          </a:xfrm>
        </p:spPr>
        <p:txBody>
          <a:bodyPr>
            <a:normAutofit fontScale="90000"/>
          </a:bodyPr>
          <a:lstStyle/>
          <a:p>
            <a:r>
              <a:rPr lang="en-US" sz="2400" dirty="0">
                <a:latin typeface="Arial Black" panose="020B0A04020102020204" pitchFamily="34" charset="0"/>
              </a:rPr>
              <a:t>26 U.S.C. § 103</a:t>
            </a:r>
          </a:p>
        </p:txBody>
      </p:sp>
      <p:sp>
        <p:nvSpPr>
          <p:cNvPr id="3" name="Content Placeholder 2">
            <a:extLst>
              <a:ext uri="{FF2B5EF4-FFF2-40B4-BE49-F238E27FC236}">
                <a16:creationId xmlns:a16="http://schemas.microsoft.com/office/drawing/2014/main" xmlns="" id="{9FAC236F-CC51-DB11-45BB-0C2FCDBE4120}"/>
              </a:ext>
            </a:extLst>
          </p:cNvPr>
          <p:cNvSpPr>
            <a:spLocks noGrp="1"/>
          </p:cNvSpPr>
          <p:nvPr>
            <p:ph idx="1"/>
          </p:nvPr>
        </p:nvSpPr>
        <p:spPr>
          <a:xfrm>
            <a:off x="1517904" y="1906621"/>
            <a:ext cx="9144000" cy="4328809"/>
          </a:xfrm>
        </p:spPr>
        <p:txBody>
          <a:bodyPr>
            <a:noAutofit/>
          </a:bodyPr>
          <a:lstStyle/>
          <a:p>
            <a:pPr marL="0" indent="0">
              <a:buNone/>
            </a:pPr>
            <a:r>
              <a:rPr lang="en-US" sz="1400" dirty="0"/>
              <a:t>(a) Exclusion. </a:t>
            </a:r>
          </a:p>
          <a:p>
            <a:pPr marL="0" indent="0">
              <a:buNone/>
            </a:pPr>
            <a:r>
              <a:rPr lang="en-US" sz="1400" dirty="0"/>
              <a:t>Except as provided in subsection (b), gross income does not include interest on any State or local bond.</a:t>
            </a:r>
          </a:p>
          <a:p>
            <a:pPr marL="0" indent="0">
              <a:buNone/>
            </a:pPr>
            <a:r>
              <a:rPr lang="en-US" sz="1400" dirty="0"/>
              <a:t>(b) Exceptions. Subsection (a) shall not apply to--</a:t>
            </a:r>
          </a:p>
          <a:p>
            <a:pPr marL="0" indent="0">
              <a:buNone/>
            </a:pPr>
            <a:r>
              <a:rPr lang="en-US" sz="1400" dirty="0"/>
              <a:t>(1) Private activity bond which is not a qualified bond.</a:t>
            </a:r>
          </a:p>
          <a:p>
            <a:pPr marL="0" indent="0">
              <a:buNone/>
            </a:pPr>
            <a:r>
              <a:rPr lang="en-US" sz="1400" dirty="0"/>
              <a:t>Any private activity bond which is not a qualified bond (within the meaning of section 141).</a:t>
            </a:r>
          </a:p>
          <a:p>
            <a:pPr marL="0" indent="0">
              <a:buNone/>
            </a:pPr>
            <a:r>
              <a:rPr lang="en-US" sz="1400" dirty="0"/>
              <a:t>(2) Arbitrage bond.</a:t>
            </a:r>
          </a:p>
          <a:p>
            <a:pPr marL="0" indent="0">
              <a:buNone/>
            </a:pPr>
            <a:r>
              <a:rPr lang="en-US" sz="1400" dirty="0"/>
              <a:t>Any arbitrage bond (within the meaning of section 148).</a:t>
            </a:r>
          </a:p>
          <a:p>
            <a:pPr marL="0" indent="0">
              <a:buNone/>
            </a:pPr>
            <a:r>
              <a:rPr lang="en-US" sz="1400" dirty="0"/>
              <a:t>(3) Bond not in registered form, etc.</a:t>
            </a:r>
          </a:p>
          <a:p>
            <a:pPr marL="0" indent="0">
              <a:buNone/>
            </a:pPr>
            <a:r>
              <a:rPr lang="en-US" sz="1400" dirty="0"/>
              <a:t>Any bond unless such bond meets the applicable requirements of section 149.</a:t>
            </a:r>
          </a:p>
          <a:p>
            <a:pPr marL="0" indent="0">
              <a:buNone/>
            </a:pPr>
            <a:r>
              <a:rPr lang="en-US" sz="1400" dirty="0"/>
              <a:t>(c) Definitions.--For purposes of this section and part IV--</a:t>
            </a:r>
          </a:p>
          <a:p>
            <a:pPr marL="0" indent="0">
              <a:buNone/>
            </a:pPr>
            <a:r>
              <a:rPr lang="en-US" sz="1400" dirty="0"/>
              <a:t>(1) State or local bond.--The term “State or local bond” means an obligation of a State or political subdivision thereof.</a:t>
            </a:r>
          </a:p>
          <a:p>
            <a:pPr marL="0" indent="0">
              <a:buNone/>
            </a:pPr>
            <a:r>
              <a:rPr lang="en-US" sz="1400" dirty="0"/>
              <a:t>(2) State.--The term “State” includes the District of Columbia and any possession of the United States.</a:t>
            </a:r>
          </a:p>
        </p:txBody>
      </p:sp>
    </p:spTree>
    <p:extLst>
      <p:ext uri="{BB962C8B-B14F-4D97-AF65-F5344CB8AC3E}">
        <p14:creationId xmlns:p14="http://schemas.microsoft.com/office/powerpoint/2010/main" val="1312606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4136905-015B-4510-B514-027CBA846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6CD0F97-2E5B-4E84-8544-EB24DED104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3B272257-593A-402F-88FA-F1DECD9E3F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00" y="762000"/>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909A5F5-BE99-50CD-AE41-8CDDF08F5FE6}"/>
              </a:ext>
            </a:extLst>
          </p:cNvPr>
          <p:cNvSpPr>
            <a:spLocks noGrp="1"/>
          </p:cNvSpPr>
          <p:nvPr>
            <p:ph type="title"/>
          </p:nvPr>
        </p:nvSpPr>
        <p:spPr>
          <a:xfrm>
            <a:off x="1517904" y="1517903"/>
            <a:ext cx="2557986" cy="4578096"/>
          </a:xfrm>
        </p:spPr>
        <p:txBody>
          <a:bodyPr>
            <a:normAutofit/>
          </a:bodyPr>
          <a:lstStyle/>
          <a:p>
            <a:r>
              <a:rPr lang="en-US" dirty="0"/>
              <a:t>Private Activity Bonds</a:t>
            </a:r>
          </a:p>
        </p:txBody>
      </p:sp>
      <p:sp>
        <p:nvSpPr>
          <p:cNvPr id="3" name="Content Placeholder 2">
            <a:extLst>
              <a:ext uri="{FF2B5EF4-FFF2-40B4-BE49-F238E27FC236}">
                <a16:creationId xmlns:a16="http://schemas.microsoft.com/office/drawing/2014/main" xmlns="" id="{43FED12B-B712-D9EB-86AA-A2B6A41F4175}"/>
              </a:ext>
            </a:extLst>
          </p:cNvPr>
          <p:cNvSpPr>
            <a:spLocks noGrp="1"/>
          </p:cNvSpPr>
          <p:nvPr>
            <p:ph idx="1"/>
          </p:nvPr>
        </p:nvSpPr>
        <p:spPr>
          <a:xfrm>
            <a:off x="4075890" y="1517904"/>
            <a:ext cx="6586013" cy="4578096"/>
          </a:xfrm>
        </p:spPr>
        <p:txBody>
          <a:bodyPr>
            <a:normAutofit/>
          </a:bodyPr>
          <a:lstStyle/>
          <a:p>
            <a:pPr>
              <a:lnSpc>
                <a:spcPct val="95000"/>
              </a:lnSpc>
            </a:pPr>
            <a:r>
              <a:rPr lang="en-US" sz="1800" dirty="0"/>
              <a:t>Private Activity Bonds are bonds that meet both the private business use test and private security or payment test</a:t>
            </a:r>
          </a:p>
          <a:p>
            <a:pPr>
              <a:lnSpc>
                <a:spcPct val="95000"/>
              </a:lnSpc>
            </a:pPr>
            <a:r>
              <a:rPr lang="en-US" sz="1800" dirty="0"/>
              <a:t>Private Business Use Test: </a:t>
            </a:r>
          </a:p>
          <a:p>
            <a:pPr lvl="1">
              <a:lnSpc>
                <a:spcPct val="95000"/>
              </a:lnSpc>
            </a:pPr>
            <a:r>
              <a:rPr lang="en-US" sz="1800" dirty="0"/>
              <a:t>More than 10% of bond proceeds used in trade or business of non-governmental units</a:t>
            </a:r>
          </a:p>
          <a:p>
            <a:pPr>
              <a:lnSpc>
                <a:spcPct val="95000"/>
              </a:lnSpc>
            </a:pPr>
            <a:r>
              <a:rPr lang="en-US" sz="1800" dirty="0"/>
              <a:t>Private Security or Payment Test</a:t>
            </a:r>
          </a:p>
          <a:p>
            <a:pPr lvl="1">
              <a:lnSpc>
                <a:spcPct val="95000"/>
              </a:lnSpc>
            </a:pPr>
            <a:r>
              <a:rPr lang="en-US" sz="1800" dirty="0"/>
              <a:t>More than 10% of debt service derived from payments in respect of property or borrowed money used for private business use or secured by such property</a:t>
            </a:r>
          </a:p>
          <a:p>
            <a:pPr>
              <a:lnSpc>
                <a:spcPct val="95000"/>
              </a:lnSpc>
            </a:pPr>
            <a:r>
              <a:rPr lang="en-US" sz="1800" dirty="0"/>
              <a:t>Numerous exceptions and safe harbors</a:t>
            </a:r>
          </a:p>
          <a:p>
            <a:pPr>
              <a:lnSpc>
                <a:spcPct val="95000"/>
              </a:lnSpc>
            </a:pPr>
            <a:r>
              <a:rPr lang="en-US" sz="1800" dirty="0"/>
              <a:t>Nonprofits are private uses</a:t>
            </a:r>
          </a:p>
          <a:p>
            <a:pPr>
              <a:lnSpc>
                <a:spcPct val="95000"/>
              </a:lnSpc>
            </a:pPr>
            <a:r>
              <a:rPr lang="en-US" sz="1800" dirty="0"/>
              <a:t>Always consult with Bond Counsel!</a:t>
            </a:r>
          </a:p>
        </p:txBody>
      </p:sp>
    </p:spTree>
    <p:extLst>
      <p:ext uri="{BB962C8B-B14F-4D97-AF65-F5344CB8AC3E}">
        <p14:creationId xmlns:p14="http://schemas.microsoft.com/office/powerpoint/2010/main" val="2840194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4136905-015B-4510-B514-027CBA846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6CD0F97-2E5B-4E84-8544-EB24DED104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3B272257-593A-402F-88FA-F1DECD9E3F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00" y="762000"/>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9031794-38C9-6ADC-82EF-4CD9347EE516}"/>
              </a:ext>
            </a:extLst>
          </p:cNvPr>
          <p:cNvSpPr>
            <a:spLocks noGrp="1"/>
          </p:cNvSpPr>
          <p:nvPr>
            <p:ph type="title"/>
          </p:nvPr>
        </p:nvSpPr>
        <p:spPr>
          <a:xfrm>
            <a:off x="1517903" y="1517903"/>
            <a:ext cx="2207791" cy="4578096"/>
          </a:xfrm>
        </p:spPr>
        <p:txBody>
          <a:bodyPr>
            <a:normAutofit/>
          </a:bodyPr>
          <a:lstStyle/>
          <a:p>
            <a:r>
              <a:rPr lang="en-US" sz="3300" dirty="0"/>
              <a:t>Arbitrage/Rebate</a:t>
            </a:r>
          </a:p>
        </p:txBody>
      </p:sp>
      <p:sp>
        <p:nvSpPr>
          <p:cNvPr id="3" name="Content Placeholder 2">
            <a:extLst>
              <a:ext uri="{FF2B5EF4-FFF2-40B4-BE49-F238E27FC236}">
                <a16:creationId xmlns:a16="http://schemas.microsoft.com/office/drawing/2014/main" xmlns="" id="{78F4E549-0CD2-90B4-BD8F-CA2F1166582A}"/>
              </a:ext>
            </a:extLst>
          </p:cNvPr>
          <p:cNvSpPr>
            <a:spLocks noGrp="1"/>
          </p:cNvSpPr>
          <p:nvPr>
            <p:ph idx="1"/>
          </p:nvPr>
        </p:nvSpPr>
        <p:spPr>
          <a:xfrm>
            <a:off x="3842426" y="1196503"/>
            <a:ext cx="6819477" cy="5165386"/>
          </a:xfrm>
        </p:spPr>
        <p:txBody>
          <a:bodyPr>
            <a:noAutofit/>
          </a:bodyPr>
          <a:lstStyle/>
          <a:p>
            <a:pPr>
              <a:lnSpc>
                <a:spcPct val="95000"/>
              </a:lnSpc>
            </a:pPr>
            <a:r>
              <a:rPr lang="en-US" sz="1600" dirty="0"/>
              <a:t>Arbitrage Bonds are bonds which are reasonably expected (at the time of issuance of the bond) to be used directly or indirectly (1) to acquire higher yielding investments or (2) to replace funds which were used directly or indirectly to acquire higher yielding investments.</a:t>
            </a:r>
          </a:p>
          <a:p>
            <a:pPr>
              <a:lnSpc>
                <a:spcPct val="95000"/>
              </a:lnSpc>
            </a:pPr>
            <a:r>
              <a:rPr lang="en-US" sz="1600" dirty="0"/>
              <a:t>Higher yielding investment is an investment which produces a yield over the term of the issue which is materially higher than the yield on the issue.</a:t>
            </a:r>
          </a:p>
          <a:p>
            <a:pPr>
              <a:lnSpc>
                <a:spcPct val="95000"/>
              </a:lnSpc>
            </a:pPr>
            <a:r>
              <a:rPr lang="en-US" sz="1600" dirty="0"/>
              <a:t>Arbitrage Bonds are essentially “borrowing low and investing high” and considered an abuse of the federal tax subsidy.</a:t>
            </a:r>
          </a:p>
          <a:p>
            <a:pPr>
              <a:lnSpc>
                <a:spcPct val="95000"/>
              </a:lnSpc>
            </a:pPr>
            <a:r>
              <a:rPr lang="en-US" sz="1600" dirty="0"/>
              <a:t>Various exceptions exist such as the various “temporary period” during which investing at a higher yield is permitted</a:t>
            </a:r>
          </a:p>
          <a:p>
            <a:pPr>
              <a:lnSpc>
                <a:spcPct val="95000"/>
              </a:lnSpc>
            </a:pPr>
            <a:r>
              <a:rPr lang="en-US" sz="1600" dirty="0"/>
              <a:t>“Rebate” is a second set of rules that requires paying the “excess yield” to the US Treasury even if the arbitrage exceptions are utilized</a:t>
            </a:r>
          </a:p>
          <a:p>
            <a:pPr>
              <a:lnSpc>
                <a:spcPct val="95000"/>
              </a:lnSpc>
            </a:pPr>
            <a:r>
              <a:rPr lang="en-US" sz="1600" dirty="0"/>
              <a:t>The expected restrictions and exceptions are outlined in a closing document typically called “Tax Certificate” or “Arbitrage Certificate”</a:t>
            </a:r>
          </a:p>
          <a:p>
            <a:pPr>
              <a:lnSpc>
                <a:spcPct val="95000"/>
              </a:lnSpc>
            </a:pPr>
            <a:r>
              <a:rPr lang="en-US" sz="1600" dirty="0"/>
              <a:t>Always consult Bond Counsel!</a:t>
            </a:r>
          </a:p>
        </p:txBody>
      </p:sp>
    </p:spTree>
    <p:extLst>
      <p:ext uri="{BB962C8B-B14F-4D97-AF65-F5344CB8AC3E}">
        <p14:creationId xmlns:p14="http://schemas.microsoft.com/office/powerpoint/2010/main" val="2100500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4136905-015B-4510-B514-027CBA846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6CD0F97-2E5B-4E84-8544-EB24DED104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xmlns="" id="{65CDAFE1-059B-49EF-8E73-47DED29BD7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430000" cy="6105523"/>
          </a:xfrm>
          <a:custGeom>
            <a:avLst/>
            <a:gdLst>
              <a:gd name="connsiteX0" fmla="*/ 0 w 11430000"/>
              <a:gd name="connsiteY0" fmla="*/ 0 h 6105523"/>
              <a:gd name="connsiteX1" fmla="*/ 7267575 w 11430000"/>
              <a:gd name="connsiteY1" fmla="*/ 0 h 6105523"/>
              <a:gd name="connsiteX2" fmla="*/ 7267575 w 11430000"/>
              <a:gd name="connsiteY2" fmla="*/ 762000 h 6105523"/>
              <a:gd name="connsiteX3" fmla="*/ 11430000 w 11430000"/>
              <a:gd name="connsiteY3" fmla="*/ 762000 h 6105523"/>
              <a:gd name="connsiteX4" fmla="*/ 11430000 w 11430000"/>
              <a:gd name="connsiteY4" fmla="*/ 6105523 h 6105523"/>
              <a:gd name="connsiteX5" fmla="*/ 7267575 w 11430000"/>
              <a:gd name="connsiteY5" fmla="*/ 6105523 h 6105523"/>
              <a:gd name="connsiteX6" fmla="*/ 5334000 w 11430000"/>
              <a:gd name="connsiteY6" fmla="*/ 6105523 h 6105523"/>
              <a:gd name="connsiteX7" fmla="*/ 0 w 11430000"/>
              <a:gd name="connsiteY7" fmla="*/ 6105523 h 610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0" h="6105523">
                <a:moveTo>
                  <a:pt x="0" y="0"/>
                </a:moveTo>
                <a:lnTo>
                  <a:pt x="7267575" y="0"/>
                </a:lnTo>
                <a:lnTo>
                  <a:pt x="7267575" y="762000"/>
                </a:lnTo>
                <a:lnTo>
                  <a:pt x="11430000" y="762000"/>
                </a:lnTo>
                <a:lnTo>
                  <a:pt x="11430000" y="6105523"/>
                </a:lnTo>
                <a:lnTo>
                  <a:pt x="7267575" y="6105523"/>
                </a:lnTo>
                <a:lnTo>
                  <a:pt x="5334000" y="6105523"/>
                </a:lnTo>
                <a:lnTo>
                  <a:pt x="0" y="6105523"/>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68A3F682-9BB7-1F6C-10EA-DEBAD9B9C93F}"/>
              </a:ext>
            </a:extLst>
          </p:cNvPr>
          <p:cNvSpPr>
            <a:spLocks noGrp="1"/>
          </p:cNvSpPr>
          <p:nvPr>
            <p:ph type="title"/>
          </p:nvPr>
        </p:nvSpPr>
        <p:spPr>
          <a:xfrm>
            <a:off x="762000" y="1517903"/>
            <a:ext cx="9899904" cy="1345115"/>
          </a:xfrm>
        </p:spPr>
        <p:txBody>
          <a:bodyPr>
            <a:normAutofit/>
          </a:bodyPr>
          <a:lstStyle/>
          <a:p>
            <a:r>
              <a:rPr lang="en-US"/>
              <a:t>Disclaimer</a:t>
            </a:r>
          </a:p>
        </p:txBody>
      </p:sp>
      <p:sp>
        <p:nvSpPr>
          <p:cNvPr id="3" name="Content Placeholder 2">
            <a:extLst>
              <a:ext uri="{FF2B5EF4-FFF2-40B4-BE49-F238E27FC236}">
                <a16:creationId xmlns:a16="http://schemas.microsoft.com/office/drawing/2014/main" xmlns="" id="{71042710-706C-48F1-3F0B-6CCEB71BBFA6}"/>
              </a:ext>
            </a:extLst>
          </p:cNvPr>
          <p:cNvSpPr>
            <a:spLocks noGrp="1"/>
          </p:cNvSpPr>
          <p:nvPr>
            <p:ph idx="1"/>
          </p:nvPr>
        </p:nvSpPr>
        <p:spPr>
          <a:xfrm>
            <a:off x="762000" y="2970222"/>
            <a:ext cx="9899904" cy="3125777"/>
          </a:xfrm>
        </p:spPr>
        <p:txBody>
          <a:bodyPr>
            <a:normAutofit/>
          </a:bodyPr>
          <a:lstStyle/>
          <a:p>
            <a:pPr indent="0">
              <a:buNone/>
            </a:pPr>
            <a:r>
              <a:rPr lang="en-US" dirty="0"/>
              <a:t>Disclaimer: Public Finance is a broad subject and includes extremely technical legal issues – this presentation is a high-level overview and necessarily omits various nuances, exceptions and contingencies of the subject. Always consult with Bond Counsel on specific questions.</a:t>
            </a:r>
          </a:p>
        </p:txBody>
      </p:sp>
    </p:spTree>
    <p:extLst>
      <p:ext uri="{BB962C8B-B14F-4D97-AF65-F5344CB8AC3E}">
        <p14:creationId xmlns:p14="http://schemas.microsoft.com/office/powerpoint/2010/main" val="1307528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160B463-41E9-4323-AE6D-30E67F2C72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188A358F-F8B2-4FD2-99F3-7CA8335850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2CCE2735-7843-4DC6-81F5-6366AB3EFF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71372" y="1065276"/>
            <a:ext cx="10049256" cy="4727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0F91FB9-BA39-830D-38CD-A6C6A2D63614}"/>
              </a:ext>
            </a:extLst>
          </p:cNvPr>
          <p:cNvSpPr>
            <a:spLocks noGrp="1"/>
          </p:cNvSpPr>
          <p:nvPr>
            <p:ph type="title"/>
          </p:nvPr>
        </p:nvSpPr>
        <p:spPr>
          <a:xfrm>
            <a:off x="1830324" y="1790175"/>
            <a:ext cx="8531352" cy="787655"/>
          </a:xfrm>
        </p:spPr>
        <p:txBody>
          <a:bodyPr>
            <a:normAutofit/>
          </a:bodyPr>
          <a:lstStyle/>
          <a:p>
            <a:r>
              <a:rPr lang="en-US" dirty="0">
                <a:latin typeface="Arial" panose="020B0604020202020204" pitchFamily="34" charset="0"/>
                <a:cs typeface="Arial" panose="020B0604020202020204" pitchFamily="34" charset="0"/>
              </a:rPr>
              <a:t>IRS Form 8038 Information Return</a:t>
            </a:r>
          </a:p>
        </p:txBody>
      </p:sp>
      <p:sp>
        <p:nvSpPr>
          <p:cNvPr id="3" name="Content Placeholder 2">
            <a:extLst>
              <a:ext uri="{FF2B5EF4-FFF2-40B4-BE49-F238E27FC236}">
                <a16:creationId xmlns:a16="http://schemas.microsoft.com/office/drawing/2014/main" xmlns="" id="{64497F3B-CF3F-3EAE-A605-47D4F3C52BA3}"/>
              </a:ext>
            </a:extLst>
          </p:cNvPr>
          <p:cNvSpPr>
            <a:spLocks noGrp="1"/>
          </p:cNvSpPr>
          <p:nvPr>
            <p:ph idx="1"/>
          </p:nvPr>
        </p:nvSpPr>
        <p:spPr>
          <a:xfrm>
            <a:off x="1830322" y="2577830"/>
            <a:ext cx="8531353" cy="2889115"/>
          </a:xfrm>
        </p:spPr>
        <p:txBody>
          <a:bodyPr>
            <a:normAutofit/>
          </a:bodyPr>
          <a:lstStyle/>
          <a:p>
            <a:r>
              <a:rPr lang="en-US" dirty="0"/>
              <a:t>IRS Form 8038 Information Return for Tax-Exempt Governmental Bonds</a:t>
            </a:r>
          </a:p>
          <a:p>
            <a:r>
              <a:rPr lang="en-US" dirty="0"/>
              <a:t>Due before the 15</a:t>
            </a:r>
            <a:r>
              <a:rPr lang="en-US" baseline="30000" dirty="0"/>
              <a:t>th</a:t>
            </a:r>
            <a:r>
              <a:rPr lang="en-US" dirty="0"/>
              <a:t> day of the 2</a:t>
            </a:r>
            <a:r>
              <a:rPr lang="en-US" baseline="30000" dirty="0"/>
              <a:t>nd</a:t>
            </a:r>
            <a:r>
              <a:rPr lang="en-US" dirty="0"/>
              <a:t> calendar month after the close of the calendar quarter in which the bond is issued</a:t>
            </a:r>
          </a:p>
          <a:p>
            <a:r>
              <a:rPr lang="en-US" dirty="0"/>
              <a:t>Bond/Note is not tax-exempt if 8038 not filed</a:t>
            </a:r>
          </a:p>
        </p:txBody>
      </p:sp>
    </p:spTree>
    <p:extLst>
      <p:ext uri="{BB962C8B-B14F-4D97-AF65-F5344CB8AC3E}">
        <p14:creationId xmlns:p14="http://schemas.microsoft.com/office/powerpoint/2010/main" val="4211124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4136905-015B-4510-B514-027CBA846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6CD0F97-2E5B-4E84-8544-EB24DED104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3B272257-593A-402F-88FA-F1DECD9E3F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00" y="762000"/>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4511B38-381A-8A94-EF5B-0C3A57B2F4F7}"/>
              </a:ext>
            </a:extLst>
          </p:cNvPr>
          <p:cNvSpPr>
            <a:spLocks noGrp="1"/>
          </p:cNvSpPr>
          <p:nvPr>
            <p:ph type="title"/>
          </p:nvPr>
        </p:nvSpPr>
        <p:spPr>
          <a:xfrm>
            <a:off x="1517904" y="1517903"/>
            <a:ext cx="2519076" cy="4578096"/>
          </a:xfrm>
        </p:spPr>
        <p:txBody>
          <a:bodyPr>
            <a:normAutofit/>
          </a:bodyPr>
          <a:lstStyle/>
          <a:p>
            <a:r>
              <a:rPr lang="en-US" dirty="0"/>
              <a:t>Federal Securities Law</a:t>
            </a:r>
          </a:p>
        </p:txBody>
      </p:sp>
      <p:sp>
        <p:nvSpPr>
          <p:cNvPr id="3" name="Content Placeholder 2">
            <a:extLst>
              <a:ext uri="{FF2B5EF4-FFF2-40B4-BE49-F238E27FC236}">
                <a16:creationId xmlns:a16="http://schemas.microsoft.com/office/drawing/2014/main" xmlns="" id="{83873241-F38B-18B1-82FF-DB0864853A7C}"/>
              </a:ext>
            </a:extLst>
          </p:cNvPr>
          <p:cNvSpPr>
            <a:spLocks noGrp="1"/>
          </p:cNvSpPr>
          <p:nvPr>
            <p:ph idx="1"/>
          </p:nvPr>
        </p:nvSpPr>
        <p:spPr>
          <a:xfrm>
            <a:off x="4036980" y="1517904"/>
            <a:ext cx="6624923" cy="4578096"/>
          </a:xfrm>
        </p:spPr>
        <p:txBody>
          <a:bodyPr>
            <a:normAutofit/>
          </a:bodyPr>
          <a:lstStyle/>
          <a:p>
            <a:pPr>
              <a:lnSpc>
                <a:spcPct val="95000"/>
              </a:lnSpc>
            </a:pPr>
            <a:r>
              <a:rPr lang="en-US" sz="1800" dirty="0"/>
              <a:t>State and Local Bonds are “securities” subject to some, but not all federal securities laws</a:t>
            </a:r>
          </a:p>
          <a:p>
            <a:pPr>
              <a:lnSpc>
                <a:spcPct val="95000"/>
              </a:lnSpc>
            </a:pPr>
            <a:r>
              <a:rPr lang="en-US" sz="1800" dirty="0"/>
              <a:t>State and Local Bonds are not “registered securities” and therefor do not have to file reports required of corporate securities</a:t>
            </a:r>
          </a:p>
          <a:p>
            <a:pPr>
              <a:lnSpc>
                <a:spcPct val="95000"/>
              </a:lnSpc>
            </a:pPr>
            <a:r>
              <a:rPr lang="en-US" sz="1800" dirty="0"/>
              <a:t>State and Local Bonds are subject to the “antifraud” provisions of the Securities Act of 1933, the Securities and Exchange Act of 1934 and SEC Rule 10b-5</a:t>
            </a:r>
          </a:p>
          <a:p>
            <a:pPr>
              <a:lnSpc>
                <a:spcPct val="95000"/>
              </a:lnSpc>
            </a:pPr>
            <a:r>
              <a:rPr lang="en-US" sz="1800" dirty="0"/>
              <a:t>Additional regulations are imposed indirectly through requirements imposed on market participants such as brokers, dealers, municipal advisors.</a:t>
            </a:r>
          </a:p>
          <a:p>
            <a:pPr>
              <a:lnSpc>
                <a:spcPct val="95000"/>
              </a:lnSpc>
            </a:pPr>
            <a:r>
              <a:rPr lang="en-US" sz="1800" dirty="0"/>
              <a:t>SEC Rule 15c2-12 regulates underwriters but requires them to obtain a Continuing Disclosure Undertaking or Agreement from municipal issuer</a:t>
            </a:r>
          </a:p>
        </p:txBody>
      </p:sp>
    </p:spTree>
    <p:extLst>
      <p:ext uri="{BB962C8B-B14F-4D97-AF65-F5344CB8AC3E}">
        <p14:creationId xmlns:p14="http://schemas.microsoft.com/office/powerpoint/2010/main" val="3342358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E8839B-ABEB-0F7D-2908-2952F7E871BF}"/>
              </a:ext>
            </a:extLst>
          </p:cNvPr>
          <p:cNvSpPr>
            <a:spLocks noGrp="1"/>
          </p:cNvSpPr>
          <p:nvPr>
            <p:ph type="title"/>
          </p:nvPr>
        </p:nvSpPr>
        <p:spPr>
          <a:xfrm>
            <a:off x="1517904" y="1517904"/>
            <a:ext cx="9144000" cy="700002"/>
          </a:xfrm>
        </p:spPr>
        <p:txBody>
          <a:bodyPr>
            <a:normAutofit/>
          </a:bodyPr>
          <a:lstStyle/>
          <a:p>
            <a:r>
              <a:rPr lang="en-US" dirty="0">
                <a:latin typeface="Arial" panose="020B0604020202020204" pitchFamily="34" charset="0"/>
                <a:cs typeface="Arial" panose="020B0604020202020204" pitchFamily="34" charset="0"/>
              </a:rPr>
              <a:t>Securities Act of 1933</a:t>
            </a:r>
          </a:p>
        </p:txBody>
      </p:sp>
      <p:sp>
        <p:nvSpPr>
          <p:cNvPr id="3" name="Content Placeholder 2">
            <a:extLst>
              <a:ext uri="{FF2B5EF4-FFF2-40B4-BE49-F238E27FC236}">
                <a16:creationId xmlns:a16="http://schemas.microsoft.com/office/drawing/2014/main" xmlns="" id="{12005E67-A9E9-7258-D173-DEF9DD30F40F}"/>
              </a:ext>
            </a:extLst>
          </p:cNvPr>
          <p:cNvSpPr>
            <a:spLocks noGrp="1"/>
          </p:cNvSpPr>
          <p:nvPr>
            <p:ph idx="1"/>
          </p:nvPr>
        </p:nvSpPr>
        <p:spPr>
          <a:xfrm>
            <a:off x="1517904" y="2324911"/>
            <a:ext cx="9144000" cy="3774137"/>
          </a:xfrm>
        </p:spPr>
        <p:txBody>
          <a:bodyPr>
            <a:normAutofit fontScale="70000" lnSpcReduction="20000"/>
          </a:bodyPr>
          <a:lstStyle/>
          <a:p>
            <a:pPr marL="0" indent="0">
              <a:buNone/>
            </a:pPr>
            <a:r>
              <a:rPr lang="en-US" dirty="0"/>
              <a:t>15 U.S. Code § 77q - Fraudulent interstate transactions</a:t>
            </a:r>
          </a:p>
          <a:p>
            <a:pPr marL="0" indent="0">
              <a:buNone/>
            </a:pPr>
            <a:r>
              <a:rPr lang="en-US" dirty="0"/>
              <a:t>(a) Use of interstate commerce for purpose of fraud or deceit</a:t>
            </a:r>
          </a:p>
          <a:p>
            <a:pPr marL="0" indent="0">
              <a:buNone/>
            </a:pPr>
            <a:r>
              <a:rPr lang="en-US" dirty="0"/>
              <a:t>It shall be unlawful for any person in the offer or sale of any securities (including security-based swaps) or any security-based swap agreement (as defined in section 78c(a)(78) [1] of this title) by the use of any means or instruments of transportation or communication in interstate commerce or by use of the mails, directly or indirectly:</a:t>
            </a:r>
          </a:p>
          <a:p>
            <a:pPr marL="0" indent="0">
              <a:buNone/>
            </a:pPr>
            <a:r>
              <a:rPr lang="en-US" dirty="0"/>
              <a:t>(1) to employ any device, scheme, or artifice to defraud, or</a:t>
            </a:r>
          </a:p>
          <a:p>
            <a:pPr marL="0" indent="0">
              <a:buNone/>
            </a:pPr>
            <a:r>
              <a:rPr lang="en-US" dirty="0"/>
              <a:t>(2) to obtain money or property by means of any untrue statement of a material fact or any omission to state a material fact necessary in order to make the statements made, in light of the circumstances under which they were made, not misleading; or</a:t>
            </a:r>
          </a:p>
          <a:p>
            <a:pPr marL="0" indent="0">
              <a:buNone/>
            </a:pPr>
            <a:r>
              <a:rPr lang="en-US" dirty="0"/>
              <a:t>(3) to engage in any transaction, practice, or course of business which operates or would operate as a fraud or deceit upon the purchaser.</a:t>
            </a:r>
          </a:p>
        </p:txBody>
      </p:sp>
    </p:spTree>
    <p:extLst>
      <p:ext uri="{BB962C8B-B14F-4D97-AF65-F5344CB8AC3E}">
        <p14:creationId xmlns:p14="http://schemas.microsoft.com/office/powerpoint/2010/main" val="17536628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CC6C1-21BB-2FEF-8E20-C2BACED31D33}"/>
              </a:ext>
            </a:extLst>
          </p:cNvPr>
          <p:cNvSpPr>
            <a:spLocks noGrp="1"/>
          </p:cNvSpPr>
          <p:nvPr>
            <p:ph type="title"/>
          </p:nvPr>
        </p:nvSpPr>
        <p:spPr>
          <a:xfrm>
            <a:off x="1517904" y="1517904"/>
            <a:ext cx="9144000" cy="758368"/>
          </a:xfrm>
        </p:spPr>
        <p:txBody>
          <a:bodyPr/>
          <a:lstStyle/>
          <a:p>
            <a:r>
              <a:rPr lang="en-US" dirty="0">
                <a:latin typeface="Arial" panose="020B0604020202020204" pitchFamily="34" charset="0"/>
                <a:cs typeface="Arial" panose="020B0604020202020204" pitchFamily="34" charset="0"/>
              </a:rPr>
              <a:t>Securities and Exchange Act of 1934</a:t>
            </a:r>
          </a:p>
        </p:txBody>
      </p:sp>
      <p:sp>
        <p:nvSpPr>
          <p:cNvPr id="3" name="Content Placeholder 2">
            <a:extLst>
              <a:ext uri="{FF2B5EF4-FFF2-40B4-BE49-F238E27FC236}">
                <a16:creationId xmlns:a16="http://schemas.microsoft.com/office/drawing/2014/main" xmlns="" id="{749FFDCB-D555-1235-789B-D43AF22A4708}"/>
              </a:ext>
            </a:extLst>
          </p:cNvPr>
          <p:cNvSpPr>
            <a:spLocks noGrp="1"/>
          </p:cNvSpPr>
          <p:nvPr>
            <p:ph idx="1"/>
          </p:nvPr>
        </p:nvSpPr>
        <p:spPr>
          <a:xfrm>
            <a:off x="1517904" y="2276272"/>
            <a:ext cx="9144000" cy="3822776"/>
          </a:xfrm>
        </p:spPr>
        <p:txBody>
          <a:bodyPr>
            <a:normAutofit fontScale="77500" lnSpcReduction="20000"/>
          </a:bodyPr>
          <a:lstStyle/>
          <a:p>
            <a:pPr marL="0" indent="0">
              <a:buNone/>
            </a:pPr>
            <a:r>
              <a:rPr lang="en-US" dirty="0"/>
              <a:t>15 U.S. Code § 78j - Manipulative and deceptive devices</a:t>
            </a:r>
          </a:p>
          <a:p>
            <a:pPr marL="0" indent="0">
              <a:buNone/>
            </a:pPr>
            <a:r>
              <a:rPr lang="en-US" dirty="0"/>
              <a:t>It shall be unlawful for any person, directly or indirectly, by the use of any means or instrumentality of interstate commerce or of the mails, or of any facility of any national securities exchange:</a:t>
            </a:r>
          </a:p>
          <a:p>
            <a:pPr marL="0" indent="0" algn="ctr">
              <a:buNone/>
            </a:pPr>
            <a:r>
              <a:rPr lang="en-US" dirty="0"/>
              <a:t>***</a:t>
            </a:r>
          </a:p>
          <a:p>
            <a:pPr marL="0" indent="0">
              <a:buNone/>
            </a:pPr>
            <a:r>
              <a:rPr lang="en-US" dirty="0"/>
              <a:t>(b)To use or employ, in connection with the purchase or sale of any security registered on a national securities exchange or any security not so registered, or any securities-based swap agreement any manipulative or deceptive device or contrivance in contravention of such rules and regulations as the Commission may prescribe as necessary or appropriate in the public interest or for the protection of investors.</a:t>
            </a:r>
          </a:p>
        </p:txBody>
      </p:sp>
    </p:spTree>
    <p:extLst>
      <p:ext uri="{BB962C8B-B14F-4D97-AF65-F5344CB8AC3E}">
        <p14:creationId xmlns:p14="http://schemas.microsoft.com/office/powerpoint/2010/main" val="2696615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E2B1FF-9552-0DF3-03F9-70A1A068AD69}"/>
              </a:ext>
            </a:extLst>
          </p:cNvPr>
          <p:cNvSpPr>
            <a:spLocks noGrp="1"/>
          </p:cNvSpPr>
          <p:nvPr>
            <p:ph type="title"/>
          </p:nvPr>
        </p:nvSpPr>
        <p:spPr>
          <a:xfrm>
            <a:off x="1517904" y="1517904"/>
            <a:ext cx="9144000" cy="738913"/>
          </a:xfrm>
        </p:spPr>
        <p:txBody>
          <a:bodyPr/>
          <a:lstStyle/>
          <a:p>
            <a:r>
              <a:rPr lang="en-US" dirty="0">
                <a:latin typeface="Arial" panose="020B0604020202020204" pitchFamily="34" charset="0"/>
                <a:cs typeface="Arial" panose="020B0604020202020204" pitchFamily="34" charset="0"/>
              </a:rPr>
              <a:t>SEC Rule 10b-5</a:t>
            </a:r>
          </a:p>
        </p:txBody>
      </p:sp>
      <p:sp>
        <p:nvSpPr>
          <p:cNvPr id="3" name="Content Placeholder 2">
            <a:extLst>
              <a:ext uri="{FF2B5EF4-FFF2-40B4-BE49-F238E27FC236}">
                <a16:creationId xmlns:a16="http://schemas.microsoft.com/office/drawing/2014/main" xmlns="" id="{9CBB85AE-87AD-76EF-32D8-A26DB8DDA002}"/>
              </a:ext>
            </a:extLst>
          </p:cNvPr>
          <p:cNvSpPr>
            <a:spLocks noGrp="1"/>
          </p:cNvSpPr>
          <p:nvPr>
            <p:ph idx="1"/>
          </p:nvPr>
        </p:nvSpPr>
        <p:spPr>
          <a:xfrm>
            <a:off x="1517904" y="2256817"/>
            <a:ext cx="9144000" cy="3842231"/>
          </a:xfrm>
        </p:spPr>
        <p:txBody>
          <a:bodyPr>
            <a:normAutofit fontScale="77500" lnSpcReduction="20000"/>
          </a:bodyPr>
          <a:lstStyle/>
          <a:p>
            <a:pPr marL="0" indent="0">
              <a:buNone/>
            </a:pPr>
            <a:r>
              <a:rPr lang="en-US" dirty="0"/>
              <a:t>17 CFR § 240.10b-5</a:t>
            </a:r>
          </a:p>
          <a:p>
            <a:pPr marL="0" indent="0">
              <a:buNone/>
            </a:pPr>
            <a:r>
              <a:rPr lang="en-US" dirty="0"/>
              <a:t>It shall be unlawful for any person, directly or indirectly, by the use of any means or instrumentality of interstate commerce, or of the mails or of any facility of any national securities exchange,</a:t>
            </a:r>
          </a:p>
          <a:p>
            <a:pPr marL="0" indent="0">
              <a:buNone/>
            </a:pPr>
            <a:r>
              <a:rPr lang="en-US" dirty="0"/>
              <a:t>(a) To employ any device, scheme, or artifice to defraud,</a:t>
            </a:r>
          </a:p>
          <a:p>
            <a:pPr marL="0" indent="0">
              <a:buNone/>
            </a:pPr>
            <a:r>
              <a:rPr lang="en-US" dirty="0"/>
              <a:t>(b) To make any untrue statement of a material fact or to omit to state a material fact necessary in order to make the statements made, in the light of the circumstances under which they were made, not misleading, or</a:t>
            </a:r>
          </a:p>
          <a:p>
            <a:pPr marL="0" indent="0">
              <a:buNone/>
            </a:pPr>
            <a:r>
              <a:rPr lang="en-US" dirty="0"/>
              <a:t>(c) To engage in any act, practice, or course of business which operates or would operate as a fraud or deceit upon any person,</a:t>
            </a:r>
          </a:p>
          <a:p>
            <a:pPr marL="0" indent="0">
              <a:buNone/>
            </a:pPr>
            <a:r>
              <a:rPr lang="en-US" dirty="0"/>
              <a:t>in connection with the purchase or sale of any security.</a:t>
            </a:r>
          </a:p>
        </p:txBody>
      </p:sp>
    </p:spTree>
    <p:extLst>
      <p:ext uri="{BB962C8B-B14F-4D97-AF65-F5344CB8AC3E}">
        <p14:creationId xmlns:p14="http://schemas.microsoft.com/office/powerpoint/2010/main" val="28084186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E0177C-A3EC-79E3-F563-5EBA3F40DEF3}"/>
              </a:ext>
            </a:extLst>
          </p:cNvPr>
          <p:cNvSpPr>
            <a:spLocks noGrp="1"/>
          </p:cNvSpPr>
          <p:nvPr>
            <p:ph type="title"/>
          </p:nvPr>
        </p:nvSpPr>
        <p:spPr/>
        <p:txBody>
          <a:bodyPr/>
          <a:lstStyle/>
          <a:p>
            <a:r>
              <a:rPr lang="en-US" dirty="0"/>
              <a:t>Antifraud Summary</a:t>
            </a:r>
          </a:p>
        </p:txBody>
      </p:sp>
      <p:sp>
        <p:nvSpPr>
          <p:cNvPr id="3" name="Content Placeholder 2">
            <a:extLst>
              <a:ext uri="{FF2B5EF4-FFF2-40B4-BE49-F238E27FC236}">
                <a16:creationId xmlns:a16="http://schemas.microsoft.com/office/drawing/2014/main" xmlns="" id="{989079A0-BA88-B326-5C75-AC86E3355F68}"/>
              </a:ext>
            </a:extLst>
          </p:cNvPr>
          <p:cNvSpPr>
            <a:spLocks noGrp="1"/>
          </p:cNvSpPr>
          <p:nvPr>
            <p:ph idx="1"/>
          </p:nvPr>
        </p:nvSpPr>
        <p:spPr/>
        <p:txBody>
          <a:bodyPr>
            <a:normAutofit/>
          </a:bodyPr>
          <a:lstStyle/>
          <a:p>
            <a:r>
              <a:rPr lang="en-US" sz="2800" dirty="0"/>
              <a:t>Offering Documents must be truthful and complete</a:t>
            </a:r>
          </a:p>
          <a:p>
            <a:r>
              <a:rPr lang="en-US" sz="2800" dirty="0"/>
              <a:t>Continuing Disclosure must be truthful and complete</a:t>
            </a:r>
          </a:p>
          <a:p>
            <a:r>
              <a:rPr lang="en-US" sz="2800" dirty="0"/>
              <a:t>Misleading or incomplete financial statements or other public statements could be securities fraud</a:t>
            </a:r>
          </a:p>
        </p:txBody>
      </p:sp>
    </p:spTree>
    <p:extLst>
      <p:ext uri="{BB962C8B-B14F-4D97-AF65-F5344CB8AC3E}">
        <p14:creationId xmlns:p14="http://schemas.microsoft.com/office/powerpoint/2010/main" val="2563720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4136905-015B-4510-B514-027CBA846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6CD0F97-2E5B-4E84-8544-EB24DED104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3B272257-593A-402F-88FA-F1DECD9E3F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00" y="762000"/>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A5975F0-D93E-1AEC-C515-C0CBE92C4852}"/>
              </a:ext>
            </a:extLst>
          </p:cNvPr>
          <p:cNvSpPr>
            <a:spLocks noGrp="1"/>
          </p:cNvSpPr>
          <p:nvPr>
            <p:ph type="title"/>
          </p:nvPr>
        </p:nvSpPr>
        <p:spPr>
          <a:xfrm>
            <a:off x="1517904" y="1517903"/>
            <a:ext cx="2441254" cy="4578096"/>
          </a:xfrm>
        </p:spPr>
        <p:txBody>
          <a:bodyPr>
            <a:normAutofit/>
          </a:bodyPr>
          <a:lstStyle/>
          <a:p>
            <a:r>
              <a:rPr lang="en-US" b="1" dirty="0">
                <a:latin typeface="Arial Narrow" panose="020B0606020202030204" pitchFamily="34" charset="0"/>
              </a:rPr>
              <a:t>Continuing Disclosure</a:t>
            </a:r>
          </a:p>
        </p:txBody>
      </p:sp>
      <p:sp>
        <p:nvSpPr>
          <p:cNvPr id="3" name="Content Placeholder 2">
            <a:extLst>
              <a:ext uri="{FF2B5EF4-FFF2-40B4-BE49-F238E27FC236}">
                <a16:creationId xmlns:a16="http://schemas.microsoft.com/office/drawing/2014/main" xmlns="" id="{26A6210A-8E8E-B919-0EC9-2DEAD8C79F12}"/>
              </a:ext>
            </a:extLst>
          </p:cNvPr>
          <p:cNvSpPr>
            <a:spLocks noGrp="1"/>
          </p:cNvSpPr>
          <p:nvPr>
            <p:ph idx="1"/>
          </p:nvPr>
        </p:nvSpPr>
        <p:spPr>
          <a:xfrm>
            <a:off x="3959158" y="1517903"/>
            <a:ext cx="6702745" cy="4843985"/>
          </a:xfrm>
        </p:spPr>
        <p:txBody>
          <a:bodyPr>
            <a:noAutofit/>
          </a:bodyPr>
          <a:lstStyle/>
          <a:p>
            <a:r>
              <a:rPr lang="en-US" sz="1600" dirty="0"/>
              <a:t>Underwriters are required to obtain an “undertaking” to provide:</a:t>
            </a:r>
          </a:p>
          <a:p>
            <a:pPr marL="398463" indent="0">
              <a:buNone/>
            </a:pPr>
            <a:r>
              <a:rPr lang="en-US" sz="1600" dirty="0"/>
              <a:t>(a) periodic updates of financial information and operating data of the type included in the Offering Document; and </a:t>
            </a:r>
          </a:p>
          <a:p>
            <a:pPr marL="398463" indent="0">
              <a:buNone/>
            </a:pPr>
            <a:r>
              <a:rPr lang="en-US" sz="1600" dirty="0"/>
              <a:t>(b) notice of certain material events which occur while the bonds are outstanding</a:t>
            </a:r>
          </a:p>
          <a:p>
            <a:r>
              <a:rPr lang="en-US" sz="1600" dirty="0"/>
              <a:t>Periodic Updates – audited financial statements and maybe specified information from the Official Statement</a:t>
            </a:r>
          </a:p>
          <a:p>
            <a:r>
              <a:rPr lang="en-US" sz="1600" dirty="0"/>
              <a:t>Notice of Material Events Include:</a:t>
            </a:r>
          </a:p>
          <a:p>
            <a:pPr marL="651510" lvl="1" indent="-285750">
              <a:spcBef>
                <a:spcPts val="0"/>
              </a:spcBef>
              <a:buFont typeface="Arial" panose="020B0604020202020204" pitchFamily="34" charset="0"/>
              <a:buChar char="•"/>
            </a:pPr>
            <a:r>
              <a:rPr lang="en-US" sz="1600" dirty="0"/>
              <a:t>Defaults (payment and material non-payment)</a:t>
            </a:r>
          </a:p>
          <a:p>
            <a:pPr marL="651510" lvl="1" indent="-285750">
              <a:spcBef>
                <a:spcPts val="0"/>
              </a:spcBef>
              <a:buFont typeface="Arial" panose="020B0604020202020204" pitchFamily="34" charset="0"/>
              <a:buChar char="•"/>
            </a:pPr>
            <a:r>
              <a:rPr lang="en-US" sz="1600" dirty="0"/>
              <a:t>Adverse tax opinions</a:t>
            </a:r>
          </a:p>
          <a:p>
            <a:pPr marL="651510" lvl="1" indent="-285750">
              <a:spcBef>
                <a:spcPts val="0"/>
              </a:spcBef>
              <a:buFont typeface="Arial" panose="020B0604020202020204" pitchFamily="34" charset="0"/>
              <a:buChar char="•"/>
            </a:pPr>
            <a:r>
              <a:rPr lang="en-US" sz="1600" dirty="0"/>
              <a:t>Redemptions</a:t>
            </a:r>
          </a:p>
          <a:p>
            <a:pPr marL="651510" lvl="1" indent="-285750">
              <a:spcBef>
                <a:spcPts val="0"/>
              </a:spcBef>
              <a:buFont typeface="Arial" panose="020B0604020202020204" pitchFamily="34" charset="0"/>
              <a:buChar char="•"/>
            </a:pPr>
            <a:r>
              <a:rPr lang="en-US" sz="1600" dirty="0"/>
              <a:t>Bankruptcy</a:t>
            </a:r>
          </a:p>
          <a:p>
            <a:pPr marL="651510" lvl="1" indent="-285750">
              <a:spcBef>
                <a:spcPts val="0"/>
              </a:spcBef>
              <a:buFont typeface="Arial" panose="020B0604020202020204" pitchFamily="34" charset="0"/>
              <a:buChar char="•"/>
            </a:pPr>
            <a:r>
              <a:rPr lang="en-US" sz="1600" dirty="0"/>
              <a:t>Financial difficulty</a:t>
            </a:r>
          </a:p>
          <a:p>
            <a:r>
              <a:rPr lang="en-US" sz="1600" dirty="0"/>
              <a:t>Disclosures Platform</a:t>
            </a:r>
          </a:p>
          <a:p>
            <a:pPr lvl="1"/>
            <a:r>
              <a:rPr lang="en-US" sz="1600" dirty="0"/>
              <a:t>Electronic Municipal Market Access (EMMA) website</a:t>
            </a:r>
          </a:p>
        </p:txBody>
      </p:sp>
    </p:spTree>
    <p:extLst>
      <p:ext uri="{BB962C8B-B14F-4D97-AF65-F5344CB8AC3E}">
        <p14:creationId xmlns:p14="http://schemas.microsoft.com/office/powerpoint/2010/main" val="3587109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B1465A-3942-2720-EA96-48FAF92A6585}"/>
              </a:ext>
            </a:extLst>
          </p:cNvPr>
          <p:cNvSpPr>
            <a:spLocks noGrp="1"/>
          </p:cNvSpPr>
          <p:nvPr>
            <p:ph type="title"/>
          </p:nvPr>
        </p:nvSpPr>
        <p:spPr/>
        <p:txBody>
          <a:bodyPr/>
          <a:lstStyle/>
          <a:p>
            <a:r>
              <a:rPr lang="en-US" dirty="0"/>
              <a:t>Issues for County Attorneys</a:t>
            </a:r>
          </a:p>
        </p:txBody>
      </p:sp>
      <p:sp>
        <p:nvSpPr>
          <p:cNvPr id="3" name="Content Placeholder 2">
            <a:extLst>
              <a:ext uri="{FF2B5EF4-FFF2-40B4-BE49-F238E27FC236}">
                <a16:creationId xmlns:a16="http://schemas.microsoft.com/office/drawing/2014/main" xmlns="" id="{CE4868F5-8DA9-84A1-AC89-22A4CE6D223B}"/>
              </a:ext>
            </a:extLst>
          </p:cNvPr>
          <p:cNvSpPr>
            <a:spLocks noGrp="1"/>
          </p:cNvSpPr>
          <p:nvPr>
            <p:ph idx="1"/>
          </p:nvPr>
        </p:nvSpPr>
        <p:spPr/>
        <p:txBody>
          <a:bodyPr/>
          <a:lstStyle/>
          <a:p>
            <a:r>
              <a:rPr lang="en-US" dirty="0"/>
              <a:t>Accuracy of closing certificates</a:t>
            </a:r>
          </a:p>
          <a:p>
            <a:r>
              <a:rPr lang="en-US" dirty="0"/>
              <a:t>Recognizing private use issues, including change in use</a:t>
            </a:r>
          </a:p>
          <a:p>
            <a:r>
              <a:rPr lang="en-US" dirty="0"/>
              <a:t>Appropriate opinions</a:t>
            </a:r>
          </a:p>
        </p:txBody>
      </p:sp>
    </p:spTree>
    <p:extLst>
      <p:ext uri="{BB962C8B-B14F-4D97-AF65-F5344CB8AC3E}">
        <p14:creationId xmlns:p14="http://schemas.microsoft.com/office/powerpoint/2010/main" val="3850683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4136905-015B-4510-B514-027CBA846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6CD0F97-2E5B-4E84-8544-EB24DED104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xmlns="" id="{65CDAFE1-059B-49EF-8E73-47DED29BD7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430000" cy="6105523"/>
          </a:xfrm>
          <a:custGeom>
            <a:avLst/>
            <a:gdLst>
              <a:gd name="connsiteX0" fmla="*/ 0 w 11430000"/>
              <a:gd name="connsiteY0" fmla="*/ 0 h 6105523"/>
              <a:gd name="connsiteX1" fmla="*/ 7267575 w 11430000"/>
              <a:gd name="connsiteY1" fmla="*/ 0 h 6105523"/>
              <a:gd name="connsiteX2" fmla="*/ 7267575 w 11430000"/>
              <a:gd name="connsiteY2" fmla="*/ 762000 h 6105523"/>
              <a:gd name="connsiteX3" fmla="*/ 11430000 w 11430000"/>
              <a:gd name="connsiteY3" fmla="*/ 762000 h 6105523"/>
              <a:gd name="connsiteX4" fmla="*/ 11430000 w 11430000"/>
              <a:gd name="connsiteY4" fmla="*/ 6105523 h 6105523"/>
              <a:gd name="connsiteX5" fmla="*/ 7267575 w 11430000"/>
              <a:gd name="connsiteY5" fmla="*/ 6105523 h 6105523"/>
              <a:gd name="connsiteX6" fmla="*/ 5334000 w 11430000"/>
              <a:gd name="connsiteY6" fmla="*/ 6105523 h 6105523"/>
              <a:gd name="connsiteX7" fmla="*/ 0 w 11430000"/>
              <a:gd name="connsiteY7" fmla="*/ 6105523 h 610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0" h="6105523">
                <a:moveTo>
                  <a:pt x="0" y="0"/>
                </a:moveTo>
                <a:lnTo>
                  <a:pt x="7267575" y="0"/>
                </a:lnTo>
                <a:lnTo>
                  <a:pt x="7267575" y="762000"/>
                </a:lnTo>
                <a:lnTo>
                  <a:pt x="11430000" y="762000"/>
                </a:lnTo>
                <a:lnTo>
                  <a:pt x="11430000" y="6105523"/>
                </a:lnTo>
                <a:lnTo>
                  <a:pt x="7267575" y="6105523"/>
                </a:lnTo>
                <a:lnTo>
                  <a:pt x="5334000" y="6105523"/>
                </a:lnTo>
                <a:lnTo>
                  <a:pt x="0" y="6105523"/>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12BF5080-2153-3753-32E0-546A87BEC650}"/>
              </a:ext>
            </a:extLst>
          </p:cNvPr>
          <p:cNvSpPr>
            <a:spLocks noGrp="1"/>
          </p:cNvSpPr>
          <p:nvPr>
            <p:ph type="title"/>
          </p:nvPr>
        </p:nvSpPr>
        <p:spPr>
          <a:xfrm>
            <a:off x="762000" y="1517904"/>
            <a:ext cx="9899904" cy="904284"/>
          </a:xfrm>
        </p:spPr>
        <p:txBody>
          <a:bodyPr>
            <a:normAutofit/>
          </a:bodyPr>
          <a:lstStyle/>
          <a:p>
            <a:r>
              <a:rPr lang="en-US" dirty="0"/>
              <a:t>Closing Certificates</a:t>
            </a:r>
          </a:p>
        </p:txBody>
      </p:sp>
      <p:sp>
        <p:nvSpPr>
          <p:cNvPr id="3" name="Content Placeholder 2">
            <a:extLst>
              <a:ext uri="{FF2B5EF4-FFF2-40B4-BE49-F238E27FC236}">
                <a16:creationId xmlns:a16="http://schemas.microsoft.com/office/drawing/2014/main" xmlns="" id="{BFB8C6C1-7F37-DC22-0C79-1C629674F04B}"/>
              </a:ext>
            </a:extLst>
          </p:cNvPr>
          <p:cNvSpPr>
            <a:spLocks noGrp="1"/>
          </p:cNvSpPr>
          <p:nvPr>
            <p:ph idx="1"/>
          </p:nvPr>
        </p:nvSpPr>
        <p:spPr>
          <a:xfrm>
            <a:off x="762000" y="2334638"/>
            <a:ext cx="9899904" cy="3761361"/>
          </a:xfrm>
        </p:spPr>
        <p:txBody>
          <a:bodyPr>
            <a:normAutofit/>
          </a:bodyPr>
          <a:lstStyle/>
          <a:p>
            <a:r>
              <a:rPr lang="en-US" sz="2400" dirty="0"/>
              <a:t>Factual matters in certificates form the basis for Bond Counsel Opinion</a:t>
            </a:r>
          </a:p>
          <a:p>
            <a:r>
              <a:rPr lang="en-US" sz="2400" dirty="0"/>
              <a:t>Incorrect facts can lead to incorrect Bond Counsel Opinion</a:t>
            </a:r>
          </a:p>
          <a:p>
            <a:r>
              <a:rPr lang="en-US" sz="2400" dirty="0"/>
              <a:t>Make sure the closing certificates accurately describe the use of the bond proceeds and sources of payment</a:t>
            </a:r>
          </a:p>
          <a:p>
            <a:r>
              <a:rPr lang="en-US" sz="2400" dirty="0"/>
              <a:t>Not unusual to find errors in office holders, terms, etc.</a:t>
            </a:r>
          </a:p>
        </p:txBody>
      </p:sp>
    </p:spTree>
    <p:extLst>
      <p:ext uri="{BB962C8B-B14F-4D97-AF65-F5344CB8AC3E}">
        <p14:creationId xmlns:p14="http://schemas.microsoft.com/office/powerpoint/2010/main" val="997428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8157A4-FFE3-1BBA-4CA1-07E7F1BA3C90}"/>
              </a:ext>
            </a:extLst>
          </p:cNvPr>
          <p:cNvSpPr>
            <a:spLocks noGrp="1"/>
          </p:cNvSpPr>
          <p:nvPr>
            <p:ph type="title"/>
          </p:nvPr>
        </p:nvSpPr>
        <p:spPr/>
        <p:txBody>
          <a:bodyPr/>
          <a:lstStyle/>
          <a:p>
            <a:r>
              <a:rPr lang="en-US" dirty="0"/>
              <a:t>Recognize Private Use Issues</a:t>
            </a:r>
          </a:p>
        </p:txBody>
      </p:sp>
      <p:sp>
        <p:nvSpPr>
          <p:cNvPr id="3" name="Content Placeholder 2">
            <a:extLst>
              <a:ext uri="{FF2B5EF4-FFF2-40B4-BE49-F238E27FC236}">
                <a16:creationId xmlns:a16="http://schemas.microsoft.com/office/drawing/2014/main" xmlns="" id="{59A14C78-0CC6-6423-AB8D-7166917A27E0}"/>
              </a:ext>
            </a:extLst>
          </p:cNvPr>
          <p:cNvSpPr>
            <a:spLocks noGrp="1"/>
          </p:cNvSpPr>
          <p:nvPr>
            <p:ph idx="1"/>
          </p:nvPr>
        </p:nvSpPr>
        <p:spPr/>
        <p:txBody>
          <a:bodyPr/>
          <a:lstStyle/>
          <a:p>
            <a:r>
              <a:rPr lang="en-US" dirty="0"/>
              <a:t>Be generally aware of the Private Activity restrictions</a:t>
            </a:r>
          </a:p>
          <a:p>
            <a:r>
              <a:rPr lang="en-US" dirty="0"/>
              <a:t>Make Bond Counsel aware of any private use of bond financed facilities (even if you don’t think it is a problem)</a:t>
            </a:r>
          </a:p>
          <a:p>
            <a:r>
              <a:rPr lang="en-US" dirty="0"/>
              <a:t>Be aware that a change to private use of any County property may be restricted due to outstanding bonds</a:t>
            </a:r>
          </a:p>
        </p:txBody>
      </p:sp>
    </p:spTree>
    <p:extLst>
      <p:ext uri="{BB962C8B-B14F-4D97-AF65-F5344CB8AC3E}">
        <p14:creationId xmlns:p14="http://schemas.microsoft.com/office/powerpoint/2010/main" val="3309526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C13158-74B0-5369-E069-32437FE44DEC}"/>
              </a:ext>
            </a:extLst>
          </p:cNvPr>
          <p:cNvSpPr>
            <a:spLocks noGrp="1"/>
          </p:cNvSpPr>
          <p:nvPr>
            <p:ph type="ctrTitle"/>
          </p:nvPr>
        </p:nvSpPr>
        <p:spPr/>
        <p:txBody>
          <a:bodyPr/>
          <a:lstStyle/>
          <a:p>
            <a:r>
              <a:rPr lang="en-US" dirty="0"/>
              <a:t>Basic Terminology</a:t>
            </a:r>
          </a:p>
        </p:txBody>
      </p:sp>
      <p:sp>
        <p:nvSpPr>
          <p:cNvPr id="3" name="Subtitle 2">
            <a:extLst>
              <a:ext uri="{FF2B5EF4-FFF2-40B4-BE49-F238E27FC236}">
                <a16:creationId xmlns:a16="http://schemas.microsoft.com/office/drawing/2014/main" xmlns="" id="{084419AC-837C-CCD9-062C-584F29631BA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02125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9306479-8C4D-4E4A-A330-DFC80A8A01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xmlns="" id="{84136905-015B-4510-B514-027CBA846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6CD0F97-2E5B-4E84-8544-EB24DED104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xmlns="" id="{18E670AF-873F-44DB-9862-796E652EEC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1430001" cy="6175613"/>
          </a:xfrm>
          <a:custGeom>
            <a:avLst/>
            <a:gdLst>
              <a:gd name="connsiteX0" fmla="*/ 0 w 11430001"/>
              <a:gd name="connsiteY0" fmla="*/ 0 h 6175613"/>
              <a:gd name="connsiteX1" fmla="*/ 5638031 w 11430001"/>
              <a:gd name="connsiteY1" fmla="*/ 0 h 6175613"/>
              <a:gd name="connsiteX2" fmla="*/ 5638031 w 11430001"/>
              <a:gd name="connsiteY2" fmla="*/ 758954 h 6175613"/>
              <a:gd name="connsiteX3" fmla="*/ 11430001 w 11430001"/>
              <a:gd name="connsiteY3" fmla="*/ 758954 h 6175613"/>
              <a:gd name="connsiteX4" fmla="*/ 11430001 w 11430001"/>
              <a:gd name="connsiteY4" fmla="*/ 6175613 h 6175613"/>
              <a:gd name="connsiteX5" fmla="*/ 5638031 w 11430001"/>
              <a:gd name="connsiteY5" fmla="*/ 6175613 h 6175613"/>
              <a:gd name="connsiteX6" fmla="*/ 5240741 w 11430001"/>
              <a:gd name="connsiteY6" fmla="*/ 6175613 h 6175613"/>
              <a:gd name="connsiteX7" fmla="*/ 0 w 11430001"/>
              <a:gd name="connsiteY7" fmla="*/ 6175613 h 617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1" h="6175613">
                <a:moveTo>
                  <a:pt x="0" y="0"/>
                </a:moveTo>
                <a:lnTo>
                  <a:pt x="5638031" y="0"/>
                </a:lnTo>
                <a:lnTo>
                  <a:pt x="5638031" y="758954"/>
                </a:lnTo>
                <a:lnTo>
                  <a:pt x="11430001" y="758954"/>
                </a:lnTo>
                <a:lnTo>
                  <a:pt x="11430001" y="6175613"/>
                </a:lnTo>
                <a:lnTo>
                  <a:pt x="5638031" y="6175613"/>
                </a:lnTo>
                <a:lnTo>
                  <a:pt x="5240741" y="6175613"/>
                </a:lnTo>
                <a:lnTo>
                  <a:pt x="0" y="61756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DB40FCB7-A29E-FA15-E9A5-C7EFCCC29FEC}"/>
              </a:ext>
            </a:extLst>
          </p:cNvPr>
          <p:cNvSpPr>
            <a:spLocks noGrp="1"/>
          </p:cNvSpPr>
          <p:nvPr>
            <p:ph type="title"/>
          </p:nvPr>
        </p:nvSpPr>
        <p:spPr>
          <a:xfrm>
            <a:off x="762000" y="758954"/>
            <a:ext cx="6465651" cy="1030936"/>
          </a:xfrm>
        </p:spPr>
        <p:txBody>
          <a:bodyPr vert="horz" lIns="91440" tIns="45720" rIns="91440" bIns="45720" rtlCol="0" anchor="ctr">
            <a:normAutofit/>
          </a:bodyPr>
          <a:lstStyle/>
          <a:p>
            <a:r>
              <a:rPr lang="en-US" kern="1200" spc="-50" baseline="0" dirty="0">
                <a:solidFill>
                  <a:schemeClr val="tx1"/>
                </a:solidFill>
                <a:latin typeface="+mj-lt"/>
                <a:ea typeface="+mj-ea"/>
                <a:cs typeface="+mj-cs"/>
              </a:rPr>
              <a:t>Issuer Counsel Opinion</a:t>
            </a:r>
          </a:p>
        </p:txBody>
      </p:sp>
      <p:sp>
        <p:nvSpPr>
          <p:cNvPr id="4" name="Content Placeholder 3">
            <a:extLst>
              <a:ext uri="{FF2B5EF4-FFF2-40B4-BE49-F238E27FC236}">
                <a16:creationId xmlns:a16="http://schemas.microsoft.com/office/drawing/2014/main" xmlns="" id="{13E6F93F-6148-4FE0-7DA6-725F19B8C7D1}"/>
              </a:ext>
            </a:extLst>
          </p:cNvPr>
          <p:cNvSpPr>
            <a:spLocks noGrp="1"/>
          </p:cNvSpPr>
          <p:nvPr>
            <p:ph sz="half" idx="2"/>
          </p:nvPr>
        </p:nvSpPr>
        <p:spPr>
          <a:xfrm>
            <a:off x="762000" y="1614791"/>
            <a:ext cx="4636851" cy="4863830"/>
          </a:xfrm>
        </p:spPr>
        <p:txBody>
          <a:bodyPr vert="horz" lIns="91440" tIns="45720" rIns="91440" bIns="45720" rtlCol="0" anchor="t">
            <a:noAutofit/>
          </a:bodyPr>
          <a:lstStyle/>
          <a:p>
            <a:pPr>
              <a:lnSpc>
                <a:spcPct val="95000"/>
              </a:lnSpc>
            </a:pPr>
            <a:r>
              <a:rPr lang="en-US" sz="1600" dirty="0"/>
              <a:t>County Attorney provides the Issuer Counsel Opinion</a:t>
            </a:r>
          </a:p>
          <a:p>
            <a:pPr>
              <a:lnSpc>
                <a:spcPct val="95000"/>
              </a:lnSpc>
            </a:pPr>
            <a:r>
              <a:rPr lang="en-US" sz="1600" dirty="0"/>
              <a:t>Opinion should address issues within your expertise but not Bond Counsel’s expertise:</a:t>
            </a:r>
          </a:p>
          <a:p>
            <a:pPr>
              <a:lnSpc>
                <a:spcPct val="95000"/>
              </a:lnSpc>
              <a:buFont typeface="Wingdings" panose="05000000000000000000" pitchFamily="2" charset="2"/>
              <a:buChar char="Ø"/>
            </a:pPr>
            <a:r>
              <a:rPr lang="en-US" sz="1600" dirty="0"/>
              <a:t>Issuer validly exists, has the power &amp; authority to carry out the purposes for which the bonds are issued and enter into and perform obligations in the bond resolutions</a:t>
            </a:r>
          </a:p>
          <a:p>
            <a:pPr>
              <a:lnSpc>
                <a:spcPct val="95000"/>
              </a:lnSpc>
              <a:buFont typeface="Wingdings" panose="05000000000000000000" pitchFamily="2" charset="2"/>
              <a:buChar char="Ø"/>
            </a:pPr>
            <a:r>
              <a:rPr lang="en-US" sz="1600" dirty="0"/>
              <a:t>Bond resolutions have been duly &amp; lawfully adopted and are in full force and effect</a:t>
            </a:r>
          </a:p>
          <a:p>
            <a:pPr>
              <a:lnSpc>
                <a:spcPct val="95000"/>
              </a:lnSpc>
              <a:buFont typeface="Wingdings" panose="05000000000000000000" pitchFamily="2" charset="2"/>
              <a:buChar char="Ø"/>
            </a:pPr>
            <a:r>
              <a:rPr lang="en-US" sz="1600" dirty="0"/>
              <a:t>Bond resolutions and bonds have been duly authorized, executed and delivered and constitute valid and binding agreements</a:t>
            </a:r>
          </a:p>
          <a:p>
            <a:pPr>
              <a:lnSpc>
                <a:spcPct val="95000"/>
              </a:lnSpc>
            </a:pPr>
            <a:r>
              <a:rPr lang="en-US" sz="1600" dirty="0"/>
              <a:t>Don’t opine on:</a:t>
            </a:r>
          </a:p>
          <a:p>
            <a:pPr>
              <a:lnSpc>
                <a:spcPct val="95000"/>
              </a:lnSpc>
              <a:buFont typeface="Wingdings" panose="05000000000000000000" pitchFamily="2" charset="2"/>
              <a:buChar char="Ø"/>
            </a:pPr>
            <a:r>
              <a:rPr lang="en-US" sz="1600" dirty="0"/>
              <a:t>Tax matters</a:t>
            </a:r>
          </a:p>
          <a:p>
            <a:pPr>
              <a:lnSpc>
                <a:spcPct val="95000"/>
              </a:lnSpc>
              <a:buFont typeface="Wingdings" panose="05000000000000000000" pitchFamily="2" charset="2"/>
              <a:buChar char="Ø"/>
            </a:pPr>
            <a:r>
              <a:rPr lang="en-US" sz="1600" dirty="0"/>
              <a:t>Securities matters</a:t>
            </a:r>
          </a:p>
        </p:txBody>
      </p:sp>
      <p:pic>
        <p:nvPicPr>
          <p:cNvPr id="5" name="Content Placeholder 4" descr="Pen placed on top of a signature line">
            <a:extLst>
              <a:ext uri="{FF2B5EF4-FFF2-40B4-BE49-F238E27FC236}">
                <a16:creationId xmlns:a16="http://schemas.microsoft.com/office/drawing/2014/main" xmlns="" id="{984A6747-E999-430D-8828-95DD22B9D80D}"/>
              </a:ext>
            </a:extLst>
          </p:cNvPr>
          <p:cNvPicPr>
            <a:picLocks noGrp="1" noChangeAspect="1"/>
          </p:cNvPicPr>
          <p:nvPr>
            <p:ph sz="half" idx="1"/>
          </p:nvPr>
        </p:nvPicPr>
        <p:blipFill>
          <a:blip r:embed="rId3"/>
          <a:stretch>
            <a:fillRect/>
          </a:stretch>
        </p:blipFill>
        <p:spPr>
          <a:xfrm>
            <a:off x="5641077" y="2130739"/>
            <a:ext cx="5026924" cy="3355473"/>
          </a:xfrm>
          <a:prstGeom prst="rect">
            <a:avLst/>
          </a:prstGeom>
        </p:spPr>
      </p:pic>
    </p:spTree>
    <p:extLst>
      <p:ext uri="{BB962C8B-B14F-4D97-AF65-F5344CB8AC3E}">
        <p14:creationId xmlns:p14="http://schemas.microsoft.com/office/powerpoint/2010/main" val="3622533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8668C1-7124-A7AC-C9FF-4883E55FF88D}"/>
              </a:ext>
            </a:extLst>
          </p:cNvPr>
          <p:cNvSpPr>
            <a:spLocks noGrp="1"/>
          </p:cNvSpPr>
          <p:nvPr>
            <p:ph type="title"/>
          </p:nvPr>
        </p:nvSpPr>
        <p:spPr/>
        <p:txBody>
          <a:bodyPr/>
          <a:lstStyle/>
          <a:p>
            <a:r>
              <a:rPr lang="en-US" dirty="0"/>
              <a:t>Conclusion/Questions</a:t>
            </a:r>
          </a:p>
        </p:txBody>
      </p:sp>
      <p:sp>
        <p:nvSpPr>
          <p:cNvPr id="3" name="Content Placeholder 2">
            <a:extLst>
              <a:ext uri="{FF2B5EF4-FFF2-40B4-BE49-F238E27FC236}">
                <a16:creationId xmlns:a16="http://schemas.microsoft.com/office/drawing/2014/main" xmlns="" id="{721B9555-2CAC-C173-AE19-F7395F8CE82E}"/>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xmlns="" id="{4A4C421D-1B8E-ACBD-B1F7-D72FBCA3E1E1}"/>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509882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4136905-015B-4510-B514-027CBA846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6CD0F97-2E5B-4E84-8544-EB24DED104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xmlns="" id="{65CDAFE1-059B-49EF-8E73-47DED29BD7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430000" cy="6105523"/>
          </a:xfrm>
          <a:custGeom>
            <a:avLst/>
            <a:gdLst>
              <a:gd name="connsiteX0" fmla="*/ 0 w 11430000"/>
              <a:gd name="connsiteY0" fmla="*/ 0 h 6105523"/>
              <a:gd name="connsiteX1" fmla="*/ 7267575 w 11430000"/>
              <a:gd name="connsiteY1" fmla="*/ 0 h 6105523"/>
              <a:gd name="connsiteX2" fmla="*/ 7267575 w 11430000"/>
              <a:gd name="connsiteY2" fmla="*/ 762000 h 6105523"/>
              <a:gd name="connsiteX3" fmla="*/ 11430000 w 11430000"/>
              <a:gd name="connsiteY3" fmla="*/ 762000 h 6105523"/>
              <a:gd name="connsiteX4" fmla="*/ 11430000 w 11430000"/>
              <a:gd name="connsiteY4" fmla="*/ 6105523 h 6105523"/>
              <a:gd name="connsiteX5" fmla="*/ 7267575 w 11430000"/>
              <a:gd name="connsiteY5" fmla="*/ 6105523 h 6105523"/>
              <a:gd name="connsiteX6" fmla="*/ 5334000 w 11430000"/>
              <a:gd name="connsiteY6" fmla="*/ 6105523 h 6105523"/>
              <a:gd name="connsiteX7" fmla="*/ 0 w 11430000"/>
              <a:gd name="connsiteY7" fmla="*/ 6105523 h 610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0" h="6105523">
                <a:moveTo>
                  <a:pt x="0" y="0"/>
                </a:moveTo>
                <a:lnTo>
                  <a:pt x="7267575" y="0"/>
                </a:lnTo>
                <a:lnTo>
                  <a:pt x="7267575" y="762000"/>
                </a:lnTo>
                <a:lnTo>
                  <a:pt x="11430000" y="762000"/>
                </a:lnTo>
                <a:lnTo>
                  <a:pt x="11430000" y="6105523"/>
                </a:lnTo>
                <a:lnTo>
                  <a:pt x="7267575" y="6105523"/>
                </a:lnTo>
                <a:lnTo>
                  <a:pt x="5334000" y="6105523"/>
                </a:lnTo>
                <a:lnTo>
                  <a:pt x="0" y="6105523"/>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5DBF3811-47C9-2B29-57EF-98CF2FC805FA}"/>
              </a:ext>
            </a:extLst>
          </p:cNvPr>
          <p:cNvSpPr>
            <a:spLocks noGrp="1"/>
          </p:cNvSpPr>
          <p:nvPr>
            <p:ph type="title"/>
          </p:nvPr>
        </p:nvSpPr>
        <p:spPr>
          <a:xfrm>
            <a:off x="762000" y="1517903"/>
            <a:ext cx="9899904" cy="1345115"/>
          </a:xfrm>
        </p:spPr>
        <p:txBody>
          <a:bodyPr>
            <a:normAutofit/>
          </a:bodyPr>
          <a:lstStyle/>
          <a:p>
            <a:r>
              <a:rPr lang="en-US" dirty="0"/>
              <a:t>Bond</a:t>
            </a:r>
          </a:p>
        </p:txBody>
      </p:sp>
      <p:sp>
        <p:nvSpPr>
          <p:cNvPr id="3" name="Content Placeholder 2">
            <a:extLst>
              <a:ext uri="{FF2B5EF4-FFF2-40B4-BE49-F238E27FC236}">
                <a16:creationId xmlns:a16="http://schemas.microsoft.com/office/drawing/2014/main" xmlns="" id="{5DBB09CD-A88F-1A0D-F116-AD79DF109271}"/>
              </a:ext>
            </a:extLst>
          </p:cNvPr>
          <p:cNvSpPr>
            <a:spLocks noGrp="1"/>
          </p:cNvSpPr>
          <p:nvPr>
            <p:ph idx="1"/>
          </p:nvPr>
        </p:nvSpPr>
        <p:spPr>
          <a:xfrm>
            <a:off x="762000" y="2970222"/>
            <a:ext cx="9899904" cy="3125777"/>
          </a:xfrm>
        </p:spPr>
        <p:txBody>
          <a:bodyPr>
            <a:normAutofit/>
          </a:bodyPr>
          <a:lstStyle/>
          <a:p>
            <a:pPr marL="342900" marR="0" lvl="0" indent="-342900">
              <a:lnSpc>
                <a:spcPct val="115000"/>
              </a:lnSpc>
              <a:spcAft>
                <a:spcPts val="800"/>
              </a:spcAft>
              <a:buFont typeface="Symbol" panose="05050102010706020507" pitchFamily="18"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Evidence of the borrowing by an issuer and a debt instrument for tax purposes. Each bond is an agreement on the part of an Issuer to repay the principal of the bond in certain amounts and at a specified time or times and to pay interest from the dated date of the bond to the day it matures or is redeemed.</a:t>
            </a:r>
          </a:p>
        </p:txBody>
      </p:sp>
    </p:spTree>
    <p:extLst>
      <p:ext uri="{BB962C8B-B14F-4D97-AF65-F5344CB8AC3E}">
        <p14:creationId xmlns:p14="http://schemas.microsoft.com/office/powerpoint/2010/main" val="2332409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4136905-015B-4510-B514-027CBA846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6CD0F97-2E5B-4E84-8544-EB24DED104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xmlns="" id="{65CDAFE1-059B-49EF-8E73-47DED29BD7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430000" cy="6105523"/>
          </a:xfrm>
          <a:custGeom>
            <a:avLst/>
            <a:gdLst>
              <a:gd name="connsiteX0" fmla="*/ 0 w 11430000"/>
              <a:gd name="connsiteY0" fmla="*/ 0 h 6105523"/>
              <a:gd name="connsiteX1" fmla="*/ 7267575 w 11430000"/>
              <a:gd name="connsiteY1" fmla="*/ 0 h 6105523"/>
              <a:gd name="connsiteX2" fmla="*/ 7267575 w 11430000"/>
              <a:gd name="connsiteY2" fmla="*/ 762000 h 6105523"/>
              <a:gd name="connsiteX3" fmla="*/ 11430000 w 11430000"/>
              <a:gd name="connsiteY3" fmla="*/ 762000 h 6105523"/>
              <a:gd name="connsiteX4" fmla="*/ 11430000 w 11430000"/>
              <a:gd name="connsiteY4" fmla="*/ 6105523 h 6105523"/>
              <a:gd name="connsiteX5" fmla="*/ 7267575 w 11430000"/>
              <a:gd name="connsiteY5" fmla="*/ 6105523 h 6105523"/>
              <a:gd name="connsiteX6" fmla="*/ 5334000 w 11430000"/>
              <a:gd name="connsiteY6" fmla="*/ 6105523 h 6105523"/>
              <a:gd name="connsiteX7" fmla="*/ 0 w 11430000"/>
              <a:gd name="connsiteY7" fmla="*/ 6105523 h 610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0" h="6105523">
                <a:moveTo>
                  <a:pt x="0" y="0"/>
                </a:moveTo>
                <a:lnTo>
                  <a:pt x="7267575" y="0"/>
                </a:lnTo>
                <a:lnTo>
                  <a:pt x="7267575" y="762000"/>
                </a:lnTo>
                <a:lnTo>
                  <a:pt x="11430000" y="762000"/>
                </a:lnTo>
                <a:lnTo>
                  <a:pt x="11430000" y="6105523"/>
                </a:lnTo>
                <a:lnTo>
                  <a:pt x="7267575" y="6105523"/>
                </a:lnTo>
                <a:lnTo>
                  <a:pt x="5334000" y="6105523"/>
                </a:lnTo>
                <a:lnTo>
                  <a:pt x="0" y="6105523"/>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E21F9C97-9EDF-CE43-C315-AC4C916CFC6F}"/>
              </a:ext>
            </a:extLst>
          </p:cNvPr>
          <p:cNvSpPr>
            <a:spLocks noGrp="1"/>
          </p:cNvSpPr>
          <p:nvPr>
            <p:ph type="title"/>
          </p:nvPr>
        </p:nvSpPr>
        <p:spPr>
          <a:xfrm>
            <a:off x="762000" y="1517903"/>
            <a:ext cx="9899904" cy="1345115"/>
          </a:xfrm>
        </p:spPr>
        <p:txBody>
          <a:bodyPr>
            <a:normAutofit/>
          </a:bodyPr>
          <a:lstStyle/>
          <a:p>
            <a:r>
              <a:rPr lang="en-US" dirty="0"/>
              <a:t>General Obligation Bond</a:t>
            </a:r>
          </a:p>
        </p:txBody>
      </p:sp>
      <p:sp>
        <p:nvSpPr>
          <p:cNvPr id="3" name="Content Placeholder 2">
            <a:extLst>
              <a:ext uri="{FF2B5EF4-FFF2-40B4-BE49-F238E27FC236}">
                <a16:creationId xmlns:a16="http://schemas.microsoft.com/office/drawing/2014/main" xmlns="" id="{F0B1937C-B128-EBCF-7A64-07C47A1DD4C8}"/>
              </a:ext>
            </a:extLst>
          </p:cNvPr>
          <p:cNvSpPr>
            <a:spLocks noGrp="1"/>
          </p:cNvSpPr>
          <p:nvPr>
            <p:ph idx="1"/>
          </p:nvPr>
        </p:nvSpPr>
        <p:spPr>
          <a:xfrm>
            <a:off x="762000" y="2970222"/>
            <a:ext cx="9899904" cy="3125777"/>
          </a:xfrm>
        </p:spPr>
        <p:txBody>
          <a:bodyPr>
            <a:normAutofit/>
          </a:bodyPr>
          <a:lstStyle/>
          <a:p>
            <a:pPr>
              <a:lnSpc>
                <a:spcPct val="95000"/>
              </a:lnSpc>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Bonds in which the local government incurs a definite and absolute obligation by pledging the full faith, credit and unlimited taxing power of the local government as to all taxable property in the local government or of a portion of the local government, if applicable, to the payment of the principal of and interest on such bonds.</a:t>
            </a:r>
          </a:p>
          <a:p>
            <a:pPr>
              <a:lnSpc>
                <a:spcPct val="95000"/>
              </a:lnSpc>
            </a:pPr>
            <a:r>
              <a:rPr lang="en-US" sz="2400" kern="100" dirty="0">
                <a:latin typeface="Calibri" panose="020F0502020204030204" pitchFamily="34" charset="0"/>
                <a:ea typeface="Calibri" panose="020F0502020204030204" pitchFamily="34" charset="0"/>
                <a:cs typeface="Times New Roman" panose="02020603050405020304" pitchFamily="18" charset="0"/>
              </a:rPr>
              <a:t>May include pledge of other revenues or non ad valorem taxes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4489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9AB9F0-EDFD-186F-2077-2B5FC02A6CB5}"/>
              </a:ext>
            </a:extLst>
          </p:cNvPr>
          <p:cNvSpPr>
            <a:spLocks noGrp="1"/>
          </p:cNvSpPr>
          <p:nvPr>
            <p:ph type="title"/>
          </p:nvPr>
        </p:nvSpPr>
        <p:spPr/>
        <p:txBody>
          <a:bodyPr/>
          <a:lstStyle/>
          <a:p>
            <a:r>
              <a:rPr lang="en-US" dirty="0"/>
              <a:t>Revenue Bond</a:t>
            </a:r>
          </a:p>
        </p:txBody>
      </p:sp>
      <p:sp>
        <p:nvSpPr>
          <p:cNvPr id="3" name="Content Placeholder 2">
            <a:extLst>
              <a:ext uri="{FF2B5EF4-FFF2-40B4-BE49-F238E27FC236}">
                <a16:creationId xmlns:a16="http://schemas.microsoft.com/office/drawing/2014/main" xmlns="" id="{D05CA5DC-470A-637F-6261-F8D083FF159E}"/>
              </a:ext>
            </a:extLst>
          </p:cNvPr>
          <p:cNvSpPr>
            <a:spLocks noGrp="1"/>
          </p:cNvSpPr>
          <p:nvPr>
            <p:ph idx="1"/>
          </p:nvPr>
        </p:nvSpPr>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Bonds which are payable exclusively from the revenues of one or more public works projects.</a:t>
            </a:r>
          </a:p>
          <a:p>
            <a:r>
              <a:rPr lang="en-US" sz="2400" dirty="0">
                <a:latin typeface="Calibri" panose="020F0502020204030204" pitchFamily="34" charset="0"/>
                <a:ea typeface="Calibri" panose="020F0502020204030204" pitchFamily="34" charset="0"/>
                <a:cs typeface="Times New Roman" panose="02020603050405020304" pitchFamily="18" charset="0"/>
              </a:rPr>
              <a:t>Often contain covenants such as requirement to maintain rates at a sufficient level or maintain adequate reserve funds to pay the bond or operate the system.</a:t>
            </a:r>
            <a:endParaRPr lang="en-US" sz="2400" dirty="0"/>
          </a:p>
        </p:txBody>
      </p:sp>
    </p:spTree>
    <p:extLst>
      <p:ext uri="{BB962C8B-B14F-4D97-AF65-F5344CB8AC3E}">
        <p14:creationId xmlns:p14="http://schemas.microsoft.com/office/powerpoint/2010/main" val="262171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7E34B9-C3E1-EC69-30EE-11C5619C7C40}"/>
              </a:ext>
            </a:extLst>
          </p:cNvPr>
          <p:cNvSpPr>
            <a:spLocks noGrp="1"/>
          </p:cNvSpPr>
          <p:nvPr>
            <p:ph type="title"/>
          </p:nvPr>
        </p:nvSpPr>
        <p:spPr/>
        <p:txBody>
          <a:bodyPr/>
          <a:lstStyle/>
          <a:p>
            <a:r>
              <a:rPr lang="en-US" dirty="0"/>
              <a:t>Refunding Bond</a:t>
            </a:r>
          </a:p>
        </p:txBody>
      </p:sp>
      <p:sp>
        <p:nvSpPr>
          <p:cNvPr id="3" name="Content Placeholder 2">
            <a:extLst>
              <a:ext uri="{FF2B5EF4-FFF2-40B4-BE49-F238E27FC236}">
                <a16:creationId xmlns:a16="http://schemas.microsoft.com/office/drawing/2014/main" xmlns="" id="{31A3B760-86E8-3EC7-25A7-551000AF9EA4}"/>
              </a:ext>
            </a:extLst>
          </p:cNvPr>
          <p:cNvSpPr>
            <a:spLocks noGrp="1"/>
          </p:cNvSpPr>
          <p:nvPr>
            <p:ph idx="1"/>
          </p:nvPr>
        </p:nvSpPr>
        <p:spPr/>
        <p:txBody>
          <a:bodyPr/>
          <a:lstStyle/>
          <a:p>
            <a:r>
              <a:rPr lang="en-US" dirty="0"/>
              <a:t>Bonds issued to pay off outstanding bonds. Usually undertaken to take advantage of lower current interest rates but sometimes used to avoid restrictive bond covenants.</a:t>
            </a:r>
          </a:p>
        </p:txBody>
      </p:sp>
    </p:spTree>
    <p:extLst>
      <p:ext uri="{BB962C8B-B14F-4D97-AF65-F5344CB8AC3E}">
        <p14:creationId xmlns:p14="http://schemas.microsoft.com/office/powerpoint/2010/main" val="1344640387"/>
      </p:ext>
    </p:extLst>
  </p:cSld>
  <p:clrMapOvr>
    <a:masterClrMapping/>
  </p:clrMapOvr>
</p:sld>
</file>

<file path=ppt/theme/theme1.xml><?xml version="1.0" encoding="utf-8"?>
<a:theme xmlns:a="http://schemas.openxmlformats.org/drawingml/2006/main" name="PrismaticVTI">
  <a:themeElements>
    <a:clrScheme name="Prismatic">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1778</TotalTime>
  <Words>4275</Words>
  <Application>Microsoft Office PowerPoint</Application>
  <PresentationFormat>Widescreen</PresentationFormat>
  <Paragraphs>312</Paragraphs>
  <Slides>51</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Aharoni</vt:lpstr>
      <vt:lpstr>Aptos</vt:lpstr>
      <vt:lpstr>Arial</vt:lpstr>
      <vt:lpstr>Arial Black</vt:lpstr>
      <vt:lpstr>Arial Narrow</vt:lpstr>
      <vt:lpstr>Avenir Next LT Pro</vt:lpstr>
      <vt:lpstr>Calibri</vt:lpstr>
      <vt:lpstr>Symbol</vt:lpstr>
      <vt:lpstr>Times New Roman</vt:lpstr>
      <vt:lpstr>Wingdings</vt:lpstr>
      <vt:lpstr>PrismaticVTI</vt:lpstr>
      <vt:lpstr>Public Finance 101</vt:lpstr>
      <vt:lpstr>Topics</vt:lpstr>
      <vt:lpstr>Definition of Public Finance</vt:lpstr>
      <vt:lpstr>Disclaimer</vt:lpstr>
      <vt:lpstr>Basic Terminology</vt:lpstr>
      <vt:lpstr>Bond</vt:lpstr>
      <vt:lpstr>General Obligation Bond</vt:lpstr>
      <vt:lpstr>Revenue Bond</vt:lpstr>
      <vt:lpstr>Refunding Bond</vt:lpstr>
      <vt:lpstr>Tax-Exempt Bonds</vt:lpstr>
      <vt:lpstr>Municipal Advisor/Financial Advisor</vt:lpstr>
      <vt:lpstr>Underwriter</vt:lpstr>
      <vt:lpstr>Bond Counsel</vt:lpstr>
      <vt:lpstr>Competitive Sale</vt:lpstr>
      <vt:lpstr>Negotiated Sale</vt:lpstr>
      <vt:lpstr>Offering Document</vt:lpstr>
      <vt:lpstr>Credit Enhancement</vt:lpstr>
      <vt:lpstr>Redemption</vt:lpstr>
      <vt:lpstr>Rating Agency</vt:lpstr>
      <vt:lpstr>Why Do Governments Issue Tax-Exempt Bonds?</vt:lpstr>
      <vt:lpstr>Typical Bond Transactions</vt:lpstr>
      <vt:lpstr>Public Competitive Sale</vt:lpstr>
      <vt:lpstr>Private Placement</vt:lpstr>
      <vt:lpstr>Bond Funds</vt:lpstr>
      <vt:lpstr>Bond Counsel</vt:lpstr>
      <vt:lpstr>Who is Bond Counsel and Why Do We Use Them?</vt:lpstr>
      <vt:lpstr>PowerPoint Presentation</vt:lpstr>
      <vt:lpstr>State Law Overview</vt:lpstr>
      <vt:lpstr>PowerPoint Presentation</vt:lpstr>
      <vt:lpstr>PowerPoint Presentation</vt:lpstr>
      <vt:lpstr>State Law Issues Highlights</vt:lpstr>
      <vt:lpstr>Initial Resolution &amp; Protest</vt:lpstr>
      <vt:lpstr>Qualifying Projects</vt:lpstr>
      <vt:lpstr>“Public Works Project” T.C.A. § 9-21-105(22)</vt:lpstr>
      <vt:lpstr>State Reporting Requirement</vt:lpstr>
      <vt:lpstr>Federal Tax Law</vt:lpstr>
      <vt:lpstr>26 U.S.C. § 103</vt:lpstr>
      <vt:lpstr>Private Activity Bonds</vt:lpstr>
      <vt:lpstr>Arbitrage/Rebate</vt:lpstr>
      <vt:lpstr>IRS Form 8038 Information Return</vt:lpstr>
      <vt:lpstr>Federal Securities Law</vt:lpstr>
      <vt:lpstr>Securities Act of 1933</vt:lpstr>
      <vt:lpstr>Securities and Exchange Act of 1934</vt:lpstr>
      <vt:lpstr>SEC Rule 10b-5</vt:lpstr>
      <vt:lpstr>Antifraud Summary</vt:lpstr>
      <vt:lpstr>Continuing Disclosure</vt:lpstr>
      <vt:lpstr>Issues for County Attorneys</vt:lpstr>
      <vt:lpstr>Closing Certificates</vt:lpstr>
      <vt:lpstr>Recognize Private Use Issues</vt:lpstr>
      <vt:lpstr>Issuer Counsel Opinion</vt:lpstr>
      <vt:lpstr>Conclusion/Questions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Finance 101</dc:title>
  <dc:creator>Michael Bligh</dc:creator>
  <cp:lastModifiedBy>Microsoft account</cp:lastModifiedBy>
  <cp:revision>15</cp:revision>
  <dcterms:created xsi:type="dcterms:W3CDTF">2025-04-15T20:26:35Z</dcterms:created>
  <dcterms:modified xsi:type="dcterms:W3CDTF">2025-04-18T19:22:54Z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