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0"/>
  </p:notesMasterIdLst>
  <p:sldIdLst>
    <p:sldId id="999" r:id="rId2"/>
    <p:sldId id="1025" r:id="rId3"/>
    <p:sldId id="994" r:id="rId4"/>
    <p:sldId id="1031" r:id="rId5"/>
    <p:sldId id="1048" r:id="rId6"/>
    <p:sldId id="259" r:id="rId7"/>
    <p:sldId id="260" r:id="rId8"/>
    <p:sldId id="312" r:id="rId9"/>
    <p:sldId id="1050" r:id="rId10"/>
    <p:sldId id="1051" r:id="rId11"/>
    <p:sldId id="264" r:id="rId12"/>
    <p:sldId id="995" r:id="rId13"/>
    <p:sldId id="1030" r:id="rId14"/>
    <p:sldId id="1032" r:id="rId15"/>
    <p:sldId id="997" r:id="rId16"/>
    <p:sldId id="1049" r:id="rId17"/>
    <p:sldId id="345" r:id="rId18"/>
    <p:sldId id="1033" r:id="rId19"/>
    <p:sldId id="285" r:id="rId20"/>
    <p:sldId id="263" r:id="rId21"/>
    <p:sldId id="344" r:id="rId22"/>
    <p:sldId id="286" r:id="rId23"/>
    <p:sldId id="1034" r:id="rId24"/>
    <p:sldId id="262" r:id="rId25"/>
    <p:sldId id="265" r:id="rId26"/>
    <p:sldId id="266" r:id="rId27"/>
    <p:sldId id="268" r:id="rId28"/>
    <p:sldId id="273" r:id="rId29"/>
    <p:sldId id="277" r:id="rId30"/>
    <p:sldId id="275" r:id="rId31"/>
    <p:sldId id="276" r:id="rId32"/>
    <p:sldId id="267" r:id="rId33"/>
    <p:sldId id="269" r:id="rId34"/>
    <p:sldId id="270" r:id="rId35"/>
    <p:sldId id="271" r:id="rId36"/>
    <p:sldId id="278" r:id="rId37"/>
    <p:sldId id="274" r:id="rId38"/>
    <p:sldId id="291" r:id="rId39"/>
    <p:sldId id="279" r:id="rId40"/>
    <p:sldId id="280" r:id="rId41"/>
    <p:sldId id="1046" r:id="rId42"/>
    <p:sldId id="282" r:id="rId43"/>
    <p:sldId id="284" r:id="rId44"/>
    <p:sldId id="287" r:id="rId45"/>
    <p:sldId id="283" r:id="rId46"/>
    <p:sldId id="288" r:id="rId47"/>
    <p:sldId id="281" r:id="rId48"/>
    <p:sldId id="352" r:id="rId49"/>
    <p:sldId id="353" r:id="rId50"/>
    <p:sldId id="355" r:id="rId51"/>
    <p:sldId id="354" r:id="rId52"/>
    <p:sldId id="356" r:id="rId53"/>
    <p:sldId id="357" r:id="rId54"/>
    <p:sldId id="358" r:id="rId55"/>
    <p:sldId id="359" r:id="rId56"/>
    <p:sldId id="360" r:id="rId57"/>
    <p:sldId id="361" r:id="rId58"/>
    <p:sldId id="362" r:id="rId59"/>
    <p:sldId id="363" r:id="rId60"/>
    <p:sldId id="366" r:id="rId61"/>
    <p:sldId id="367" r:id="rId62"/>
    <p:sldId id="368" r:id="rId63"/>
    <p:sldId id="289" r:id="rId64"/>
    <p:sldId id="1043" r:id="rId65"/>
    <p:sldId id="292" r:id="rId66"/>
    <p:sldId id="293" r:id="rId67"/>
    <p:sldId id="294" r:id="rId68"/>
    <p:sldId id="295" r:id="rId69"/>
    <p:sldId id="296" r:id="rId70"/>
    <p:sldId id="298" r:id="rId71"/>
    <p:sldId id="1047" r:id="rId72"/>
    <p:sldId id="326" r:id="rId73"/>
    <p:sldId id="327" r:id="rId74"/>
    <p:sldId id="329" r:id="rId75"/>
    <p:sldId id="328" r:id="rId76"/>
    <p:sldId id="332" r:id="rId77"/>
    <p:sldId id="330" r:id="rId78"/>
    <p:sldId id="331" r:id="rId79"/>
    <p:sldId id="333" r:id="rId80"/>
    <p:sldId id="334" r:id="rId81"/>
    <p:sldId id="335" r:id="rId82"/>
    <p:sldId id="336" r:id="rId83"/>
    <p:sldId id="337" r:id="rId84"/>
    <p:sldId id="338" r:id="rId85"/>
    <p:sldId id="339" r:id="rId86"/>
    <p:sldId id="921" r:id="rId87"/>
    <p:sldId id="998" r:id="rId88"/>
    <p:sldId id="258" r:id="rId89"/>
    <p:sldId id="1024" r:id="rId90"/>
    <p:sldId id="1022" r:id="rId91"/>
    <p:sldId id="1021" r:id="rId92"/>
    <p:sldId id="1000" r:id="rId93"/>
    <p:sldId id="1001" r:id="rId94"/>
    <p:sldId id="1002" r:id="rId95"/>
    <p:sldId id="1003" r:id="rId96"/>
    <p:sldId id="1004" r:id="rId97"/>
    <p:sldId id="1015" r:id="rId98"/>
    <p:sldId id="1005" r:id="rId99"/>
    <p:sldId id="1006" r:id="rId100"/>
    <p:sldId id="1013" r:id="rId101"/>
    <p:sldId id="1007" r:id="rId102"/>
    <p:sldId id="1008" r:id="rId103"/>
    <p:sldId id="1009" r:id="rId104"/>
    <p:sldId id="1010" r:id="rId105"/>
    <p:sldId id="1011" r:id="rId106"/>
    <p:sldId id="1017" r:id="rId107"/>
    <p:sldId id="944" r:id="rId108"/>
    <p:sldId id="1053" r:id="rId109"/>
    <p:sldId id="981" r:id="rId110"/>
    <p:sldId id="947" r:id="rId111"/>
    <p:sldId id="883" r:id="rId112"/>
    <p:sldId id="912" r:id="rId113"/>
    <p:sldId id="950" r:id="rId114"/>
    <p:sldId id="980" r:id="rId115"/>
    <p:sldId id="930" r:id="rId116"/>
    <p:sldId id="1054" r:id="rId117"/>
    <p:sldId id="856" r:id="rId118"/>
    <p:sldId id="963" r:id="rId119"/>
    <p:sldId id="974" r:id="rId120"/>
    <p:sldId id="964" r:id="rId121"/>
    <p:sldId id="962" r:id="rId122"/>
    <p:sldId id="923" r:id="rId123"/>
    <p:sldId id="958" r:id="rId124"/>
    <p:sldId id="959" r:id="rId125"/>
    <p:sldId id="749" r:id="rId126"/>
    <p:sldId id="916" r:id="rId127"/>
    <p:sldId id="926" r:id="rId128"/>
    <p:sldId id="793" r:id="rId129"/>
    <p:sldId id="925" r:id="rId130"/>
    <p:sldId id="1052" r:id="rId131"/>
    <p:sldId id="868" r:id="rId132"/>
    <p:sldId id="584" r:id="rId133"/>
    <p:sldId id="777" r:id="rId134"/>
    <p:sldId id="918" r:id="rId135"/>
    <p:sldId id="341" r:id="rId136"/>
    <p:sldId id="917" r:id="rId137"/>
    <p:sldId id="704" r:id="rId138"/>
    <p:sldId id="961" r:id="rId1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Complaints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0C12-4918-B036-67A8509D9EC7}"/>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2-0C12-4918-B036-67A8509D9EC7}"/>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0C12-4918-B036-67A8509D9EC7}"/>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4-0C12-4918-B036-67A8509D9EC7}"/>
              </c:ext>
            </c:extLst>
          </c:dPt>
          <c:dPt>
            <c:idx val="4"/>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0C12-4918-B036-67A8509D9EC7}"/>
              </c:ext>
            </c:extLst>
          </c:dPt>
          <c:dPt>
            <c:idx val="5"/>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6-0C12-4918-B036-67A8509D9EC7}"/>
              </c:ext>
            </c:extLst>
          </c:dPt>
          <c:dPt>
            <c:idx val="6"/>
            <c:bubble3D val="0"/>
            <c:spPr>
              <a:solidFill>
                <a:schemeClr val="accent1">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7-0C12-4918-B036-67A8509D9EC7}"/>
              </c:ext>
            </c:extLst>
          </c:dPt>
          <c:dPt>
            <c:idx val="7"/>
            <c:bubble3D val="0"/>
            <c:spPr>
              <a:solidFill>
                <a:schemeClr val="accent3">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8-0C12-4918-B036-67A8509D9EC7}"/>
              </c:ext>
            </c:extLst>
          </c:dPt>
          <c:dPt>
            <c:idx val="8"/>
            <c:bubble3D val="0"/>
            <c:spPr>
              <a:solidFill>
                <a:schemeClr val="accent5">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9-0C12-4918-B036-67A8509D9EC7}"/>
              </c:ext>
            </c:extLst>
          </c:dPt>
          <c:dPt>
            <c:idx val="9"/>
            <c:bubble3D val="0"/>
            <c:spPr>
              <a:solidFill>
                <a:schemeClr val="accent1">
                  <a:lumMod val="8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A-0C12-4918-B036-67A8509D9EC7}"/>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dLbl>
            <c:dLbl>
              <c:idx val="1"/>
              <c:layout>
                <c:manualLayout>
                  <c:x val="0"/>
                  <c:y val="-2.6347790839075801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0C12-4918-B036-67A8509D9EC7}"/>
                </c:ext>
                <c:ext xmlns:c15="http://schemas.microsoft.com/office/drawing/2012/chart" uri="{CE6537A1-D6FC-4f65-9D91-7224C49458BB}"/>
              </c:extLst>
            </c:dLbl>
            <c:dLbl>
              <c:idx val="2"/>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dLbl>
            <c:dLbl>
              <c:idx val="4"/>
              <c:layout>
                <c:manualLayout>
                  <c:x val="7.3886426008022005E-3"/>
                  <c:y val="-9.7284150790433718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0C12-4918-B036-67A8509D9EC7}"/>
                </c:ext>
                <c:ext xmlns:c15="http://schemas.microsoft.com/office/drawing/2012/chart" uri="{CE6537A1-D6FC-4f65-9D91-7224C49458BB}"/>
              </c:extLst>
            </c:dLbl>
            <c:dLbl>
              <c:idx val="5"/>
              <c:layout>
                <c:manualLayout>
                  <c:x val="1.266624445851805E-2"/>
                  <c:y val="-0.10539116335630321"/>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0C12-4918-B036-67A8509D9EC7}"/>
                </c:ext>
                <c:ext xmlns:c15="http://schemas.microsoft.com/office/drawing/2012/chart" uri="{CE6537A1-D6FC-4f65-9D91-7224C49458BB}"/>
              </c:extLst>
            </c:dLbl>
            <c:dLbl>
              <c:idx val="6"/>
              <c:layout>
                <c:manualLayout>
                  <c:x val="2.0054887059320244E-2"/>
                  <c:y val="-2.0267531414673731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0C12-4918-B036-67A8509D9EC7}"/>
                </c:ext>
                <c:ext xmlns:c15="http://schemas.microsoft.com/office/drawing/2012/chart" uri="{CE6537A1-D6FC-4f65-9D91-7224C49458BB}"/>
              </c:extLst>
            </c:dLbl>
            <c:dLbl>
              <c:idx val="7"/>
              <c:layout>
                <c:manualLayout>
                  <c:x val="2.427696854549289E-2"/>
                  <c:y val="-6.0802594244021076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8-0C12-4918-B036-67A8509D9EC7}"/>
                </c:ext>
                <c:ext xmlns:c15="http://schemas.microsoft.com/office/drawing/2012/chart" uri="{CE6537A1-D6FC-4f65-9D91-7224C49458BB}">
                  <c15:layout>
                    <c:manualLayout>
                      <c:w val="7.8113743540132216E-2"/>
                      <c:h val="0.10504661532225375"/>
                    </c:manualLayout>
                  </c15:layout>
                </c:ext>
              </c:extLst>
            </c:dLbl>
            <c:dLbl>
              <c:idx val="8"/>
              <c:layout>
                <c:manualLayout>
                  <c:x val="-1.055478815623041E-3"/>
                  <c:y val="-8.3096878800162144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0C12-4918-B036-67A8509D9EC7}"/>
                </c:ext>
                <c:ext xmlns:c15="http://schemas.microsoft.com/office/drawing/2012/chart" uri="{CE6537A1-D6FC-4f65-9D91-7224C49458BB}">
                  <c15:layout>
                    <c:manualLayout>
                      <c:w val="0.21795972067772715"/>
                      <c:h val="0.15452987306461033"/>
                    </c:manualLayout>
                  </c15:layout>
                </c:ext>
              </c:extLst>
            </c:dLbl>
            <c:dLbl>
              <c:idx val="9"/>
              <c:layout>
                <c:manualLayout>
                  <c:x val="2.8499050031665613E-2"/>
                  <c:y val="1.2160518848804215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fld id="{7B9CDA06-4BA8-4673-98F1-558E7BBBA060}" type="CATEGORYNAME">
                      <a:rPr lang="en-US" smtClean="0"/>
                      <a:pPr>
                        <a:defRPr sz="2000">
                          <a:solidFill>
                            <a:schemeClr val="tx1"/>
                          </a:solidFill>
                        </a:defRPr>
                      </a:pPr>
                      <a:t>[CATEGORY NAME]</a:t>
                    </a:fld>
                    <a:r>
                      <a:rPr lang="en-US" dirty="0"/>
                      <a:t> </a:t>
                    </a:r>
                    <a:fld id="{F497F32F-E52D-4CBD-ABA8-78ADC1CCDF93}" type="PERCENTAGE">
                      <a:rPr lang="en-US" baseline="0" smtClean="0"/>
                      <a:pPr>
                        <a:defRPr sz="2000">
                          <a:solidFill>
                            <a:schemeClr val="tx1"/>
                          </a:solidFill>
                        </a:defRPr>
                      </a:pPr>
                      <a:t>[PERCENTAGE]</a:t>
                    </a:fld>
                    <a:endParaRPr lang="en-US" dirty="0"/>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A-0C12-4918-B036-67A8509D9EC7}"/>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extLst>
          </c:dLbls>
          <c:cat>
            <c:strRef>
              <c:f>Sheet1!$A$2:$A$11</c:f>
              <c:strCache>
                <c:ptCount val="10"/>
                <c:pt idx="0">
                  <c:v>Neglect or Failure to Communicate</c:v>
                </c:pt>
                <c:pt idx="1">
                  <c:v>Personal Behavior </c:v>
                </c:pt>
                <c:pt idx="2">
                  <c:v>Other</c:v>
                </c:pt>
                <c:pt idx="3">
                  <c:v>Relationship with Client or Court</c:v>
                </c:pt>
                <c:pt idx="4">
                  <c:v>Trust Violations</c:v>
                </c:pt>
                <c:pt idx="5">
                  <c:v>Conflict of Interest</c:v>
                </c:pt>
                <c:pt idx="6">
                  <c:v>Criminal Convictions</c:v>
                </c:pt>
                <c:pt idx="7">
                  <c:v>Fees</c:v>
                </c:pt>
                <c:pt idx="8">
                  <c:v>Improper Communications</c:v>
                </c:pt>
                <c:pt idx="9">
                  <c:v>Misrepresentation or Fraud</c:v>
                </c:pt>
              </c:strCache>
            </c:strRef>
          </c:cat>
          <c:val>
            <c:numRef>
              <c:f>Sheet1!$B$2:$B$11</c:f>
              <c:numCache>
                <c:formatCode>General</c:formatCode>
                <c:ptCount val="10"/>
                <c:pt idx="0">
                  <c:v>42</c:v>
                </c:pt>
                <c:pt idx="1">
                  <c:v>2</c:v>
                </c:pt>
                <c:pt idx="2">
                  <c:v>1</c:v>
                </c:pt>
                <c:pt idx="3">
                  <c:v>23</c:v>
                </c:pt>
                <c:pt idx="4">
                  <c:v>4</c:v>
                </c:pt>
                <c:pt idx="5">
                  <c:v>5</c:v>
                </c:pt>
                <c:pt idx="6">
                  <c:v>2</c:v>
                </c:pt>
                <c:pt idx="7">
                  <c:v>4</c:v>
                </c:pt>
                <c:pt idx="8">
                  <c:v>8</c:v>
                </c:pt>
                <c:pt idx="9">
                  <c:v>9</c:v>
                </c:pt>
              </c:numCache>
            </c:numRef>
          </c:val>
          <c:extLst xmlns:c16r2="http://schemas.microsoft.com/office/drawing/2015/06/chart">
            <c:ext xmlns:c16="http://schemas.microsoft.com/office/drawing/2014/chart" uri="{C3380CC4-5D6E-409C-BE32-E72D297353CC}">
              <c16:uniqueId val="{00000000-0C12-4918-B036-67A8509D9EC7}"/>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FORMAL DISCIPLINARY PROCEEDINGS DISPOSITION</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3.306532453867999E-2"/>
          <c:y val="0.10388776029389339"/>
          <c:w val="0.9547020421229897"/>
          <c:h val="0.55557443013170538"/>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cat>
            <c:strRef>
              <c:f>Sheet1!$A$2:$A$9</c:f>
              <c:strCache>
                <c:ptCount val="8"/>
                <c:pt idx="0">
                  <c:v>Dismissals</c:v>
                </c:pt>
                <c:pt idx="1">
                  <c:v>Public Censures</c:v>
                </c:pt>
                <c:pt idx="2">
                  <c:v>Suspensions</c:v>
                </c:pt>
                <c:pt idx="3">
                  <c:v>Permanent Disbarment</c:v>
                </c:pt>
                <c:pt idx="4">
                  <c:v>Transfer to Disbability Inactive</c:v>
                </c:pt>
                <c:pt idx="5">
                  <c:v>Temporary Suspensions</c:v>
                </c:pt>
                <c:pt idx="6">
                  <c:v>Reinstatements</c:v>
                </c:pt>
                <c:pt idx="7">
                  <c:v>Other</c:v>
                </c:pt>
              </c:strCache>
            </c:strRef>
          </c:cat>
          <c:val>
            <c:numRef>
              <c:f>Sheet1!$B$2:$B$9</c:f>
              <c:numCache>
                <c:formatCode>General</c:formatCode>
                <c:ptCount val="8"/>
                <c:pt idx="0">
                  <c:v>4</c:v>
                </c:pt>
                <c:pt idx="1">
                  <c:v>4</c:v>
                </c:pt>
                <c:pt idx="2">
                  <c:v>15</c:v>
                </c:pt>
                <c:pt idx="3">
                  <c:v>8</c:v>
                </c:pt>
                <c:pt idx="4">
                  <c:v>6</c:v>
                </c:pt>
                <c:pt idx="5">
                  <c:v>11</c:v>
                </c:pt>
                <c:pt idx="6">
                  <c:v>14</c:v>
                </c:pt>
                <c:pt idx="7">
                  <c:v>11</c:v>
                </c:pt>
              </c:numCache>
            </c:numRef>
          </c:val>
          <c:extLst xmlns:c16r2="http://schemas.microsoft.com/office/drawing/2015/06/chart">
            <c:ext xmlns:c16="http://schemas.microsoft.com/office/drawing/2014/chart" uri="{C3380CC4-5D6E-409C-BE32-E72D297353CC}">
              <c16:uniqueId val="{00000000-75EA-44DB-A81D-A9B3CDF45E48}"/>
            </c:ext>
          </c:extLst>
        </c:ser>
        <c:ser>
          <c:idx val="1"/>
          <c:order val="1"/>
          <c:tx>
            <c:strRef>
              <c:f>Sheet1!$C$1</c:f>
              <c:strCache>
                <c:ptCount val="1"/>
                <c:pt idx="0">
                  <c:v>Column1</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cat>
            <c:strRef>
              <c:f>Sheet1!$A$2:$A$9</c:f>
              <c:strCache>
                <c:ptCount val="8"/>
                <c:pt idx="0">
                  <c:v>Dismissals</c:v>
                </c:pt>
                <c:pt idx="1">
                  <c:v>Public Censures</c:v>
                </c:pt>
                <c:pt idx="2">
                  <c:v>Suspensions</c:v>
                </c:pt>
                <c:pt idx="3">
                  <c:v>Permanent Disbarment</c:v>
                </c:pt>
                <c:pt idx="4">
                  <c:v>Transfer to Disbability Inactive</c:v>
                </c:pt>
                <c:pt idx="5">
                  <c:v>Temporary Suspensions</c:v>
                </c:pt>
                <c:pt idx="6">
                  <c:v>Reinstatements</c:v>
                </c:pt>
                <c:pt idx="7">
                  <c:v>Other</c:v>
                </c:pt>
              </c:strCache>
            </c:strRef>
          </c:cat>
          <c:val>
            <c:numRef>
              <c:f>Sheet1!$C$2:$C$9</c:f>
              <c:numCache>
                <c:formatCode>General</c:formatCode>
                <c:ptCount val="8"/>
              </c:numCache>
            </c:numRef>
          </c:val>
          <c:extLst xmlns:c16r2="http://schemas.microsoft.com/office/drawing/2015/06/chart">
            <c:ext xmlns:c16="http://schemas.microsoft.com/office/drawing/2014/chart" uri="{C3380CC4-5D6E-409C-BE32-E72D297353CC}">
              <c16:uniqueId val="{00000001-75EA-44DB-A81D-A9B3CDF45E48}"/>
            </c:ext>
          </c:extLst>
        </c:ser>
        <c:ser>
          <c:idx val="2"/>
          <c:order val="2"/>
          <c:tx>
            <c:strRef>
              <c:f>Sheet1!$D$1</c:f>
              <c:strCache>
                <c:ptCount val="1"/>
                <c:pt idx="0">
                  <c:v>Column2</c:v>
                </c:pt>
              </c:strCache>
            </c:strRef>
          </c:tx>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cat>
            <c:strRef>
              <c:f>Sheet1!$A$2:$A$9</c:f>
              <c:strCache>
                <c:ptCount val="8"/>
                <c:pt idx="0">
                  <c:v>Dismissals</c:v>
                </c:pt>
                <c:pt idx="1">
                  <c:v>Public Censures</c:v>
                </c:pt>
                <c:pt idx="2">
                  <c:v>Suspensions</c:v>
                </c:pt>
                <c:pt idx="3">
                  <c:v>Permanent Disbarment</c:v>
                </c:pt>
                <c:pt idx="4">
                  <c:v>Transfer to Disbability Inactive</c:v>
                </c:pt>
                <c:pt idx="5">
                  <c:v>Temporary Suspensions</c:v>
                </c:pt>
                <c:pt idx="6">
                  <c:v>Reinstatements</c:v>
                </c:pt>
                <c:pt idx="7">
                  <c:v>Other</c:v>
                </c:pt>
              </c:strCache>
            </c:strRef>
          </c:cat>
          <c:val>
            <c:numRef>
              <c:f>Sheet1!$D$2:$D$9</c:f>
              <c:numCache>
                <c:formatCode>General</c:formatCode>
                <c:ptCount val="8"/>
              </c:numCache>
            </c:numRef>
          </c:val>
          <c:extLst xmlns:c16r2="http://schemas.microsoft.com/office/drawing/2015/06/chart">
            <c:ext xmlns:c16="http://schemas.microsoft.com/office/drawing/2014/chart" uri="{C3380CC4-5D6E-409C-BE32-E72D297353CC}">
              <c16:uniqueId val="{00000002-75EA-44DB-A81D-A9B3CDF45E48}"/>
            </c:ext>
          </c:extLst>
        </c:ser>
        <c:dLbls>
          <c:showLegendKey val="0"/>
          <c:showVal val="0"/>
          <c:showCatName val="0"/>
          <c:showSerName val="0"/>
          <c:showPercent val="0"/>
          <c:showBubbleSize val="0"/>
        </c:dLbls>
        <c:gapWidth val="100"/>
        <c:overlap val="-24"/>
        <c:axId val="1174769408"/>
        <c:axId val="1174770496"/>
      </c:barChart>
      <c:catAx>
        <c:axId val="11747694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1174770496"/>
        <c:crosses val="autoZero"/>
        <c:auto val="1"/>
        <c:lblAlgn val="ctr"/>
        <c:lblOffset val="100"/>
        <c:noMultiLvlLbl val="0"/>
      </c:catAx>
      <c:valAx>
        <c:axId val="117477049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174769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053281-CB30-4E83-BA15-57BEB97B022A}"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39CC556D-22FF-4891-A645-747E966BA132}">
      <dgm:prSet/>
      <dgm:spPr/>
      <dgm:t>
        <a:bodyPr/>
        <a:lstStyle/>
        <a:p>
          <a:r>
            <a:rPr lang="en-US"/>
            <a:t>THIS IS AN IMPORTANT QUESTION FOR A COUNTY ATTORNEY TO ANSWER BECAUSE THE ATTORNEY HAS A DUTY TO SAFEGUARD HIS OR HER CLIENT’S CONFIDENCES.</a:t>
          </a:r>
        </a:p>
      </dgm:t>
    </dgm:pt>
    <dgm:pt modelId="{177E9640-FF85-4520-8B0C-B5E13CDB56FC}" type="parTrans" cxnId="{48E003DF-8B0F-4B76-AE91-820325C88375}">
      <dgm:prSet/>
      <dgm:spPr/>
      <dgm:t>
        <a:bodyPr/>
        <a:lstStyle/>
        <a:p>
          <a:endParaRPr lang="en-US"/>
        </a:p>
      </dgm:t>
    </dgm:pt>
    <dgm:pt modelId="{2BFFD7CE-450F-4C45-A40C-DDBA36130229}" type="sibTrans" cxnId="{48E003DF-8B0F-4B76-AE91-820325C88375}">
      <dgm:prSet/>
      <dgm:spPr/>
      <dgm:t>
        <a:bodyPr/>
        <a:lstStyle/>
        <a:p>
          <a:endParaRPr lang="en-US"/>
        </a:p>
      </dgm:t>
    </dgm:pt>
    <dgm:pt modelId="{B762C3F3-238D-4F0A-B5B4-9B7B6D8A2D10}">
      <dgm:prSet/>
      <dgm:spPr/>
      <dgm:t>
        <a:bodyPr/>
        <a:lstStyle/>
        <a:p>
          <a:r>
            <a:rPr lang="en-US" dirty="0"/>
            <a:t>ALSO, THE COUNTY ATTORNEY HAS THE DUTY TO AVOID CONFLICTS OF INTEREST.</a:t>
          </a:r>
        </a:p>
      </dgm:t>
    </dgm:pt>
    <dgm:pt modelId="{1AF59C37-4E9F-49FC-B6F4-DD6AA325DBFA}" type="parTrans" cxnId="{497DA2DA-E49A-4636-B7B6-BE0AA913B9FC}">
      <dgm:prSet/>
      <dgm:spPr/>
      <dgm:t>
        <a:bodyPr/>
        <a:lstStyle/>
        <a:p>
          <a:endParaRPr lang="en-US"/>
        </a:p>
      </dgm:t>
    </dgm:pt>
    <dgm:pt modelId="{EA8DC6DF-521E-4464-BED2-3368A25EA5C6}" type="sibTrans" cxnId="{497DA2DA-E49A-4636-B7B6-BE0AA913B9FC}">
      <dgm:prSet/>
      <dgm:spPr/>
      <dgm:t>
        <a:bodyPr/>
        <a:lstStyle/>
        <a:p>
          <a:endParaRPr lang="en-US"/>
        </a:p>
      </dgm:t>
    </dgm:pt>
    <dgm:pt modelId="{A15214BA-3243-43F0-A318-ED0E5DF826FD}" type="pres">
      <dgm:prSet presAssocID="{AA053281-CB30-4E83-BA15-57BEB97B022A}" presName="hierChild1" presStyleCnt="0">
        <dgm:presLayoutVars>
          <dgm:chPref val="1"/>
          <dgm:dir/>
          <dgm:animOne val="branch"/>
          <dgm:animLvl val="lvl"/>
          <dgm:resizeHandles/>
        </dgm:presLayoutVars>
      </dgm:prSet>
      <dgm:spPr/>
      <dgm:t>
        <a:bodyPr/>
        <a:lstStyle/>
        <a:p>
          <a:endParaRPr lang="en-US"/>
        </a:p>
      </dgm:t>
    </dgm:pt>
    <dgm:pt modelId="{6C2884E4-D7B0-4E69-A0D8-5F09FD2FDA39}" type="pres">
      <dgm:prSet presAssocID="{39CC556D-22FF-4891-A645-747E966BA132}" presName="hierRoot1" presStyleCnt="0"/>
      <dgm:spPr/>
    </dgm:pt>
    <dgm:pt modelId="{F1E86C22-97F8-4B98-AFF5-48252138F106}" type="pres">
      <dgm:prSet presAssocID="{39CC556D-22FF-4891-A645-747E966BA132}" presName="composite" presStyleCnt="0"/>
      <dgm:spPr/>
    </dgm:pt>
    <dgm:pt modelId="{C7AEB523-D099-40F0-8BA6-D90F3AD3D7BF}" type="pres">
      <dgm:prSet presAssocID="{39CC556D-22FF-4891-A645-747E966BA132}" presName="background" presStyleLbl="node0" presStyleIdx="0" presStyleCnt="2"/>
      <dgm:spPr/>
    </dgm:pt>
    <dgm:pt modelId="{B078459A-D3B8-4484-9CB3-39738220FC20}" type="pres">
      <dgm:prSet presAssocID="{39CC556D-22FF-4891-A645-747E966BA132}" presName="text" presStyleLbl="fgAcc0" presStyleIdx="0" presStyleCnt="2">
        <dgm:presLayoutVars>
          <dgm:chPref val="3"/>
        </dgm:presLayoutVars>
      </dgm:prSet>
      <dgm:spPr/>
      <dgm:t>
        <a:bodyPr/>
        <a:lstStyle/>
        <a:p>
          <a:endParaRPr lang="en-US"/>
        </a:p>
      </dgm:t>
    </dgm:pt>
    <dgm:pt modelId="{46687A87-F422-411C-8A79-F8F0F02B3372}" type="pres">
      <dgm:prSet presAssocID="{39CC556D-22FF-4891-A645-747E966BA132}" presName="hierChild2" presStyleCnt="0"/>
      <dgm:spPr/>
    </dgm:pt>
    <dgm:pt modelId="{F021942F-FC8F-4398-B8F2-70EB1C10B913}" type="pres">
      <dgm:prSet presAssocID="{B762C3F3-238D-4F0A-B5B4-9B7B6D8A2D10}" presName="hierRoot1" presStyleCnt="0"/>
      <dgm:spPr/>
    </dgm:pt>
    <dgm:pt modelId="{2EF9251D-71B3-4686-9EEC-1A8BD777C62D}" type="pres">
      <dgm:prSet presAssocID="{B762C3F3-238D-4F0A-B5B4-9B7B6D8A2D10}" presName="composite" presStyleCnt="0"/>
      <dgm:spPr/>
    </dgm:pt>
    <dgm:pt modelId="{EB52C863-E4B2-4BE1-BC93-B235C9C753E4}" type="pres">
      <dgm:prSet presAssocID="{B762C3F3-238D-4F0A-B5B4-9B7B6D8A2D10}" presName="background" presStyleLbl="node0" presStyleIdx="1" presStyleCnt="2"/>
      <dgm:spPr/>
    </dgm:pt>
    <dgm:pt modelId="{BDB6D207-83D7-4DF0-80E0-661A9A48C8ED}" type="pres">
      <dgm:prSet presAssocID="{B762C3F3-238D-4F0A-B5B4-9B7B6D8A2D10}" presName="text" presStyleLbl="fgAcc0" presStyleIdx="1" presStyleCnt="2">
        <dgm:presLayoutVars>
          <dgm:chPref val="3"/>
        </dgm:presLayoutVars>
      </dgm:prSet>
      <dgm:spPr/>
      <dgm:t>
        <a:bodyPr/>
        <a:lstStyle/>
        <a:p>
          <a:endParaRPr lang="en-US"/>
        </a:p>
      </dgm:t>
    </dgm:pt>
    <dgm:pt modelId="{0A30EE05-74DC-4839-9464-3B072313AE6D}" type="pres">
      <dgm:prSet presAssocID="{B762C3F3-238D-4F0A-B5B4-9B7B6D8A2D10}" presName="hierChild2" presStyleCnt="0"/>
      <dgm:spPr/>
    </dgm:pt>
  </dgm:ptLst>
  <dgm:cxnLst>
    <dgm:cxn modelId="{F00378DC-AB8D-4BAF-87CF-CFFAD12C3AA9}" type="presOf" srcId="{B762C3F3-238D-4F0A-B5B4-9B7B6D8A2D10}" destId="{BDB6D207-83D7-4DF0-80E0-661A9A48C8ED}" srcOrd="0" destOrd="0" presId="urn:microsoft.com/office/officeart/2005/8/layout/hierarchy1"/>
    <dgm:cxn modelId="{59A888D2-315D-4062-BB39-68E775E0840D}" type="presOf" srcId="{AA053281-CB30-4E83-BA15-57BEB97B022A}" destId="{A15214BA-3243-43F0-A318-ED0E5DF826FD}" srcOrd="0" destOrd="0" presId="urn:microsoft.com/office/officeart/2005/8/layout/hierarchy1"/>
    <dgm:cxn modelId="{4B80F3BD-825E-4AB6-8FF1-30A05E17A82B}" type="presOf" srcId="{39CC556D-22FF-4891-A645-747E966BA132}" destId="{B078459A-D3B8-4484-9CB3-39738220FC20}" srcOrd="0" destOrd="0" presId="urn:microsoft.com/office/officeart/2005/8/layout/hierarchy1"/>
    <dgm:cxn modelId="{497DA2DA-E49A-4636-B7B6-BE0AA913B9FC}" srcId="{AA053281-CB30-4E83-BA15-57BEB97B022A}" destId="{B762C3F3-238D-4F0A-B5B4-9B7B6D8A2D10}" srcOrd="1" destOrd="0" parTransId="{1AF59C37-4E9F-49FC-B6F4-DD6AA325DBFA}" sibTransId="{EA8DC6DF-521E-4464-BED2-3368A25EA5C6}"/>
    <dgm:cxn modelId="{48E003DF-8B0F-4B76-AE91-820325C88375}" srcId="{AA053281-CB30-4E83-BA15-57BEB97B022A}" destId="{39CC556D-22FF-4891-A645-747E966BA132}" srcOrd="0" destOrd="0" parTransId="{177E9640-FF85-4520-8B0C-B5E13CDB56FC}" sibTransId="{2BFFD7CE-450F-4C45-A40C-DDBA36130229}"/>
    <dgm:cxn modelId="{664DD344-C173-4E12-871E-179338D1A0BB}" type="presParOf" srcId="{A15214BA-3243-43F0-A318-ED0E5DF826FD}" destId="{6C2884E4-D7B0-4E69-A0D8-5F09FD2FDA39}" srcOrd="0" destOrd="0" presId="urn:microsoft.com/office/officeart/2005/8/layout/hierarchy1"/>
    <dgm:cxn modelId="{3553CF38-C1C2-4DBC-8B63-66B19F57ED09}" type="presParOf" srcId="{6C2884E4-D7B0-4E69-A0D8-5F09FD2FDA39}" destId="{F1E86C22-97F8-4B98-AFF5-48252138F106}" srcOrd="0" destOrd="0" presId="urn:microsoft.com/office/officeart/2005/8/layout/hierarchy1"/>
    <dgm:cxn modelId="{FB6AB837-5C72-42D4-BAEC-C96040FA6F3A}" type="presParOf" srcId="{F1E86C22-97F8-4B98-AFF5-48252138F106}" destId="{C7AEB523-D099-40F0-8BA6-D90F3AD3D7BF}" srcOrd="0" destOrd="0" presId="urn:microsoft.com/office/officeart/2005/8/layout/hierarchy1"/>
    <dgm:cxn modelId="{8BDF4432-531C-40E0-9628-DACA5C41A2DC}" type="presParOf" srcId="{F1E86C22-97F8-4B98-AFF5-48252138F106}" destId="{B078459A-D3B8-4484-9CB3-39738220FC20}" srcOrd="1" destOrd="0" presId="urn:microsoft.com/office/officeart/2005/8/layout/hierarchy1"/>
    <dgm:cxn modelId="{9F5F85BC-C4A9-46AE-819F-590923875277}" type="presParOf" srcId="{6C2884E4-D7B0-4E69-A0D8-5F09FD2FDA39}" destId="{46687A87-F422-411C-8A79-F8F0F02B3372}" srcOrd="1" destOrd="0" presId="urn:microsoft.com/office/officeart/2005/8/layout/hierarchy1"/>
    <dgm:cxn modelId="{DFBC0D74-5114-4675-841E-51BEB4033E33}" type="presParOf" srcId="{A15214BA-3243-43F0-A318-ED0E5DF826FD}" destId="{F021942F-FC8F-4398-B8F2-70EB1C10B913}" srcOrd="1" destOrd="0" presId="urn:microsoft.com/office/officeart/2005/8/layout/hierarchy1"/>
    <dgm:cxn modelId="{F049CDA4-7C44-4767-BCEE-B22130E72BED}" type="presParOf" srcId="{F021942F-FC8F-4398-B8F2-70EB1C10B913}" destId="{2EF9251D-71B3-4686-9EEC-1A8BD777C62D}" srcOrd="0" destOrd="0" presId="urn:microsoft.com/office/officeart/2005/8/layout/hierarchy1"/>
    <dgm:cxn modelId="{12D15730-4334-4522-B821-17F9413BF61B}" type="presParOf" srcId="{2EF9251D-71B3-4686-9EEC-1A8BD777C62D}" destId="{EB52C863-E4B2-4BE1-BC93-B235C9C753E4}" srcOrd="0" destOrd="0" presId="urn:microsoft.com/office/officeart/2005/8/layout/hierarchy1"/>
    <dgm:cxn modelId="{7B50919A-85DC-4B3E-A4D4-6842BD27F310}" type="presParOf" srcId="{2EF9251D-71B3-4686-9EEC-1A8BD777C62D}" destId="{BDB6D207-83D7-4DF0-80E0-661A9A48C8ED}" srcOrd="1" destOrd="0" presId="urn:microsoft.com/office/officeart/2005/8/layout/hierarchy1"/>
    <dgm:cxn modelId="{7BF383A6-F2A1-4C7C-B04F-BEA758B2A793}" type="presParOf" srcId="{F021942F-FC8F-4398-B8F2-70EB1C10B913}" destId="{0A30EE05-74DC-4839-9464-3B072313AE6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4F287C-9EEF-4FFD-AF1D-0DDFEF8F56BA}"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DA03708D-51F0-4B6E-BF74-40182B338AA1}">
      <dgm:prSet/>
      <dgm:spPr/>
      <dgm:t>
        <a:bodyPr/>
        <a:lstStyle/>
        <a:p>
          <a:r>
            <a:rPr lang="en-US" b="1" dirty="0"/>
            <a:t>Proactive Management-Based Regulation   (PMBR)</a:t>
          </a:r>
          <a:endParaRPr lang="en-US" dirty="0"/>
        </a:p>
      </dgm:t>
    </dgm:pt>
    <dgm:pt modelId="{1BDEAE2B-093B-43FC-BD21-99E754F1964F}" type="parTrans" cxnId="{FA43FD98-AE1C-434F-BF1A-A715499F7510}">
      <dgm:prSet/>
      <dgm:spPr/>
      <dgm:t>
        <a:bodyPr/>
        <a:lstStyle/>
        <a:p>
          <a:endParaRPr lang="en-US"/>
        </a:p>
      </dgm:t>
    </dgm:pt>
    <dgm:pt modelId="{D900FCA7-263F-456D-8C41-215D3B243C99}" type="sibTrans" cxnId="{FA43FD98-AE1C-434F-BF1A-A715499F7510}">
      <dgm:prSet/>
      <dgm:spPr/>
      <dgm:t>
        <a:bodyPr/>
        <a:lstStyle/>
        <a:p>
          <a:endParaRPr lang="en-US"/>
        </a:p>
      </dgm:t>
    </dgm:pt>
    <dgm:pt modelId="{DA01F635-2F5A-43D8-8F3D-A763C606580A}">
      <dgm:prSet/>
      <dgm:spPr/>
      <dgm:t>
        <a:bodyPr/>
        <a:lstStyle/>
        <a:p>
          <a:r>
            <a:rPr lang="en-US" i="1" dirty="0"/>
            <a:t>THREE FREE ETHICS CREDITS</a:t>
          </a:r>
          <a:endParaRPr lang="en-US" dirty="0"/>
        </a:p>
      </dgm:t>
    </dgm:pt>
    <dgm:pt modelId="{7716DE58-14C3-43F0-BA37-212BAB90D21C}" type="parTrans" cxnId="{2CC536B7-E56C-409E-8DBA-B737FAA3A991}">
      <dgm:prSet/>
      <dgm:spPr/>
      <dgm:t>
        <a:bodyPr/>
        <a:lstStyle/>
        <a:p>
          <a:endParaRPr lang="en-US"/>
        </a:p>
      </dgm:t>
    </dgm:pt>
    <dgm:pt modelId="{F084C871-F0AD-4445-A815-75F9CA7E8D9B}" type="sibTrans" cxnId="{2CC536B7-E56C-409E-8DBA-B737FAA3A991}">
      <dgm:prSet/>
      <dgm:spPr/>
      <dgm:t>
        <a:bodyPr/>
        <a:lstStyle/>
        <a:p>
          <a:endParaRPr lang="en-US"/>
        </a:p>
      </dgm:t>
    </dgm:pt>
    <dgm:pt modelId="{AA1CE2EE-4FF7-4DDA-836A-3D341212CE9A}" type="pres">
      <dgm:prSet presAssocID="{F64F287C-9EEF-4FFD-AF1D-0DDFEF8F56BA}" presName="vert0" presStyleCnt="0">
        <dgm:presLayoutVars>
          <dgm:dir/>
          <dgm:animOne val="branch"/>
          <dgm:animLvl val="lvl"/>
        </dgm:presLayoutVars>
      </dgm:prSet>
      <dgm:spPr/>
      <dgm:t>
        <a:bodyPr/>
        <a:lstStyle/>
        <a:p>
          <a:endParaRPr lang="en-US"/>
        </a:p>
      </dgm:t>
    </dgm:pt>
    <dgm:pt modelId="{D172F07E-5B8C-4368-A810-065DFD3429B2}" type="pres">
      <dgm:prSet presAssocID="{DA03708D-51F0-4B6E-BF74-40182B338AA1}" presName="thickLine" presStyleLbl="alignNode1" presStyleIdx="0" presStyleCnt="2"/>
      <dgm:spPr/>
    </dgm:pt>
    <dgm:pt modelId="{75817C68-6809-4D34-9E7D-8595F3423EE9}" type="pres">
      <dgm:prSet presAssocID="{DA03708D-51F0-4B6E-BF74-40182B338AA1}" presName="horz1" presStyleCnt="0"/>
      <dgm:spPr/>
    </dgm:pt>
    <dgm:pt modelId="{21DEABDA-301C-4490-9803-FD0341BFF608}" type="pres">
      <dgm:prSet presAssocID="{DA03708D-51F0-4B6E-BF74-40182B338AA1}" presName="tx1" presStyleLbl="revTx" presStyleIdx="0" presStyleCnt="2" custLinFactNeighborX="332" custLinFactNeighborY="-383"/>
      <dgm:spPr/>
      <dgm:t>
        <a:bodyPr/>
        <a:lstStyle/>
        <a:p>
          <a:endParaRPr lang="en-US"/>
        </a:p>
      </dgm:t>
    </dgm:pt>
    <dgm:pt modelId="{9A73122B-8248-4DB7-B800-F3C04CA6624A}" type="pres">
      <dgm:prSet presAssocID="{DA03708D-51F0-4B6E-BF74-40182B338AA1}" presName="vert1" presStyleCnt="0"/>
      <dgm:spPr/>
    </dgm:pt>
    <dgm:pt modelId="{921844E1-0160-42EA-AFD8-D78C5D1284B1}" type="pres">
      <dgm:prSet presAssocID="{DA01F635-2F5A-43D8-8F3D-A763C606580A}" presName="thickLine" presStyleLbl="alignNode1" presStyleIdx="1" presStyleCnt="2"/>
      <dgm:spPr/>
    </dgm:pt>
    <dgm:pt modelId="{A3ED66FD-66BF-4868-85BA-51645E91C715}" type="pres">
      <dgm:prSet presAssocID="{DA01F635-2F5A-43D8-8F3D-A763C606580A}" presName="horz1" presStyleCnt="0"/>
      <dgm:spPr/>
    </dgm:pt>
    <dgm:pt modelId="{381855A1-7CFA-4759-A859-452318F0254E}" type="pres">
      <dgm:prSet presAssocID="{DA01F635-2F5A-43D8-8F3D-A763C606580A}" presName="tx1" presStyleLbl="revTx" presStyleIdx="1" presStyleCnt="2"/>
      <dgm:spPr/>
      <dgm:t>
        <a:bodyPr/>
        <a:lstStyle/>
        <a:p>
          <a:endParaRPr lang="en-US"/>
        </a:p>
      </dgm:t>
    </dgm:pt>
    <dgm:pt modelId="{42A8753B-2F3B-44BE-BAAE-BDDCFDBE314C}" type="pres">
      <dgm:prSet presAssocID="{DA01F635-2F5A-43D8-8F3D-A763C606580A}" presName="vert1" presStyleCnt="0"/>
      <dgm:spPr/>
    </dgm:pt>
  </dgm:ptLst>
  <dgm:cxnLst>
    <dgm:cxn modelId="{2CC536B7-E56C-409E-8DBA-B737FAA3A991}" srcId="{F64F287C-9EEF-4FFD-AF1D-0DDFEF8F56BA}" destId="{DA01F635-2F5A-43D8-8F3D-A763C606580A}" srcOrd="1" destOrd="0" parTransId="{7716DE58-14C3-43F0-BA37-212BAB90D21C}" sibTransId="{F084C871-F0AD-4445-A815-75F9CA7E8D9B}"/>
    <dgm:cxn modelId="{8AB3AC0C-3ADB-4DD3-9F0E-78400CD12EA8}" type="presOf" srcId="{DA03708D-51F0-4B6E-BF74-40182B338AA1}" destId="{21DEABDA-301C-4490-9803-FD0341BFF608}" srcOrd="0" destOrd="0" presId="urn:microsoft.com/office/officeart/2008/layout/LinedList"/>
    <dgm:cxn modelId="{AE46E360-A945-46F7-B3D0-B36D00C06B8D}" type="presOf" srcId="{DA01F635-2F5A-43D8-8F3D-A763C606580A}" destId="{381855A1-7CFA-4759-A859-452318F0254E}" srcOrd="0" destOrd="0" presId="urn:microsoft.com/office/officeart/2008/layout/LinedList"/>
    <dgm:cxn modelId="{FA43FD98-AE1C-434F-BF1A-A715499F7510}" srcId="{F64F287C-9EEF-4FFD-AF1D-0DDFEF8F56BA}" destId="{DA03708D-51F0-4B6E-BF74-40182B338AA1}" srcOrd="0" destOrd="0" parTransId="{1BDEAE2B-093B-43FC-BD21-99E754F1964F}" sibTransId="{D900FCA7-263F-456D-8C41-215D3B243C99}"/>
    <dgm:cxn modelId="{87FB33EF-4BA4-4A22-936C-991AD9A4E04B}" type="presOf" srcId="{F64F287C-9EEF-4FFD-AF1D-0DDFEF8F56BA}" destId="{AA1CE2EE-4FF7-4DDA-836A-3D341212CE9A}" srcOrd="0" destOrd="0" presId="urn:microsoft.com/office/officeart/2008/layout/LinedList"/>
    <dgm:cxn modelId="{22C92F40-3991-43B8-BA84-7A73804E7297}" type="presParOf" srcId="{AA1CE2EE-4FF7-4DDA-836A-3D341212CE9A}" destId="{D172F07E-5B8C-4368-A810-065DFD3429B2}" srcOrd="0" destOrd="0" presId="urn:microsoft.com/office/officeart/2008/layout/LinedList"/>
    <dgm:cxn modelId="{7CDB09E7-B2B4-4EDC-9ECE-E9BB9B11F49F}" type="presParOf" srcId="{AA1CE2EE-4FF7-4DDA-836A-3D341212CE9A}" destId="{75817C68-6809-4D34-9E7D-8595F3423EE9}" srcOrd="1" destOrd="0" presId="urn:microsoft.com/office/officeart/2008/layout/LinedList"/>
    <dgm:cxn modelId="{129A0173-85D5-4EF8-AE7C-0B9391CE7D13}" type="presParOf" srcId="{75817C68-6809-4D34-9E7D-8595F3423EE9}" destId="{21DEABDA-301C-4490-9803-FD0341BFF608}" srcOrd="0" destOrd="0" presId="urn:microsoft.com/office/officeart/2008/layout/LinedList"/>
    <dgm:cxn modelId="{1446E8A5-E292-46CA-B5C2-95699A46E915}" type="presParOf" srcId="{75817C68-6809-4D34-9E7D-8595F3423EE9}" destId="{9A73122B-8248-4DB7-B800-F3C04CA6624A}" srcOrd="1" destOrd="0" presId="urn:microsoft.com/office/officeart/2008/layout/LinedList"/>
    <dgm:cxn modelId="{FAD27D88-25F6-4437-AC69-8E9A5EF0C6FF}" type="presParOf" srcId="{AA1CE2EE-4FF7-4DDA-836A-3D341212CE9A}" destId="{921844E1-0160-42EA-AFD8-D78C5D1284B1}" srcOrd="2" destOrd="0" presId="urn:microsoft.com/office/officeart/2008/layout/LinedList"/>
    <dgm:cxn modelId="{106F6BC1-D210-4723-A0AD-9AE8DE37459D}" type="presParOf" srcId="{AA1CE2EE-4FF7-4DDA-836A-3D341212CE9A}" destId="{A3ED66FD-66BF-4868-85BA-51645E91C715}" srcOrd="3" destOrd="0" presId="urn:microsoft.com/office/officeart/2008/layout/LinedList"/>
    <dgm:cxn modelId="{8341ECEF-BA3C-4CD5-AD8E-921FEB79F526}" type="presParOf" srcId="{A3ED66FD-66BF-4868-85BA-51645E91C715}" destId="{381855A1-7CFA-4759-A859-452318F0254E}" srcOrd="0" destOrd="0" presId="urn:microsoft.com/office/officeart/2008/layout/LinedList"/>
    <dgm:cxn modelId="{DE22413B-2D32-438D-AE12-E1223E030688}" type="presParOf" srcId="{A3ED66FD-66BF-4868-85BA-51645E91C715}" destId="{42A8753B-2F3B-44BE-BAAE-BDDCFDBE314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0D08D5-9B11-4D5A-B2F3-5ADFB0AABA0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A43BBB5D-0A1C-4A50-8014-29827FB0C430}">
      <dgm:prSet custT="1"/>
      <dgm:spPr/>
      <dgm:t>
        <a:bodyPr/>
        <a:lstStyle/>
        <a:p>
          <a:r>
            <a:rPr lang="en-US" sz="2400" dirty="0">
              <a:solidFill>
                <a:schemeClr val="tx1"/>
              </a:solidFill>
            </a:rPr>
            <a:t>1.  Developing Competent Practices.</a:t>
          </a:r>
        </a:p>
      </dgm:t>
    </dgm:pt>
    <dgm:pt modelId="{C76E08A9-44B9-4F88-AC8A-D81B8819CA99}" type="parTrans" cxnId="{AA21B585-AEA1-4988-8D20-6623461CF12C}">
      <dgm:prSet/>
      <dgm:spPr/>
      <dgm:t>
        <a:bodyPr/>
        <a:lstStyle/>
        <a:p>
          <a:endParaRPr lang="en-US">
            <a:solidFill>
              <a:schemeClr val="tx1"/>
            </a:solidFill>
          </a:endParaRPr>
        </a:p>
      </dgm:t>
    </dgm:pt>
    <dgm:pt modelId="{4AAB13A2-034A-4541-B4EF-B8C266A32AC8}" type="sibTrans" cxnId="{AA21B585-AEA1-4988-8D20-6623461CF12C}">
      <dgm:prSet/>
      <dgm:spPr/>
      <dgm:t>
        <a:bodyPr/>
        <a:lstStyle/>
        <a:p>
          <a:endParaRPr lang="en-US">
            <a:solidFill>
              <a:schemeClr val="tx1"/>
            </a:solidFill>
          </a:endParaRPr>
        </a:p>
      </dgm:t>
    </dgm:pt>
    <dgm:pt modelId="{33B4F704-5F61-4CF4-92A7-BA961D8AD4FA}">
      <dgm:prSet custT="1"/>
      <dgm:spPr/>
      <dgm:t>
        <a:bodyPr/>
        <a:lstStyle/>
        <a:p>
          <a:r>
            <a:rPr lang="en-US" sz="2000" dirty="0">
              <a:solidFill>
                <a:schemeClr val="tx1"/>
              </a:solidFill>
            </a:rPr>
            <a:t>2.  Communicating in an Effective, Timely, Professional Manner</a:t>
          </a:r>
          <a:r>
            <a:rPr lang="en-US" sz="1800" dirty="0">
              <a:solidFill>
                <a:schemeClr val="tx1"/>
              </a:solidFill>
            </a:rPr>
            <a:t>.</a:t>
          </a:r>
        </a:p>
      </dgm:t>
    </dgm:pt>
    <dgm:pt modelId="{744EA737-BEB6-4559-B4C8-35276674399E}" type="parTrans" cxnId="{3F85DFEF-B7B1-44B8-AF4E-07F372729BD7}">
      <dgm:prSet/>
      <dgm:spPr/>
      <dgm:t>
        <a:bodyPr/>
        <a:lstStyle/>
        <a:p>
          <a:endParaRPr lang="en-US">
            <a:solidFill>
              <a:schemeClr val="tx1"/>
            </a:solidFill>
          </a:endParaRPr>
        </a:p>
      </dgm:t>
    </dgm:pt>
    <dgm:pt modelId="{0B6B1461-4FAC-41C3-AB80-3E35F6CBC6EA}" type="sibTrans" cxnId="{3F85DFEF-B7B1-44B8-AF4E-07F372729BD7}">
      <dgm:prSet/>
      <dgm:spPr/>
      <dgm:t>
        <a:bodyPr/>
        <a:lstStyle/>
        <a:p>
          <a:endParaRPr lang="en-US">
            <a:solidFill>
              <a:schemeClr val="tx1"/>
            </a:solidFill>
          </a:endParaRPr>
        </a:p>
      </dgm:t>
    </dgm:pt>
    <dgm:pt modelId="{1F82BA3F-5FE0-432B-9BEA-566DD6870AC2}">
      <dgm:prSet custT="1"/>
      <dgm:spPr/>
      <dgm:t>
        <a:bodyPr/>
        <a:lstStyle/>
        <a:p>
          <a:r>
            <a:rPr lang="en-US" sz="2000" dirty="0">
              <a:solidFill>
                <a:schemeClr val="tx1"/>
              </a:solidFill>
            </a:rPr>
            <a:t>3.  Ensuring that Confidentiality Requirements are met.</a:t>
          </a:r>
        </a:p>
      </dgm:t>
    </dgm:pt>
    <dgm:pt modelId="{B9EC500D-E094-4F33-B2BD-CFFFFEB822C1}" type="parTrans" cxnId="{E68A8CCF-3CD3-42A3-8B94-BF6585A9E201}">
      <dgm:prSet/>
      <dgm:spPr/>
      <dgm:t>
        <a:bodyPr/>
        <a:lstStyle/>
        <a:p>
          <a:endParaRPr lang="en-US">
            <a:solidFill>
              <a:schemeClr val="tx1"/>
            </a:solidFill>
          </a:endParaRPr>
        </a:p>
      </dgm:t>
    </dgm:pt>
    <dgm:pt modelId="{F1F76CF7-9FB6-4FD3-B8A9-93D2B91EB248}" type="sibTrans" cxnId="{E68A8CCF-3CD3-42A3-8B94-BF6585A9E201}">
      <dgm:prSet/>
      <dgm:spPr/>
      <dgm:t>
        <a:bodyPr/>
        <a:lstStyle/>
        <a:p>
          <a:endParaRPr lang="en-US">
            <a:solidFill>
              <a:schemeClr val="tx1"/>
            </a:solidFill>
          </a:endParaRPr>
        </a:p>
      </dgm:t>
    </dgm:pt>
    <dgm:pt modelId="{32D5C58A-3C64-42D4-A217-832AE9D9E3C5}">
      <dgm:prSet custT="1"/>
      <dgm:spPr/>
      <dgm:t>
        <a:bodyPr/>
        <a:lstStyle/>
        <a:p>
          <a:r>
            <a:rPr lang="en-US" sz="2400" dirty="0">
              <a:solidFill>
                <a:schemeClr val="tx1"/>
              </a:solidFill>
            </a:rPr>
            <a:t>4.  Avoiding Conflicts of Interest.</a:t>
          </a:r>
        </a:p>
      </dgm:t>
    </dgm:pt>
    <dgm:pt modelId="{E43797E9-3B85-4175-A1C4-4AFFEFCB2D1A}" type="parTrans" cxnId="{08DAB7B8-550F-44EC-BACC-1F2B8C5268C3}">
      <dgm:prSet/>
      <dgm:spPr/>
      <dgm:t>
        <a:bodyPr/>
        <a:lstStyle/>
        <a:p>
          <a:endParaRPr lang="en-US">
            <a:solidFill>
              <a:schemeClr val="tx1"/>
            </a:solidFill>
          </a:endParaRPr>
        </a:p>
      </dgm:t>
    </dgm:pt>
    <dgm:pt modelId="{E8EEBA91-47CF-4103-A887-C31779C0F6E9}" type="sibTrans" cxnId="{08DAB7B8-550F-44EC-BACC-1F2B8C5268C3}">
      <dgm:prSet/>
      <dgm:spPr/>
      <dgm:t>
        <a:bodyPr/>
        <a:lstStyle/>
        <a:p>
          <a:endParaRPr lang="en-US">
            <a:solidFill>
              <a:schemeClr val="tx1"/>
            </a:solidFill>
          </a:endParaRPr>
        </a:p>
      </dgm:t>
    </dgm:pt>
    <dgm:pt modelId="{E4DF3B71-CC54-499F-A0D6-B5D712273857}">
      <dgm:prSet custT="1"/>
      <dgm:spPr/>
      <dgm:t>
        <a:bodyPr/>
        <a:lstStyle/>
        <a:p>
          <a:r>
            <a:rPr lang="en-US" sz="2400" dirty="0">
              <a:solidFill>
                <a:schemeClr val="tx1"/>
              </a:solidFill>
            </a:rPr>
            <a:t>5.  Retaining and Managing Secure Files.</a:t>
          </a:r>
        </a:p>
      </dgm:t>
    </dgm:pt>
    <dgm:pt modelId="{7F6056EB-4C43-44F1-ABE9-028271B5F026}" type="parTrans" cxnId="{D5F11398-8CFE-4633-9A8F-73F8D109A0E0}">
      <dgm:prSet/>
      <dgm:spPr/>
      <dgm:t>
        <a:bodyPr/>
        <a:lstStyle/>
        <a:p>
          <a:endParaRPr lang="en-US">
            <a:solidFill>
              <a:schemeClr val="tx1"/>
            </a:solidFill>
          </a:endParaRPr>
        </a:p>
      </dgm:t>
    </dgm:pt>
    <dgm:pt modelId="{6EC59610-4D69-4FC1-A099-41BCD411C522}" type="sibTrans" cxnId="{D5F11398-8CFE-4633-9A8F-73F8D109A0E0}">
      <dgm:prSet/>
      <dgm:spPr/>
      <dgm:t>
        <a:bodyPr/>
        <a:lstStyle/>
        <a:p>
          <a:endParaRPr lang="en-US">
            <a:solidFill>
              <a:schemeClr val="tx1"/>
            </a:solidFill>
          </a:endParaRPr>
        </a:p>
      </dgm:t>
    </dgm:pt>
    <dgm:pt modelId="{01276D37-BAE1-495B-B7F1-E0A8C287FEEF}">
      <dgm:prSet custT="1"/>
      <dgm:spPr/>
      <dgm:t>
        <a:bodyPr/>
        <a:lstStyle/>
        <a:p>
          <a:r>
            <a:rPr lang="en-US" sz="2400" dirty="0">
              <a:solidFill>
                <a:schemeClr val="tx1"/>
              </a:solidFill>
            </a:rPr>
            <a:t>6.  Managing the Law Firm/Legal Entity and Staff.</a:t>
          </a:r>
        </a:p>
      </dgm:t>
    </dgm:pt>
    <dgm:pt modelId="{14DF91C1-6242-4291-9D99-9D54CA7419E3}" type="parTrans" cxnId="{DA9BCD74-6B71-4867-BA28-646C5A3BC14C}">
      <dgm:prSet/>
      <dgm:spPr/>
      <dgm:t>
        <a:bodyPr/>
        <a:lstStyle/>
        <a:p>
          <a:endParaRPr lang="en-US">
            <a:solidFill>
              <a:schemeClr val="tx1"/>
            </a:solidFill>
          </a:endParaRPr>
        </a:p>
      </dgm:t>
    </dgm:pt>
    <dgm:pt modelId="{F194C77E-9F56-4505-B0E9-D4E9CF88D3D8}" type="sibTrans" cxnId="{DA9BCD74-6B71-4867-BA28-646C5A3BC14C}">
      <dgm:prSet/>
      <dgm:spPr/>
      <dgm:t>
        <a:bodyPr/>
        <a:lstStyle/>
        <a:p>
          <a:endParaRPr lang="en-US">
            <a:solidFill>
              <a:schemeClr val="tx1"/>
            </a:solidFill>
          </a:endParaRPr>
        </a:p>
      </dgm:t>
    </dgm:pt>
    <dgm:pt modelId="{36821247-2F9C-4033-BF59-B0DF80C6BFC8}">
      <dgm:prSet custT="1"/>
      <dgm:spPr/>
      <dgm:t>
        <a:bodyPr/>
        <a:lstStyle/>
        <a:p>
          <a:r>
            <a:rPr lang="en-US" sz="2000" dirty="0">
              <a:solidFill>
                <a:schemeClr val="tx1"/>
              </a:solidFill>
            </a:rPr>
            <a:t>7.  Charging Appropriate Fees and Making appropriate Disbursements.</a:t>
          </a:r>
        </a:p>
      </dgm:t>
    </dgm:pt>
    <dgm:pt modelId="{86106189-257F-40B2-8BC9-F1FA23382B02}" type="parTrans" cxnId="{6CD258DA-00D8-47B1-BD6A-C855AB8B9A8B}">
      <dgm:prSet/>
      <dgm:spPr/>
      <dgm:t>
        <a:bodyPr/>
        <a:lstStyle/>
        <a:p>
          <a:endParaRPr lang="en-US">
            <a:solidFill>
              <a:schemeClr val="tx1"/>
            </a:solidFill>
          </a:endParaRPr>
        </a:p>
      </dgm:t>
    </dgm:pt>
    <dgm:pt modelId="{13E25E9D-567E-450D-A470-199A6C92488B}" type="sibTrans" cxnId="{6CD258DA-00D8-47B1-BD6A-C855AB8B9A8B}">
      <dgm:prSet/>
      <dgm:spPr/>
      <dgm:t>
        <a:bodyPr/>
        <a:lstStyle/>
        <a:p>
          <a:endParaRPr lang="en-US">
            <a:solidFill>
              <a:schemeClr val="tx1"/>
            </a:solidFill>
          </a:endParaRPr>
        </a:p>
      </dgm:t>
    </dgm:pt>
    <dgm:pt modelId="{A1DAB683-8779-434F-A288-997EE89F2633}">
      <dgm:prSet custT="1"/>
      <dgm:spPr/>
      <dgm:t>
        <a:bodyPr/>
        <a:lstStyle/>
        <a:p>
          <a:r>
            <a:rPr lang="en-US" sz="2400" dirty="0">
              <a:solidFill>
                <a:schemeClr val="tx1"/>
              </a:solidFill>
            </a:rPr>
            <a:t>8.  Ensuring the Use of Reliable Trust Account Practices.</a:t>
          </a:r>
        </a:p>
      </dgm:t>
    </dgm:pt>
    <dgm:pt modelId="{ADB284C1-6BC4-4FE3-89FC-1D8B04054EB9}" type="parTrans" cxnId="{536450BE-DFAF-4373-9E9F-C080AA1F3D37}">
      <dgm:prSet/>
      <dgm:spPr/>
      <dgm:t>
        <a:bodyPr/>
        <a:lstStyle/>
        <a:p>
          <a:endParaRPr lang="en-US">
            <a:solidFill>
              <a:schemeClr val="tx1"/>
            </a:solidFill>
          </a:endParaRPr>
        </a:p>
      </dgm:t>
    </dgm:pt>
    <dgm:pt modelId="{9BAB5E74-5126-4F4B-B210-C7E67A21C934}" type="sibTrans" cxnId="{536450BE-DFAF-4373-9E9F-C080AA1F3D37}">
      <dgm:prSet/>
      <dgm:spPr/>
      <dgm:t>
        <a:bodyPr/>
        <a:lstStyle/>
        <a:p>
          <a:endParaRPr lang="en-US">
            <a:solidFill>
              <a:schemeClr val="tx1"/>
            </a:solidFill>
          </a:endParaRPr>
        </a:p>
      </dgm:t>
    </dgm:pt>
    <dgm:pt modelId="{4AE96722-C62D-4B95-8C0B-E5A0B20DC01C}">
      <dgm:prSet custT="1"/>
      <dgm:spPr/>
      <dgm:t>
        <a:bodyPr/>
        <a:lstStyle/>
        <a:p>
          <a:r>
            <a:rPr lang="en-US" sz="2000" dirty="0">
              <a:solidFill>
                <a:schemeClr val="tx1"/>
              </a:solidFill>
            </a:rPr>
            <a:t>9.  Access to Justice and Client Development; and</a:t>
          </a:r>
        </a:p>
      </dgm:t>
    </dgm:pt>
    <dgm:pt modelId="{E0576BA9-4F98-415C-931D-9B523261AE0E}" type="parTrans" cxnId="{8BA80E0B-38EB-4E87-BD2E-17D6FC958574}">
      <dgm:prSet/>
      <dgm:spPr/>
      <dgm:t>
        <a:bodyPr/>
        <a:lstStyle/>
        <a:p>
          <a:endParaRPr lang="en-US">
            <a:solidFill>
              <a:schemeClr val="tx1"/>
            </a:solidFill>
          </a:endParaRPr>
        </a:p>
      </dgm:t>
    </dgm:pt>
    <dgm:pt modelId="{CFF27061-E7E3-4A18-8EFF-7B1E72AECD94}" type="sibTrans" cxnId="{8BA80E0B-38EB-4E87-BD2E-17D6FC958574}">
      <dgm:prSet/>
      <dgm:spPr/>
      <dgm:t>
        <a:bodyPr/>
        <a:lstStyle/>
        <a:p>
          <a:endParaRPr lang="en-US">
            <a:solidFill>
              <a:schemeClr val="tx1"/>
            </a:solidFill>
          </a:endParaRPr>
        </a:p>
      </dgm:t>
    </dgm:pt>
    <dgm:pt modelId="{3A0D04DA-9AE4-475F-BE97-237B8C0A2CF3}">
      <dgm:prSet/>
      <dgm:spPr/>
      <dgm:t>
        <a:bodyPr/>
        <a:lstStyle/>
        <a:p>
          <a:r>
            <a:rPr lang="en-US" dirty="0">
              <a:solidFill>
                <a:schemeClr val="tx1"/>
              </a:solidFill>
            </a:rPr>
            <a:t>10. Promoting Wellness.</a:t>
          </a:r>
        </a:p>
      </dgm:t>
    </dgm:pt>
    <dgm:pt modelId="{3682EF58-2BBB-4E1C-BA4C-16AB9E68FAAA}" type="parTrans" cxnId="{0F969138-467A-45FD-B61E-170DC6A5E1AF}">
      <dgm:prSet/>
      <dgm:spPr/>
      <dgm:t>
        <a:bodyPr/>
        <a:lstStyle/>
        <a:p>
          <a:endParaRPr lang="en-US">
            <a:solidFill>
              <a:schemeClr val="tx1"/>
            </a:solidFill>
          </a:endParaRPr>
        </a:p>
      </dgm:t>
    </dgm:pt>
    <dgm:pt modelId="{745F87DE-9169-4300-B430-85B2C11196A3}" type="sibTrans" cxnId="{0F969138-467A-45FD-B61E-170DC6A5E1AF}">
      <dgm:prSet/>
      <dgm:spPr/>
      <dgm:t>
        <a:bodyPr/>
        <a:lstStyle/>
        <a:p>
          <a:endParaRPr lang="en-US">
            <a:solidFill>
              <a:schemeClr val="tx1"/>
            </a:solidFill>
          </a:endParaRPr>
        </a:p>
      </dgm:t>
    </dgm:pt>
    <dgm:pt modelId="{FC58DEC7-701E-43C2-B23D-BFFD0324DAF2}" type="pres">
      <dgm:prSet presAssocID="{8E0D08D5-9B11-4D5A-B2F3-5ADFB0AABA00}" presName="diagram" presStyleCnt="0">
        <dgm:presLayoutVars>
          <dgm:dir/>
          <dgm:resizeHandles val="exact"/>
        </dgm:presLayoutVars>
      </dgm:prSet>
      <dgm:spPr/>
      <dgm:t>
        <a:bodyPr/>
        <a:lstStyle/>
        <a:p>
          <a:endParaRPr lang="en-US"/>
        </a:p>
      </dgm:t>
    </dgm:pt>
    <dgm:pt modelId="{A69BD58C-6240-49AD-AC0A-68A7C113A48B}" type="pres">
      <dgm:prSet presAssocID="{A43BBB5D-0A1C-4A50-8014-29827FB0C430}" presName="node" presStyleLbl="node1" presStyleIdx="0" presStyleCnt="10">
        <dgm:presLayoutVars>
          <dgm:bulletEnabled val="1"/>
        </dgm:presLayoutVars>
      </dgm:prSet>
      <dgm:spPr/>
      <dgm:t>
        <a:bodyPr/>
        <a:lstStyle/>
        <a:p>
          <a:endParaRPr lang="en-US"/>
        </a:p>
      </dgm:t>
    </dgm:pt>
    <dgm:pt modelId="{6AAB016E-619D-4022-A265-E52DE5FAC43A}" type="pres">
      <dgm:prSet presAssocID="{4AAB13A2-034A-4541-B4EF-B8C266A32AC8}" presName="sibTrans" presStyleCnt="0"/>
      <dgm:spPr/>
    </dgm:pt>
    <dgm:pt modelId="{C8EAF848-F3BD-4FAA-A04F-19B52D45A151}" type="pres">
      <dgm:prSet presAssocID="{33B4F704-5F61-4CF4-92A7-BA961D8AD4FA}" presName="node" presStyleLbl="node1" presStyleIdx="1" presStyleCnt="10">
        <dgm:presLayoutVars>
          <dgm:bulletEnabled val="1"/>
        </dgm:presLayoutVars>
      </dgm:prSet>
      <dgm:spPr/>
      <dgm:t>
        <a:bodyPr/>
        <a:lstStyle/>
        <a:p>
          <a:endParaRPr lang="en-US"/>
        </a:p>
      </dgm:t>
    </dgm:pt>
    <dgm:pt modelId="{30CA04C5-E074-4E36-A285-6150C80E8F52}" type="pres">
      <dgm:prSet presAssocID="{0B6B1461-4FAC-41C3-AB80-3E35F6CBC6EA}" presName="sibTrans" presStyleCnt="0"/>
      <dgm:spPr/>
    </dgm:pt>
    <dgm:pt modelId="{DA3017CF-1292-40F3-8C09-389AE20C5535}" type="pres">
      <dgm:prSet presAssocID="{1F82BA3F-5FE0-432B-9BEA-566DD6870AC2}" presName="node" presStyleLbl="node1" presStyleIdx="2" presStyleCnt="10">
        <dgm:presLayoutVars>
          <dgm:bulletEnabled val="1"/>
        </dgm:presLayoutVars>
      </dgm:prSet>
      <dgm:spPr/>
      <dgm:t>
        <a:bodyPr/>
        <a:lstStyle/>
        <a:p>
          <a:endParaRPr lang="en-US"/>
        </a:p>
      </dgm:t>
    </dgm:pt>
    <dgm:pt modelId="{8627718B-D40D-4B29-AAD0-A42ACFEFBA6A}" type="pres">
      <dgm:prSet presAssocID="{F1F76CF7-9FB6-4FD3-B8A9-93D2B91EB248}" presName="sibTrans" presStyleCnt="0"/>
      <dgm:spPr/>
    </dgm:pt>
    <dgm:pt modelId="{7B2142A7-47BB-4D04-B593-C77D3E44B163}" type="pres">
      <dgm:prSet presAssocID="{32D5C58A-3C64-42D4-A217-832AE9D9E3C5}" presName="node" presStyleLbl="node1" presStyleIdx="3" presStyleCnt="10">
        <dgm:presLayoutVars>
          <dgm:bulletEnabled val="1"/>
        </dgm:presLayoutVars>
      </dgm:prSet>
      <dgm:spPr/>
      <dgm:t>
        <a:bodyPr/>
        <a:lstStyle/>
        <a:p>
          <a:endParaRPr lang="en-US"/>
        </a:p>
      </dgm:t>
    </dgm:pt>
    <dgm:pt modelId="{03258E8A-60BA-488B-BA20-8CB29D0DCCA7}" type="pres">
      <dgm:prSet presAssocID="{E8EEBA91-47CF-4103-A887-C31779C0F6E9}" presName="sibTrans" presStyleCnt="0"/>
      <dgm:spPr/>
    </dgm:pt>
    <dgm:pt modelId="{BDB3E6AF-ED1A-4907-B661-36983EAE77FC}" type="pres">
      <dgm:prSet presAssocID="{E4DF3B71-CC54-499F-A0D6-B5D712273857}" presName="node" presStyleLbl="node1" presStyleIdx="4" presStyleCnt="10">
        <dgm:presLayoutVars>
          <dgm:bulletEnabled val="1"/>
        </dgm:presLayoutVars>
      </dgm:prSet>
      <dgm:spPr/>
      <dgm:t>
        <a:bodyPr/>
        <a:lstStyle/>
        <a:p>
          <a:endParaRPr lang="en-US"/>
        </a:p>
      </dgm:t>
    </dgm:pt>
    <dgm:pt modelId="{ABF40FED-F269-4007-9352-772CA69C505C}" type="pres">
      <dgm:prSet presAssocID="{6EC59610-4D69-4FC1-A099-41BCD411C522}" presName="sibTrans" presStyleCnt="0"/>
      <dgm:spPr/>
    </dgm:pt>
    <dgm:pt modelId="{719DBCFC-2E9F-41F6-A35E-A4C43552BA63}" type="pres">
      <dgm:prSet presAssocID="{01276D37-BAE1-495B-B7F1-E0A8C287FEEF}" presName="node" presStyleLbl="node1" presStyleIdx="5" presStyleCnt="10">
        <dgm:presLayoutVars>
          <dgm:bulletEnabled val="1"/>
        </dgm:presLayoutVars>
      </dgm:prSet>
      <dgm:spPr/>
      <dgm:t>
        <a:bodyPr/>
        <a:lstStyle/>
        <a:p>
          <a:endParaRPr lang="en-US"/>
        </a:p>
      </dgm:t>
    </dgm:pt>
    <dgm:pt modelId="{DDAE3045-C01A-4EB1-A05E-B43CEEDD286D}" type="pres">
      <dgm:prSet presAssocID="{F194C77E-9F56-4505-B0E9-D4E9CF88D3D8}" presName="sibTrans" presStyleCnt="0"/>
      <dgm:spPr/>
    </dgm:pt>
    <dgm:pt modelId="{13970FD2-C145-488E-80FD-B517564941AB}" type="pres">
      <dgm:prSet presAssocID="{36821247-2F9C-4033-BF59-B0DF80C6BFC8}" presName="node" presStyleLbl="node1" presStyleIdx="6" presStyleCnt="10">
        <dgm:presLayoutVars>
          <dgm:bulletEnabled val="1"/>
        </dgm:presLayoutVars>
      </dgm:prSet>
      <dgm:spPr/>
      <dgm:t>
        <a:bodyPr/>
        <a:lstStyle/>
        <a:p>
          <a:endParaRPr lang="en-US"/>
        </a:p>
      </dgm:t>
    </dgm:pt>
    <dgm:pt modelId="{B1AD2023-9A45-40C6-A9D6-E4B156F6BC57}" type="pres">
      <dgm:prSet presAssocID="{13E25E9D-567E-450D-A470-199A6C92488B}" presName="sibTrans" presStyleCnt="0"/>
      <dgm:spPr/>
    </dgm:pt>
    <dgm:pt modelId="{84E0E8C3-2243-469D-8286-2A4EA3A18C90}" type="pres">
      <dgm:prSet presAssocID="{A1DAB683-8779-434F-A288-997EE89F2633}" presName="node" presStyleLbl="node1" presStyleIdx="7" presStyleCnt="10">
        <dgm:presLayoutVars>
          <dgm:bulletEnabled val="1"/>
        </dgm:presLayoutVars>
      </dgm:prSet>
      <dgm:spPr/>
      <dgm:t>
        <a:bodyPr/>
        <a:lstStyle/>
        <a:p>
          <a:endParaRPr lang="en-US"/>
        </a:p>
      </dgm:t>
    </dgm:pt>
    <dgm:pt modelId="{C4302B90-1241-4430-B325-060E61DCB201}" type="pres">
      <dgm:prSet presAssocID="{9BAB5E74-5126-4F4B-B210-C7E67A21C934}" presName="sibTrans" presStyleCnt="0"/>
      <dgm:spPr/>
    </dgm:pt>
    <dgm:pt modelId="{25F33FE1-3D39-4605-A5ED-829ED6D0D877}" type="pres">
      <dgm:prSet presAssocID="{4AE96722-C62D-4B95-8C0B-E5A0B20DC01C}" presName="node" presStyleLbl="node1" presStyleIdx="8" presStyleCnt="10">
        <dgm:presLayoutVars>
          <dgm:bulletEnabled val="1"/>
        </dgm:presLayoutVars>
      </dgm:prSet>
      <dgm:spPr/>
      <dgm:t>
        <a:bodyPr/>
        <a:lstStyle/>
        <a:p>
          <a:endParaRPr lang="en-US"/>
        </a:p>
      </dgm:t>
    </dgm:pt>
    <dgm:pt modelId="{C56A6C51-FDE6-4C88-936F-7EA9BCF24D49}" type="pres">
      <dgm:prSet presAssocID="{CFF27061-E7E3-4A18-8EFF-7B1E72AECD94}" presName="sibTrans" presStyleCnt="0"/>
      <dgm:spPr/>
    </dgm:pt>
    <dgm:pt modelId="{72D34D33-BCA4-4CBD-A448-DF2ABC9D7927}" type="pres">
      <dgm:prSet presAssocID="{3A0D04DA-9AE4-475F-BE97-237B8C0A2CF3}" presName="node" presStyleLbl="node1" presStyleIdx="9" presStyleCnt="10">
        <dgm:presLayoutVars>
          <dgm:bulletEnabled val="1"/>
        </dgm:presLayoutVars>
      </dgm:prSet>
      <dgm:spPr/>
      <dgm:t>
        <a:bodyPr/>
        <a:lstStyle/>
        <a:p>
          <a:endParaRPr lang="en-US"/>
        </a:p>
      </dgm:t>
    </dgm:pt>
  </dgm:ptLst>
  <dgm:cxnLst>
    <dgm:cxn modelId="{2843D6DE-DE8A-4636-8135-9AD078244646}" type="presOf" srcId="{4AE96722-C62D-4B95-8C0B-E5A0B20DC01C}" destId="{25F33FE1-3D39-4605-A5ED-829ED6D0D877}" srcOrd="0" destOrd="0" presId="urn:microsoft.com/office/officeart/2005/8/layout/default"/>
    <dgm:cxn modelId="{536450BE-DFAF-4373-9E9F-C080AA1F3D37}" srcId="{8E0D08D5-9B11-4D5A-B2F3-5ADFB0AABA00}" destId="{A1DAB683-8779-434F-A288-997EE89F2633}" srcOrd="7" destOrd="0" parTransId="{ADB284C1-6BC4-4FE3-89FC-1D8B04054EB9}" sibTransId="{9BAB5E74-5126-4F4B-B210-C7E67A21C934}"/>
    <dgm:cxn modelId="{D5F11398-8CFE-4633-9A8F-73F8D109A0E0}" srcId="{8E0D08D5-9B11-4D5A-B2F3-5ADFB0AABA00}" destId="{E4DF3B71-CC54-499F-A0D6-B5D712273857}" srcOrd="4" destOrd="0" parTransId="{7F6056EB-4C43-44F1-ABE9-028271B5F026}" sibTransId="{6EC59610-4D69-4FC1-A099-41BCD411C522}"/>
    <dgm:cxn modelId="{4EB303A3-25A8-41BB-AC2C-0493651D0267}" type="presOf" srcId="{36821247-2F9C-4033-BF59-B0DF80C6BFC8}" destId="{13970FD2-C145-488E-80FD-B517564941AB}" srcOrd="0" destOrd="0" presId="urn:microsoft.com/office/officeart/2005/8/layout/default"/>
    <dgm:cxn modelId="{0F969138-467A-45FD-B61E-170DC6A5E1AF}" srcId="{8E0D08D5-9B11-4D5A-B2F3-5ADFB0AABA00}" destId="{3A0D04DA-9AE4-475F-BE97-237B8C0A2CF3}" srcOrd="9" destOrd="0" parTransId="{3682EF58-2BBB-4E1C-BA4C-16AB9E68FAAA}" sibTransId="{745F87DE-9169-4300-B430-85B2C11196A3}"/>
    <dgm:cxn modelId="{3F85DFEF-B7B1-44B8-AF4E-07F372729BD7}" srcId="{8E0D08D5-9B11-4D5A-B2F3-5ADFB0AABA00}" destId="{33B4F704-5F61-4CF4-92A7-BA961D8AD4FA}" srcOrd="1" destOrd="0" parTransId="{744EA737-BEB6-4559-B4C8-35276674399E}" sibTransId="{0B6B1461-4FAC-41C3-AB80-3E35F6CBC6EA}"/>
    <dgm:cxn modelId="{0CC3F926-37A7-40F4-956C-DA4CA1BCE1D6}" type="presOf" srcId="{A43BBB5D-0A1C-4A50-8014-29827FB0C430}" destId="{A69BD58C-6240-49AD-AC0A-68A7C113A48B}" srcOrd="0" destOrd="0" presId="urn:microsoft.com/office/officeart/2005/8/layout/default"/>
    <dgm:cxn modelId="{C585840E-4CCF-43D6-B10E-61CADBE834B3}" type="presOf" srcId="{E4DF3B71-CC54-499F-A0D6-B5D712273857}" destId="{BDB3E6AF-ED1A-4907-B661-36983EAE77FC}" srcOrd="0" destOrd="0" presId="urn:microsoft.com/office/officeart/2005/8/layout/default"/>
    <dgm:cxn modelId="{5045B49C-3EC8-46EB-8716-AE8C0244DB62}" type="presOf" srcId="{A1DAB683-8779-434F-A288-997EE89F2633}" destId="{84E0E8C3-2243-469D-8286-2A4EA3A18C90}" srcOrd="0" destOrd="0" presId="urn:microsoft.com/office/officeart/2005/8/layout/default"/>
    <dgm:cxn modelId="{E68A8CCF-3CD3-42A3-8B94-BF6585A9E201}" srcId="{8E0D08D5-9B11-4D5A-B2F3-5ADFB0AABA00}" destId="{1F82BA3F-5FE0-432B-9BEA-566DD6870AC2}" srcOrd="2" destOrd="0" parTransId="{B9EC500D-E094-4F33-B2BD-CFFFFEB822C1}" sibTransId="{F1F76CF7-9FB6-4FD3-B8A9-93D2B91EB248}"/>
    <dgm:cxn modelId="{568278A4-CE5D-480A-9BDD-E408574D4578}" type="presOf" srcId="{01276D37-BAE1-495B-B7F1-E0A8C287FEEF}" destId="{719DBCFC-2E9F-41F6-A35E-A4C43552BA63}" srcOrd="0" destOrd="0" presId="urn:microsoft.com/office/officeart/2005/8/layout/default"/>
    <dgm:cxn modelId="{08DAB7B8-550F-44EC-BACC-1F2B8C5268C3}" srcId="{8E0D08D5-9B11-4D5A-B2F3-5ADFB0AABA00}" destId="{32D5C58A-3C64-42D4-A217-832AE9D9E3C5}" srcOrd="3" destOrd="0" parTransId="{E43797E9-3B85-4175-A1C4-4AFFEFCB2D1A}" sibTransId="{E8EEBA91-47CF-4103-A887-C31779C0F6E9}"/>
    <dgm:cxn modelId="{6CD258DA-00D8-47B1-BD6A-C855AB8B9A8B}" srcId="{8E0D08D5-9B11-4D5A-B2F3-5ADFB0AABA00}" destId="{36821247-2F9C-4033-BF59-B0DF80C6BFC8}" srcOrd="6" destOrd="0" parTransId="{86106189-257F-40B2-8BC9-F1FA23382B02}" sibTransId="{13E25E9D-567E-450D-A470-199A6C92488B}"/>
    <dgm:cxn modelId="{ECBF0840-7E8E-426C-8430-4848AEA60684}" type="presOf" srcId="{3A0D04DA-9AE4-475F-BE97-237B8C0A2CF3}" destId="{72D34D33-BCA4-4CBD-A448-DF2ABC9D7927}" srcOrd="0" destOrd="0" presId="urn:microsoft.com/office/officeart/2005/8/layout/default"/>
    <dgm:cxn modelId="{0052C106-2DAC-4ED1-970C-0E15FCF33B27}" type="presOf" srcId="{8E0D08D5-9B11-4D5A-B2F3-5ADFB0AABA00}" destId="{FC58DEC7-701E-43C2-B23D-BFFD0324DAF2}" srcOrd="0" destOrd="0" presId="urn:microsoft.com/office/officeart/2005/8/layout/default"/>
    <dgm:cxn modelId="{8BA80E0B-38EB-4E87-BD2E-17D6FC958574}" srcId="{8E0D08D5-9B11-4D5A-B2F3-5ADFB0AABA00}" destId="{4AE96722-C62D-4B95-8C0B-E5A0B20DC01C}" srcOrd="8" destOrd="0" parTransId="{E0576BA9-4F98-415C-931D-9B523261AE0E}" sibTransId="{CFF27061-E7E3-4A18-8EFF-7B1E72AECD94}"/>
    <dgm:cxn modelId="{DA9BCD74-6B71-4867-BA28-646C5A3BC14C}" srcId="{8E0D08D5-9B11-4D5A-B2F3-5ADFB0AABA00}" destId="{01276D37-BAE1-495B-B7F1-E0A8C287FEEF}" srcOrd="5" destOrd="0" parTransId="{14DF91C1-6242-4291-9D99-9D54CA7419E3}" sibTransId="{F194C77E-9F56-4505-B0E9-D4E9CF88D3D8}"/>
    <dgm:cxn modelId="{0CCA48E4-CD06-4D77-81D4-4E189D6C0393}" type="presOf" srcId="{1F82BA3F-5FE0-432B-9BEA-566DD6870AC2}" destId="{DA3017CF-1292-40F3-8C09-389AE20C5535}" srcOrd="0" destOrd="0" presId="urn:microsoft.com/office/officeart/2005/8/layout/default"/>
    <dgm:cxn modelId="{80E66B04-55C7-44A8-9452-5CE4F19B3445}" type="presOf" srcId="{33B4F704-5F61-4CF4-92A7-BA961D8AD4FA}" destId="{C8EAF848-F3BD-4FAA-A04F-19B52D45A151}" srcOrd="0" destOrd="0" presId="urn:microsoft.com/office/officeart/2005/8/layout/default"/>
    <dgm:cxn modelId="{AA21B585-AEA1-4988-8D20-6623461CF12C}" srcId="{8E0D08D5-9B11-4D5A-B2F3-5ADFB0AABA00}" destId="{A43BBB5D-0A1C-4A50-8014-29827FB0C430}" srcOrd="0" destOrd="0" parTransId="{C76E08A9-44B9-4F88-AC8A-D81B8819CA99}" sibTransId="{4AAB13A2-034A-4541-B4EF-B8C266A32AC8}"/>
    <dgm:cxn modelId="{672FFDFE-CE64-417D-B66F-BCD7D07CC4B1}" type="presOf" srcId="{32D5C58A-3C64-42D4-A217-832AE9D9E3C5}" destId="{7B2142A7-47BB-4D04-B593-C77D3E44B163}" srcOrd="0" destOrd="0" presId="urn:microsoft.com/office/officeart/2005/8/layout/default"/>
    <dgm:cxn modelId="{B97451F2-D6F0-40CC-9E5A-5523CA96B5A4}" type="presParOf" srcId="{FC58DEC7-701E-43C2-B23D-BFFD0324DAF2}" destId="{A69BD58C-6240-49AD-AC0A-68A7C113A48B}" srcOrd="0" destOrd="0" presId="urn:microsoft.com/office/officeart/2005/8/layout/default"/>
    <dgm:cxn modelId="{8CCD3A76-0B08-45A7-91CD-006C1A9B409B}" type="presParOf" srcId="{FC58DEC7-701E-43C2-B23D-BFFD0324DAF2}" destId="{6AAB016E-619D-4022-A265-E52DE5FAC43A}" srcOrd="1" destOrd="0" presId="urn:microsoft.com/office/officeart/2005/8/layout/default"/>
    <dgm:cxn modelId="{CCCF923F-8E9E-40A1-963A-5ADCD31C56EE}" type="presParOf" srcId="{FC58DEC7-701E-43C2-B23D-BFFD0324DAF2}" destId="{C8EAF848-F3BD-4FAA-A04F-19B52D45A151}" srcOrd="2" destOrd="0" presId="urn:microsoft.com/office/officeart/2005/8/layout/default"/>
    <dgm:cxn modelId="{61EB606B-C6DC-406F-8DE1-D23D89B083D7}" type="presParOf" srcId="{FC58DEC7-701E-43C2-B23D-BFFD0324DAF2}" destId="{30CA04C5-E074-4E36-A285-6150C80E8F52}" srcOrd="3" destOrd="0" presId="urn:microsoft.com/office/officeart/2005/8/layout/default"/>
    <dgm:cxn modelId="{A52EDEE8-A26A-4CA1-A92D-6A5E2DE23D5C}" type="presParOf" srcId="{FC58DEC7-701E-43C2-B23D-BFFD0324DAF2}" destId="{DA3017CF-1292-40F3-8C09-389AE20C5535}" srcOrd="4" destOrd="0" presId="urn:microsoft.com/office/officeart/2005/8/layout/default"/>
    <dgm:cxn modelId="{FDEC2095-73AC-42ED-A373-B11771A7363F}" type="presParOf" srcId="{FC58DEC7-701E-43C2-B23D-BFFD0324DAF2}" destId="{8627718B-D40D-4B29-AAD0-A42ACFEFBA6A}" srcOrd="5" destOrd="0" presId="urn:microsoft.com/office/officeart/2005/8/layout/default"/>
    <dgm:cxn modelId="{4255D0D1-026C-4A39-BB70-12AED738F145}" type="presParOf" srcId="{FC58DEC7-701E-43C2-B23D-BFFD0324DAF2}" destId="{7B2142A7-47BB-4D04-B593-C77D3E44B163}" srcOrd="6" destOrd="0" presId="urn:microsoft.com/office/officeart/2005/8/layout/default"/>
    <dgm:cxn modelId="{8DFED132-1724-4AD1-892F-8ECDAB3D3F27}" type="presParOf" srcId="{FC58DEC7-701E-43C2-B23D-BFFD0324DAF2}" destId="{03258E8A-60BA-488B-BA20-8CB29D0DCCA7}" srcOrd="7" destOrd="0" presId="urn:microsoft.com/office/officeart/2005/8/layout/default"/>
    <dgm:cxn modelId="{E41DD3CC-461E-42F0-ABE6-131966BF479F}" type="presParOf" srcId="{FC58DEC7-701E-43C2-B23D-BFFD0324DAF2}" destId="{BDB3E6AF-ED1A-4907-B661-36983EAE77FC}" srcOrd="8" destOrd="0" presId="urn:microsoft.com/office/officeart/2005/8/layout/default"/>
    <dgm:cxn modelId="{1FCF55BC-2CC9-435F-BC30-E72AC2214BAA}" type="presParOf" srcId="{FC58DEC7-701E-43C2-B23D-BFFD0324DAF2}" destId="{ABF40FED-F269-4007-9352-772CA69C505C}" srcOrd="9" destOrd="0" presId="urn:microsoft.com/office/officeart/2005/8/layout/default"/>
    <dgm:cxn modelId="{955C004E-756B-4E8A-AF66-32C62973D8E1}" type="presParOf" srcId="{FC58DEC7-701E-43C2-B23D-BFFD0324DAF2}" destId="{719DBCFC-2E9F-41F6-A35E-A4C43552BA63}" srcOrd="10" destOrd="0" presId="urn:microsoft.com/office/officeart/2005/8/layout/default"/>
    <dgm:cxn modelId="{3AE81E52-65AE-4920-BC47-AD3670C3AA79}" type="presParOf" srcId="{FC58DEC7-701E-43C2-B23D-BFFD0324DAF2}" destId="{DDAE3045-C01A-4EB1-A05E-B43CEEDD286D}" srcOrd="11" destOrd="0" presId="urn:microsoft.com/office/officeart/2005/8/layout/default"/>
    <dgm:cxn modelId="{54F97BEC-9E39-4B54-B99D-4333998B89E8}" type="presParOf" srcId="{FC58DEC7-701E-43C2-B23D-BFFD0324DAF2}" destId="{13970FD2-C145-488E-80FD-B517564941AB}" srcOrd="12" destOrd="0" presId="urn:microsoft.com/office/officeart/2005/8/layout/default"/>
    <dgm:cxn modelId="{3F5CB9BF-E2E7-4FC4-B987-5C2944A8F70D}" type="presParOf" srcId="{FC58DEC7-701E-43C2-B23D-BFFD0324DAF2}" destId="{B1AD2023-9A45-40C6-A9D6-E4B156F6BC57}" srcOrd="13" destOrd="0" presId="urn:microsoft.com/office/officeart/2005/8/layout/default"/>
    <dgm:cxn modelId="{4F95D600-028A-4670-8190-A5112D948B21}" type="presParOf" srcId="{FC58DEC7-701E-43C2-B23D-BFFD0324DAF2}" destId="{84E0E8C3-2243-469D-8286-2A4EA3A18C90}" srcOrd="14" destOrd="0" presId="urn:microsoft.com/office/officeart/2005/8/layout/default"/>
    <dgm:cxn modelId="{42853E17-DE10-4084-BE2C-811A0A204F9E}" type="presParOf" srcId="{FC58DEC7-701E-43C2-B23D-BFFD0324DAF2}" destId="{C4302B90-1241-4430-B325-060E61DCB201}" srcOrd="15" destOrd="0" presId="urn:microsoft.com/office/officeart/2005/8/layout/default"/>
    <dgm:cxn modelId="{68CFE014-69F7-48A2-A4B5-3262D8088D64}" type="presParOf" srcId="{FC58DEC7-701E-43C2-B23D-BFFD0324DAF2}" destId="{25F33FE1-3D39-4605-A5ED-829ED6D0D877}" srcOrd="16" destOrd="0" presId="urn:microsoft.com/office/officeart/2005/8/layout/default"/>
    <dgm:cxn modelId="{982425A4-D373-419B-A1C5-53303C9187CA}" type="presParOf" srcId="{FC58DEC7-701E-43C2-B23D-BFFD0324DAF2}" destId="{C56A6C51-FDE6-4C88-936F-7EA9BCF24D49}" srcOrd="17" destOrd="0" presId="urn:microsoft.com/office/officeart/2005/8/layout/default"/>
    <dgm:cxn modelId="{0CCEDE6E-C5A0-4959-A21A-3086FCA3DAD1}" type="presParOf" srcId="{FC58DEC7-701E-43C2-B23D-BFFD0324DAF2}" destId="{72D34D33-BCA4-4CBD-A448-DF2ABC9D7927}"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0.09966</cdr:x>
      <cdr:y>0.75982</cdr:y>
    </cdr:from>
    <cdr:to>
      <cdr:x>0.1201</cdr:x>
      <cdr:y>0.90832</cdr:y>
    </cdr:to>
    <cdr:sp macro="" textlink="">
      <cdr:nvSpPr>
        <cdr:cNvPr id="2" name="TextBox 1">
          <a:extLst xmlns:a="http://schemas.openxmlformats.org/drawingml/2006/main">
            <a:ext uri="{FF2B5EF4-FFF2-40B4-BE49-F238E27FC236}">
              <a16:creationId xmlns:a16="http://schemas.microsoft.com/office/drawing/2014/main" xmlns="" id="{2CA5C8AE-50DA-ED6C-15D4-E43D6077DEED}"/>
            </a:ext>
          </a:extLst>
        </cdr:cNvPr>
        <cdr:cNvSpPr txBox="1"/>
      </cdr:nvSpPr>
      <cdr:spPr>
        <a:xfrm xmlns:a="http://schemas.openxmlformats.org/drawingml/2006/main">
          <a:off x="1138137" y="4678684"/>
          <a:ext cx="233464"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dirty="0"/>
        </a:p>
      </cdr:txBody>
    </cdr:sp>
  </cdr:relSizeAnchor>
  <cdr:relSizeAnchor xmlns:cdr="http://schemas.openxmlformats.org/drawingml/2006/chartDrawing">
    <cdr:from>
      <cdr:x>0.05281</cdr:x>
      <cdr:y>0.50079</cdr:y>
    </cdr:from>
    <cdr:to>
      <cdr:x>0.07581</cdr:x>
      <cdr:y>0.51027</cdr:y>
    </cdr:to>
    <cdr:sp macro="" textlink="">
      <cdr:nvSpPr>
        <cdr:cNvPr id="3" name="TextBox 2">
          <a:extLst xmlns:a="http://schemas.openxmlformats.org/drawingml/2006/main">
            <a:ext uri="{FF2B5EF4-FFF2-40B4-BE49-F238E27FC236}">
              <a16:creationId xmlns:a16="http://schemas.microsoft.com/office/drawing/2014/main" xmlns="" id="{584D29DF-CA17-9438-75F0-157990D64F85}"/>
            </a:ext>
          </a:extLst>
        </cdr:cNvPr>
        <cdr:cNvSpPr txBox="1"/>
      </cdr:nvSpPr>
      <cdr:spPr>
        <a:xfrm xmlns:a="http://schemas.openxmlformats.org/drawingml/2006/main">
          <a:off x="603115" y="3083667"/>
          <a:ext cx="262646" cy="583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kern="1200" dirty="0"/>
            <a:t>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EA7755-7322-465D-9506-F54C543AA796}"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0D402-49A9-452E-8B4E-BC34D41A0EF0}" type="slidenum">
              <a:rPr lang="en-US" smtClean="0"/>
              <a:t>‹#›</a:t>
            </a:fld>
            <a:endParaRPr lang="en-US"/>
          </a:p>
        </p:txBody>
      </p:sp>
    </p:spTree>
    <p:extLst>
      <p:ext uri="{BB962C8B-B14F-4D97-AF65-F5344CB8AC3E}">
        <p14:creationId xmlns:p14="http://schemas.microsoft.com/office/powerpoint/2010/main" val="3658645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a:t>
            </a:fld>
            <a:endParaRPr lang="en-US" dirty="0"/>
          </a:p>
        </p:txBody>
      </p:sp>
    </p:spTree>
    <p:extLst>
      <p:ext uri="{BB962C8B-B14F-4D97-AF65-F5344CB8AC3E}">
        <p14:creationId xmlns:p14="http://schemas.microsoft.com/office/powerpoint/2010/main" val="709600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B97BB9-8E74-42B7-989B-264D9CCBA92B}" type="slidenum">
              <a:rPr lang="en-US" smtClean="0"/>
              <a:t>103</a:t>
            </a:fld>
            <a:endParaRPr lang="en-US"/>
          </a:p>
        </p:txBody>
      </p:sp>
    </p:spTree>
    <p:extLst>
      <p:ext uri="{BB962C8B-B14F-4D97-AF65-F5344CB8AC3E}">
        <p14:creationId xmlns:p14="http://schemas.microsoft.com/office/powerpoint/2010/main" val="70655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B97BB9-8E74-42B7-989B-264D9CCBA92B}" type="slidenum">
              <a:rPr lang="en-US" smtClean="0"/>
              <a:t>133</a:t>
            </a:fld>
            <a:endParaRPr lang="en-US"/>
          </a:p>
        </p:txBody>
      </p:sp>
    </p:spTree>
    <p:extLst>
      <p:ext uri="{BB962C8B-B14F-4D97-AF65-F5344CB8AC3E}">
        <p14:creationId xmlns:p14="http://schemas.microsoft.com/office/powerpoint/2010/main" val="1965760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BC3AFB24-9188-4C0A-A512-E59E6F17DCAF}"/>
              </a:ext>
              <a:ext uri="{C183D7F6-B498-43B3-948B-1728B52AA6E4}">
                <adec:decorative xmlns:adec="http://schemas.microsoft.com/office/drawing/2017/decorative" xmlns="" val="1"/>
              </a:ext>
            </a:extLst>
          </p:cNvPr>
          <p:cNvSpPr/>
          <p:nvPr userDrawn="1"/>
        </p:nvSpPr>
        <p:spPr>
          <a:xfrm rot="10800000">
            <a:off x="4565" y="4294290"/>
            <a:ext cx="12188952" cy="25868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14D31D73-6FE4-4E4B-8D0B-E55FABBFA92B}"/>
              </a:ext>
              <a:ext uri="{C183D7F6-B498-43B3-948B-1728B52AA6E4}">
                <adec:decorative xmlns:adec="http://schemas.microsoft.com/office/drawing/2017/decorative" xmlns="" val="1"/>
              </a:ext>
            </a:extLst>
          </p:cNvPr>
          <p:cNvSpPr/>
          <p:nvPr userDrawn="1"/>
        </p:nvSpPr>
        <p:spPr>
          <a:xfrm rot="10800000">
            <a:off x="1524" y="4294290"/>
            <a:ext cx="12188952" cy="25868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xmlns="" id="{39A9F4D9-AE67-4B73-8B27-FD437564D7A6}"/>
              </a:ext>
            </a:extLst>
          </p:cNvPr>
          <p:cNvSpPr>
            <a:spLocks noGrp="1"/>
          </p:cNvSpPr>
          <p:nvPr>
            <p:ph type="ctrTitle"/>
          </p:nvPr>
        </p:nvSpPr>
        <p:spPr>
          <a:xfrm>
            <a:off x="422899" y="4476329"/>
            <a:ext cx="6467547" cy="1558680"/>
          </a:xfrm>
        </p:spPr>
        <p:txBody>
          <a:bodyPr anchor="ctr" anchorCtr="0">
            <a:normAutofit/>
          </a:bodyPr>
          <a:lstStyle/>
          <a:p>
            <a:pPr algn="l">
              <a:lnSpc>
                <a:spcPts val="5800"/>
              </a:lnSpc>
            </a:pPr>
            <a:r>
              <a:rPr lang="en-US" sz="4800"/>
              <a:t>Click to edit Master title style</a:t>
            </a:r>
            <a:endParaRPr lang="en-US" sz="4800" dirty="0"/>
          </a:p>
        </p:txBody>
      </p:sp>
      <p:sp>
        <p:nvSpPr>
          <p:cNvPr id="8" name="Subtitle 24">
            <a:extLst>
              <a:ext uri="{FF2B5EF4-FFF2-40B4-BE49-F238E27FC236}">
                <a16:creationId xmlns:a16="http://schemas.microsoft.com/office/drawing/2014/main" xmlns="" id="{2A23FDD6-741A-4F02-B44B-70D85FCF5325}"/>
              </a:ext>
            </a:extLst>
          </p:cNvPr>
          <p:cNvSpPr>
            <a:spLocks noGrp="1"/>
          </p:cNvSpPr>
          <p:nvPr>
            <p:ph type="subTitle" idx="1"/>
          </p:nvPr>
        </p:nvSpPr>
        <p:spPr>
          <a:xfrm>
            <a:off x="7096924" y="4476328"/>
            <a:ext cx="4046957" cy="1558673"/>
          </a:xfrm>
        </p:spPr>
        <p:txBody>
          <a:bodyPr anchor="ctr">
            <a:normAutofit/>
          </a:bodyPr>
          <a:lstStyle>
            <a:lvl1pPr>
              <a:buNone/>
              <a:defRPr/>
            </a:lvl1pPr>
          </a:lstStyle>
          <a:p>
            <a:pPr algn="l">
              <a:lnSpc>
                <a:spcPts val="3200"/>
              </a:lnSpc>
            </a:pPr>
            <a:r>
              <a:rPr lang="en-US" sz="2200"/>
              <a:t>Click to edit Master subtitle style</a:t>
            </a:r>
            <a:endParaRPr lang="en-US" sz="2200" dirty="0"/>
          </a:p>
        </p:txBody>
      </p:sp>
      <p:sp>
        <p:nvSpPr>
          <p:cNvPr id="11" name="Picture Placeholder 10">
            <a:extLst>
              <a:ext uri="{FF2B5EF4-FFF2-40B4-BE49-F238E27FC236}">
                <a16:creationId xmlns:a16="http://schemas.microsoft.com/office/drawing/2014/main" xmlns="" id="{8942B78C-790E-4881-96BA-169A876C67F3}"/>
              </a:ext>
            </a:extLst>
          </p:cNvPr>
          <p:cNvSpPr>
            <a:spLocks noGrp="1"/>
          </p:cNvSpPr>
          <p:nvPr>
            <p:ph type="pic" sz="quarter" idx="13"/>
          </p:nvPr>
        </p:nvSpPr>
        <p:spPr>
          <a:xfrm>
            <a:off x="1524" y="0"/>
            <a:ext cx="12188952" cy="4271133"/>
          </a:xfrm>
          <a:solidFill>
            <a:schemeClr val="accent3"/>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xmlns="" id="{92381543-EC92-42BD-A142-81963D4273D5}"/>
              </a:ext>
              <a:ext uri="{C183D7F6-B498-43B3-948B-1728B52AA6E4}">
                <adec:decorative xmlns:adec="http://schemas.microsoft.com/office/drawing/2017/decorative" xmlns="" val="1"/>
              </a:ext>
            </a:extLst>
          </p:cNvPr>
          <p:cNvSpPr/>
          <p:nvPr userDrawn="1"/>
        </p:nvSpPr>
        <p:spPr>
          <a:xfrm rot="10800000">
            <a:off x="11494040" y="4274977"/>
            <a:ext cx="699477" cy="189880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xmlns="" id="{8A28D3FB-54EA-410D-A062-8F118E5D0CD7}"/>
              </a:ext>
              <a:ext uri="{C183D7F6-B498-43B3-948B-1728B52AA6E4}">
                <adec:decorative xmlns:adec="http://schemas.microsoft.com/office/drawing/2017/decorative" xmlns=""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6593477A-1279-4BCC-8257-14CC2361F898}"/>
              </a:ext>
              <a:ext uri="{C183D7F6-B498-43B3-948B-1728B52AA6E4}">
                <adec:decorative xmlns:adec="http://schemas.microsoft.com/office/drawing/2017/decorative" xmlns=""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928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4/17/2025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4/17/2025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4/17/2025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4/17/2025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4/17/2025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4/17/2025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4/17/2025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mylawquestions.com/what-is-a-motion-to-withdraw.htm"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hyperlink" Target="https://www.dreamstime.com/royalty-free-stock-photo-lawyers-talking-courthouse-full-length-side-view-two-attorneys-image31836535"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iowaleague.org/resource/conflict-of-interest/"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www.pngall.com/romantic-png/download/30017"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hyperlink" Target="https://www.bitchute.com/video/naV0uScjMmqh/" TargetMode="External"/><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hyperlink" Target="https://ccmit.mit.edu/problem-solving/"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s://fareedsiddiqui.wordpress.com/2015/04/10/importance-of-diligence-in-your-personal-and-professional-life/" TargetMode="External"/><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iowaleague.org/resource/conflict-of-interest/"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hyperlink" Target="https://delongs.com/delongs-business-update-march-31/" TargetMode="External"/><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hyperlink" Target="http://www.thebluediamondgallery.com/handwriting/c/complaints.html" TargetMode="External"/><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insidehousing.co.uk/comment/eight-week-delay-for-complaints-adds-stress-and-frustration-and-should-be-removed-58617" TargetMode="External"/><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s://www.pngall.com/investigation-png" TargetMode="External"/><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hyperlink" Target="https://creativecommons.org/licenses/by-nc/3.0/" TargetMode="External"/></Relationships>
</file>

<file path=ppt/slides/_rels/slide1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mrscienceshow.com/2010/06/bring-us-your-burning-science-questions.html"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s://www.karvyonline.com/corporate-services/trust-account" TargetMode="External"/><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pluspng.com/self-assessment-png-9239.html" TargetMode="Externa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askleo.com/what-is-facebook-fan-friday/" TargetMode="External"/><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38.xml.rels><?xml version="1.0" encoding="UTF-8" standalone="yes"?>
<Relationships xmlns="http://schemas.openxmlformats.org/package/2006/relationships"><Relationship Id="rId2" Type="http://schemas.openxmlformats.org/officeDocument/2006/relationships/hyperlink" Target="mailto:lchastain@tbpr.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https://www.dreamstime.com/stock-illustration-conflict-interest-colorful-background-hammer-justice-text-written-bellow-image9211416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onversationstartersguru.com/hypothetical-questions/"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vecteezy.com/png/14433049-conflict-or-interest-decision-choice-conflict-management-proof-of-vision-in-problem-solving-businessman-tied-up-with-balloons-and-pendulum"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tnbuyerbroker.com/about-us.html"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lateralustrackeleven.wordpress.com/2013/03/01/ethics-vs-morals-and-their-relationship-with-copyright-procedures/"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theconversation.com/informed-consent-for-stem-cell-research-why-it-matters-and-what-you-should-know-45899"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nlife.ca/audio/andrew-fountain-bible-truth"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infodome.wikidot.com/rules-of-combat-dome" TargetMode="External"/><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plannedparenthood.org/planned-parenthood-hudson-peconic/patient-resources/health-services-and-confidentiality"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earchenginejournal.com/choosing-an-seo-company-in-2013/62181"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mrmediatraining.com/index.php/2012/06/25/question-of-the-week-how-do-you-manage-a-loose-cannon/"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acornsales.com/Attorney-Client-Privilege-Rubber-Stamp-p/4300r.htm"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familysearch.org/wiki/en/Tennessee,_United_States_Genealogy"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tickyjesus.com/2010/12/7-ways-to-watch-your-words/"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ihumanism.org/2013/09/skepticism-a-tool-for-humanism.html"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hldataprotection.com/2015/10/articles/privacy-security-litigation/target-court-upholds-attorney-client-privilege-in-cyber-investigation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www.dcresponse.co.uk/8-pitfalls-avoid-purchasing-ups/"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activerain.com/blogsview/5769755/managing-client-expectations-in-a-changing-market"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hyperlink" Target="https://www.freepik.com/premium-vector/confidential-stamp-white-background-vector-background_26970924.htm" TargetMode="Externa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therapypracticeaccelerator.com/what-can-you-do-about-negative-online-reviews-for-your-practice/"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94257CD-11EF-4848-8D0C-C19CF6154B50}"/>
              </a:ext>
            </a:extLst>
          </p:cNvPr>
          <p:cNvSpPr>
            <a:spLocks noGrp="1"/>
          </p:cNvSpPr>
          <p:nvPr>
            <p:ph type="ctrTitle"/>
          </p:nvPr>
        </p:nvSpPr>
        <p:spPr>
          <a:xfrm>
            <a:off x="422899" y="4476329"/>
            <a:ext cx="6467547" cy="1558680"/>
          </a:xfrm>
        </p:spPr>
        <p:txBody>
          <a:bodyPr/>
          <a:lstStyle/>
          <a:p>
            <a:r>
              <a:rPr lang="en-US" dirty="0"/>
              <a:t>TCAA SPRING CONFERENCE 2025</a:t>
            </a:r>
          </a:p>
        </p:txBody>
      </p:sp>
      <p:sp>
        <p:nvSpPr>
          <p:cNvPr id="4" name="Subtitle 3">
            <a:extLst>
              <a:ext uri="{FF2B5EF4-FFF2-40B4-BE49-F238E27FC236}">
                <a16:creationId xmlns:a16="http://schemas.microsoft.com/office/drawing/2014/main" xmlns="" id="{B5E34824-B508-4F9B-9AF8-D7C38E7F37AB}"/>
              </a:ext>
            </a:extLst>
          </p:cNvPr>
          <p:cNvSpPr>
            <a:spLocks noGrp="1"/>
          </p:cNvSpPr>
          <p:nvPr>
            <p:ph type="subTitle" idx="1"/>
          </p:nvPr>
        </p:nvSpPr>
        <p:spPr>
          <a:xfrm>
            <a:off x="7096924" y="4271133"/>
            <a:ext cx="5093552" cy="1937755"/>
          </a:xfrm>
        </p:spPr>
        <p:txBody>
          <a:bodyPr>
            <a:normAutofit/>
          </a:bodyPr>
          <a:lstStyle/>
          <a:p>
            <a:r>
              <a:rPr lang="en-US" i="1" dirty="0"/>
              <a:t>Presented by Laura Chastain</a:t>
            </a:r>
          </a:p>
          <a:p>
            <a:r>
              <a:rPr lang="en-US" i="1" dirty="0"/>
              <a:t>Ethics Counsel </a:t>
            </a:r>
          </a:p>
          <a:p>
            <a:r>
              <a:rPr lang="en-US" i="1" dirty="0"/>
              <a:t>Board of Professional Responsibility</a:t>
            </a:r>
          </a:p>
        </p:txBody>
      </p:sp>
      <p:pic>
        <p:nvPicPr>
          <p:cNvPr id="6" name="Picture Placeholder 5" descr="Beautiful View valley ">
            <a:extLst>
              <a:ext uri="{FF2B5EF4-FFF2-40B4-BE49-F238E27FC236}">
                <a16:creationId xmlns:a16="http://schemas.microsoft.com/office/drawing/2014/main" xmlns="" id="{EA3154E3-48EB-46F9-97E2-357522ECA9E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1524" y="0"/>
            <a:ext cx="12188952" cy="4271133"/>
          </a:xfrm>
        </p:spPr>
      </p:pic>
    </p:spTree>
    <p:extLst>
      <p:ext uri="{BB962C8B-B14F-4D97-AF65-F5344CB8AC3E}">
        <p14:creationId xmlns:p14="http://schemas.microsoft.com/office/powerpoint/2010/main" val="2371232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3715"/>
            <a:ext cx="10058400" cy="661664"/>
          </a:xfrm>
        </p:spPr>
        <p:txBody>
          <a:bodyPr>
            <a:normAutofit fontScale="90000"/>
          </a:bodyPr>
          <a:lstStyle/>
          <a:p>
            <a:pPr algn="ctr"/>
            <a:r>
              <a:rPr lang="en-US" dirty="0">
                <a:solidFill>
                  <a:schemeClr val="accent4">
                    <a:lumMod val="50000"/>
                  </a:schemeClr>
                </a:solidFill>
              </a:rPr>
              <a:t>ANSWER:  YES</a:t>
            </a:r>
          </a:p>
        </p:txBody>
      </p:sp>
      <p:sp>
        <p:nvSpPr>
          <p:cNvPr id="3" name="Content Placeholder 2"/>
          <p:cNvSpPr>
            <a:spLocks noGrp="1"/>
          </p:cNvSpPr>
          <p:nvPr>
            <p:ph idx="1"/>
          </p:nvPr>
        </p:nvSpPr>
        <p:spPr>
          <a:xfrm>
            <a:off x="259644" y="835378"/>
            <a:ext cx="11751733" cy="5486399"/>
          </a:xfrm>
        </p:spPr>
        <p:txBody>
          <a:bodyPr>
            <a:noAutofit/>
          </a:bodyPr>
          <a:lstStyle/>
          <a:p>
            <a:r>
              <a:rPr lang="en-US" sz="2800" dirty="0">
                <a:solidFill>
                  <a:schemeClr val="tx1"/>
                </a:solidFill>
              </a:rPr>
              <a:t>THE TENNESSEE SUPREME COURT HAS RULED THAT THE METROPOLITAN GOVERNMENT OF NASHVILLE HAD STANDING TO SUE IT’S OWN AGENCY, THE BOARD OF ZONING APPEALS OF NASHVILLE.</a:t>
            </a:r>
          </a:p>
          <a:p>
            <a:r>
              <a:rPr lang="en-US" sz="2800" i="1" u="sng" dirty="0">
                <a:solidFill>
                  <a:schemeClr val="tx1"/>
                </a:solidFill>
              </a:rPr>
              <a:t>THE METROPLITAN GOVERNMENT OF NASHVILLE AND DAVIDSON COUNTY, TENNESSEE V. THE BOARD OF ZONING APPEALS OF NASHVILLE AND DAVIDSON COUNTY, TENNESSEE ET AL., </a:t>
            </a:r>
            <a:r>
              <a:rPr lang="en-US" sz="2800" i="1" dirty="0">
                <a:solidFill>
                  <a:schemeClr val="tx1"/>
                </a:solidFill>
              </a:rPr>
              <a:t>477 S.W.3d 750 (TN. 2015).</a:t>
            </a:r>
          </a:p>
          <a:p>
            <a:r>
              <a:rPr lang="en-US" sz="2800" dirty="0">
                <a:solidFill>
                  <a:schemeClr val="tx1"/>
                </a:solidFill>
              </a:rPr>
              <a:t>THE COURT HELD THAT IT IS POSSIBLE FOR METRO TO BE “AGGRIEVED” BY A DECISION OF ITS BOARD OF ZONING APPEALS.</a:t>
            </a:r>
          </a:p>
          <a:p>
            <a:r>
              <a:rPr lang="en-US" sz="2800" dirty="0">
                <a:solidFill>
                  <a:schemeClr val="tx1"/>
                </a:solidFill>
              </a:rPr>
              <a:t>METRO ALLEGED THAT THE BOARD OF ZONING APPEALS DECISION WILL INTERFERE WITH ITS DUTY TO ENFORCE CERTAIN OF ITS ORDINANCES.  THE COURT FOUND METRO HAD STANDING TO SUE ITS BOARD BECAUSE IT WOULD BE UNABLE TO ENFORCE CERTAIN OF ITS ORDINANCES.  </a:t>
            </a:r>
            <a:r>
              <a:rPr lang="en-US" sz="2800" i="1" dirty="0">
                <a:solidFill>
                  <a:schemeClr val="tx1"/>
                </a:solidFill>
              </a:rPr>
              <a:t>The case was remanded to the chancery court for further proceedings.</a:t>
            </a:r>
            <a:endParaRPr lang="en-US" sz="2800" dirty="0">
              <a:solidFill>
                <a:schemeClr val="tx1"/>
              </a:solidFill>
            </a:endParaRPr>
          </a:p>
          <a:p>
            <a:endParaRPr lang="en-US" sz="2800" dirty="0"/>
          </a:p>
        </p:txBody>
      </p:sp>
    </p:spTree>
    <p:extLst>
      <p:ext uri="{BB962C8B-B14F-4D97-AF65-F5344CB8AC3E}">
        <p14:creationId xmlns:p14="http://schemas.microsoft.com/office/powerpoint/2010/main" val="402121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990D0034-F768-41E7-85D4-F38C4DE857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C4F7E42D-8B5A-4FC8-81CD-9E60171F7F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CDD3B11C-E49D-7FE5-AC69-372EEBA0DC1C}"/>
              </a:ext>
            </a:extLst>
          </p:cNvPr>
          <p:cNvSpPr>
            <a:spLocks noGrp="1"/>
          </p:cNvSpPr>
          <p:nvPr>
            <p:ph type="title"/>
          </p:nvPr>
        </p:nvSpPr>
        <p:spPr>
          <a:xfrm>
            <a:off x="1" y="516834"/>
            <a:ext cx="4015834" cy="5375965"/>
          </a:xfrm>
        </p:spPr>
        <p:txBody>
          <a:bodyPr>
            <a:noAutofit/>
          </a:bodyPr>
          <a:lstStyle/>
          <a:p>
            <a:pPr algn="ctr"/>
            <a:r>
              <a:rPr lang="en-US" sz="4000" dirty="0">
                <a:solidFill>
                  <a:srgbClr val="FFFFFF"/>
                </a:solidFill>
              </a:rPr>
              <a:t>TAKE CARE NOT TO VIOLATE THE DUTY OF CONFIDENTIALTITY WHEN MOVING TO WITHDRAW FROM REPRESENTATION</a:t>
            </a:r>
            <a:r>
              <a:rPr lang="en-US" sz="3600" dirty="0">
                <a:solidFill>
                  <a:srgbClr val="FFFFFF"/>
                </a:solidFill>
              </a:rPr>
              <a:t/>
            </a:r>
            <a:br>
              <a:rPr lang="en-US" sz="3600" dirty="0">
                <a:solidFill>
                  <a:srgbClr val="FFFFFF"/>
                </a:solidFill>
              </a:rPr>
            </a:br>
            <a:r>
              <a:rPr lang="en-US" sz="3600" dirty="0">
                <a:solidFill>
                  <a:srgbClr val="FFFFFF"/>
                </a:solidFill>
              </a:rPr>
              <a:t/>
            </a:r>
            <a:br>
              <a:rPr lang="en-US" sz="3600" dirty="0">
                <a:solidFill>
                  <a:srgbClr val="FFFFFF"/>
                </a:solidFill>
              </a:rPr>
            </a:br>
            <a:endParaRPr lang="en-US" sz="3600" dirty="0">
              <a:solidFill>
                <a:srgbClr val="FFFFFF"/>
              </a:solidFill>
            </a:endParaRPr>
          </a:p>
        </p:txBody>
      </p:sp>
      <p:sp>
        <p:nvSpPr>
          <p:cNvPr id="9" name="Content Placeholder 8">
            <a:extLst>
              <a:ext uri="{FF2B5EF4-FFF2-40B4-BE49-F238E27FC236}">
                <a16:creationId xmlns:a16="http://schemas.microsoft.com/office/drawing/2014/main" xmlns="" id="{6DE2E3B0-3043-FFA2-B9C1-03CC123848FE}"/>
              </a:ext>
            </a:extLst>
          </p:cNvPr>
          <p:cNvSpPr>
            <a:spLocks noGrp="1"/>
          </p:cNvSpPr>
          <p:nvPr>
            <p:ph idx="1"/>
          </p:nvPr>
        </p:nvSpPr>
        <p:spPr>
          <a:xfrm>
            <a:off x="492371" y="5747657"/>
            <a:ext cx="3084844" cy="241662"/>
          </a:xfrm>
        </p:spPr>
        <p:txBody>
          <a:bodyPr>
            <a:normAutofit fontScale="85000" lnSpcReduction="20000"/>
          </a:bodyPr>
          <a:lstStyle/>
          <a:p>
            <a:endParaRPr lang="en-US" sz="1500" dirty="0">
              <a:solidFill>
                <a:srgbClr val="FFFFFF"/>
              </a:solidFill>
            </a:endParaRPr>
          </a:p>
        </p:txBody>
      </p:sp>
      <p:pic>
        <p:nvPicPr>
          <p:cNvPr id="5" name="Content Placeholder 4" descr="A person in a judge's uniform pointing at a person in a courtroom&#10;&#10;AI-generated content may be incorrect.">
            <a:extLst>
              <a:ext uri="{FF2B5EF4-FFF2-40B4-BE49-F238E27FC236}">
                <a16:creationId xmlns:a16="http://schemas.microsoft.com/office/drawing/2014/main" xmlns="" id="{AC323A43-B892-5170-F215-4DC616503D31}"/>
              </a:ext>
            </a:extLst>
          </p:cNvPr>
          <p:cNvPicPr>
            <a:picLocks noChangeAspect="1"/>
          </p:cNvPicPr>
          <p:nvPr/>
        </p:nvPicPr>
        <p:blipFill>
          <a:blip r:embed="rId2">
            <a:extLst>
              <a:ext uri="{837473B0-CC2E-450A-ABE3-18F120FF3D39}">
                <a1611:picAttrSrcUrl xmlns:a1611="http://schemas.microsoft.com/office/drawing/2016/11/main" xmlns="" r:id="rId3"/>
              </a:ext>
            </a:extLst>
          </a:blip>
          <a:srcRect r="-1" b="13944"/>
          <a:stretch/>
        </p:blipFill>
        <p:spPr>
          <a:xfrm>
            <a:off x="4075043" y="10"/>
            <a:ext cx="8111272" cy="6857990"/>
          </a:xfrm>
          <a:prstGeom prst="rect">
            <a:avLst/>
          </a:prstGeom>
        </p:spPr>
      </p:pic>
      <p:sp>
        <p:nvSpPr>
          <p:cNvPr id="16" name="Rectangle 15">
            <a:extLst>
              <a:ext uri="{FF2B5EF4-FFF2-40B4-BE49-F238E27FC236}">
                <a16:creationId xmlns:a16="http://schemas.microsoft.com/office/drawing/2014/main" xmlns="" id="{8C04651D-B9F4-4935-A02D-364153FBDF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048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AI-generated content may be incorrect.">
            <a:extLst>
              <a:ext uri="{FF2B5EF4-FFF2-40B4-BE49-F238E27FC236}">
                <a16:creationId xmlns:a16="http://schemas.microsoft.com/office/drawing/2014/main" xmlns="" id="{562E57D6-842A-5634-C407-BA374905E36A}"/>
              </a:ext>
            </a:extLst>
          </p:cNvPr>
          <p:cNvPicPr>
            <a:picLocks noChangeAspect="1"/>
          </p:cNvPicPr>
          <p:nvPr/>
        </p:nvPicPr>
        <p:blipFill>
          <a:blip r:embed="rId2"/>
          <a:stretch>
            <a:fillRect/>
          </a:stretch>
        </p:blipFill>
        <p:spPr>
          <a:xfrm>
            <a:off x="953588" y="182880"/>
            <a:ext cx="10476411" cy="6100354"/>
          </a:xfrm>
          <a:prstGeom prst="rect">
            <a:avLst/>
          </a:prstGeom>
        </p:spPr>
      </p:pic>
    </p:spTree>
    <p:extLst>
      <p:ext uri="{BB962C8B-B14F-4D97-AF65-F5344CB8AC3E}">
        <p14:creationId xmlns:p14="http://schemas.microsoft.com/office/powerpoint/2010/main" val="17553848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AI-generated content may be incorrect.">
            <a:extLst>
              <a:ext uri="{FF2B5EF4-FFF2-40B4-BE49-F238E27FC236}">
                <a16:creationId xmlns:a16="http://schemas.microsoft.com/office/drawing/2014/main" xmlns="" id="{963B0C95-9790-918C-EC30-BBC09694B348}"/>
              </a:ext>
            </a:extLst>
          </p:cNvPr>
          <p:cNvPicPr>
            <a:picLocks noChangeAspect="1"/>
          </p:cNvPicPr>
          <p:nvPr/>
        </p:nvPicPr>
        <p:blipFill>
          <a:blip r:embed="rId2"/>
          <a:stretch>
            <a:fillRect/>
          </a:stretch>
        </p:blipFill>
        <p:spPr>
          <a:xfrm>
            <a:off x="390144" y="146304"/>
            <a:ext cx="11545824" cy="6352032"/>
          </a:xfrm>
          <a:prstGeom prst="rect">
            <a:avLst/>
          </a:prstGeom>
        </p:spPr>
      </p:pic>
    </p:spTree>
    <p:extLst>
      <p:ext uri="{BB962C8B-B14F-4D97-AF65-F5344CB8AC3E}">
        <p14:creationId xmlns:p14="http://schemas.microsoft.com/office/powerpoint/2010/main" val="30725107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AI-generated content may be incorrect.">
            <a:extLst>
              <a:ext uri="{FF2B5EF4-FFF2-40B4-BE49-F238E27FC236}">
                <a16:creationId xmlns:a16="http://schemas.microsoft.com/office/drawing/2014/main" xmlns="" id="{24BCDFE0-D3E9-8928-71E0-53666D7E83B3}"/>
              </a:ext>
            </a:extLst>
          </p:cNvPr>
          <p:cNvPicPr>
            <a:picLocks noChangeAspect="1"/>
          </p:cNvPicPr>
          <p:nvPr/>
        </p:nvPicPr>
        <p:blipFill>
          <a:blip r:embed="rId3"/>
          <a:stretch>
            <a:fillRect/>
          </a:stretch>
        </p:blipFill>
        <p:spPr>
          <a:xfrm>
            <a:off x="509451" y="300446"/>
            <a:ext cx="11103429" cy="6035040"/>
          </a:xfrm>
          <a:prstGeom prst="rect">
            <a:avLst/>
          </a:prstGeom>
        </p:spPr>
      </p:pic>
    </p:spTree>
    <p:extLst>
      <p:ext uri="{BB962C8B-B14F-4D97-AF65-F5344CB8AC3E}">
        <p14:creationId xmlns:p14="http://schemas.microsoft.com/office/powerpoint/2010/main" val="10279392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D087AB-C7BD-797C-7B6F-6EE0A1E6F7DB}"/>
              </a:ext>
            </a:extLst>
          </p:cNvPr>
          <p:cNvSpPr>
            <a:spLocks noGrp="1"/>
          </p:cNvSpPr>
          <p:nvPr>
            <p:ph type="title"/>
          </p:nvPr>
        </p:nvSpPr>
        <p:spPr/>
        <p:txBody>
          <a:bodyPr/>
          <a:lstStyle/>
          <a:p>
            <a:pPr algn="ctr"/>
            <a:r>
              <a:rPr lang="en-US" dirty="0"/>
              <a:t>RPC 1.16  </a:t>
            </a:r>
            <a:br>
              <a:rPr lang="en-US" dirty="0"/>
            </a:br>
            <a:r>
              <a:rPr lang="en-US" dirty="0"/>
              <a:t>COMMENT [3]</a:t>
            </a:r>
          </a:p>
        </p:txBody>
      </p:sp>
      <p:sp>
        <p:nvSpPr>
          <p:cNvPr id="3" name="Content Placeholder 2">
            <a:extLst>
              <a:ext uri="{FF2B5EF4-FFF2-40B4-BE49-F238E27FC236}">
                <a16:creationId xmlns:a16="http://schemas.microsoft.com/office/drawing/2014/main" xmlns="" id="{DF283AD6-0D29-8A25-4174-9F5E73CEDDAE}"/>
              </a:ext>
            </a:extLst>
          </p:cNvPr>
          <p:cNvSpPr>
            <a:spLocks noGrp="1"/>
          </p:cNvSpPr>
          <p:nvPr>
            <p:ph idx="1"/>
          </p:nvPr>
        </p:nvSpPr>
        <p:spPr>
          <a:xfrm>
            <a:off x="762000" y="1737360"/>
            <a:ext cx="10830560" cy="4622800"/>
          </a:xfrm>
        </p:spPr>
        <p:txBody>
          <a:bodyPr>
            <a:noAutofit/>
          </a:bodyPr>
          <a:lstStyle/>
          <a:p>
            <a:r>
              <a:rPr lang="en-US" sz="3600" dirty="0"/>
              <a:t>“Difficulty may be encountered if withdrawal is based on the client’s demand that the lawyer engage in unprofessional conduct.  The court may request an explanation for the withdrawal, while the lawyer may be bound to keep confidential the facts that would constitute such an explanation.  </a:t>
            </a:r>
            <a:r>
              <a:rPr lang="en-US" sz="3600" dirty="0">
                <a:highlight>
                  <a:srgbClr val="FFFF00"/>
                </a:highlight>
              </a:rPr>
              <a:t>The lawyer’s statement that professional considerations require termination of the representation ordinarily should be accepted as sufficient.”</a:t>
            </a:r>
          </a:p>
        </p:txBody>
      </p:sp>
    </p:spTree>
    <p:extLst>
      <p:ext uri="{BB962C8B-B14F-4D97-AF65-F5344CB8AC3E}">
        <p14:creationId xmlns:p14="http://schemas.microsoft.com/office/powerpoint/2010/main" val="7204390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F9FE2-7FEA-6D73-60F0-B5EC75E23DEB}"/>
              </a:ext>
            </a:extLst>
          </p:cNvPr>
          <p:cNvSpPr>
            <a:spLocks noGrp="1"/>
          </p:cNvSpPr>
          <p:nvPr>
            <p:ph type="title"/>
          </p:nvPr>
        </p:nvSpPr>
        <p:spPr/>
        <p:txBody>
          <a:bodyPr>
            <a:normAutofit/>
          </a:bodyPr>
          <a:lstStyle/>
          <a:p>
            <a:pPr algn="ctr"/>
            <a:r>
              <a:rPr lang="en-US" sz="4000" dirty="0"/>
              <a:t>ABA FORMAL OPINION 515</a:t>
            </a:r>
          </a:p>
        </p:txBody>
      </p:sp>
      <p:sp>
        <p:nvSpPr>
          <p:cNvPr id="4" name="Text Placeholder 3">
            <a:extLst>
              <a:ext uri="{FF2B5EF4-FFF2-40B4-BE49-F238E27FC236}">
                <a16:creationId xmlns:a16="http://schemas.microsoft.com/office/drawing/2014/main" xmlns="" id="{FC1D728C-2B5F-1EF6-F72C-769CEAB5D0F2}"/>
              </a:ext>
            </a:extLst>
          </p:cNvPr>
          <p:cNvSpPr>
            <a:spLocks noGrp="1"/>
          </p:cNvSpPr>
          <p:nvPr>
            <p:ph type="body" sz="half" idx="2"/>
          </p:nvPr>
        </p:nvSpPr>
        <p:spPr/>
        <p:txBody>
          <a:bodyPr/>
          <a:lstStyle/>
          <a:p>
            <a:endParaRPr lang="en-US"/>
          </a:p>
        </p:txBody>
      </p:sp>
      <p:pic>
        <p:nvPicPr>
          <p:cNvPr id="5" name="Content Placeholder 4">
            <a:extLst>
              <a:ext uri="{FF2B5EF4-FFF2-40B4-BE49-F238E27FC236}">
                <a16:creationId xmlns:a16="http://schemas.microsoft.com/office/drawing/2014/main" xmlns="" id="{D9B65ADC-D0F0-3BE4-0DE9-CEA71BD846B1}"/>
              </a:ext>
            </a:extLst>
          </p:cNvPr>
          <p:cNvPicPr>
            <a:picLocks noGrp="1" noChangeAspect="1"/>
          </p:cNvPicPr>
          <p:nvPr>
            <p:ph idx="1"/>
          </p:nvPr>
        </p:nvPicPr>
        <p:blipFill>
          <a:blip r:embed="rId2"/>
          <a:stretch>
            <a:fillRect/>
          </a:stretch>
        </p:blipFill>
        <p:spPr>
          <a:xfrm>
            <a:off x="4120179" y="290456"/>
            <a:ext cx="7810052" cy="6567544"/>
          </a:xfrm>
          <a:prstGeom prst="rect">
            <a:avLst/>
          </a:prstGeom>
        </p:spPr>
      </p:pic>
    </p:spTree>
    <p:extLst>
      <p:ext uri="{BB962C8B-B14F-4D97-AF65-F5344CB8AC3E}">
        <p14:creationId xmlns:p14="http://schemas.microsoft.com/office/powerpoint/2010/main" val="27798564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990D0034-F768-41E7-85D4-F38C4DE857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C4F7E42D-8B5A-4FC8-81CD-9E60171F7F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A4A317E-AAE4-5117-5546-2E1B6CA24044}"/>
              </a:ext>
            </a:extLst>
          </p:cNvPr>
          <p:cNvSpPr>
            <a:spLocks noGrp="1"/>
          </p:cNvSpPr>
          <p:nvPr>
            <p:ph type="title"/>
          </p:nvPr>
        </p:nvSpPr>
        <p:spPr>
          <a:xfrm>
            <a:off x="26653" y="-1200205"/>
            <a:ext cx="4050790" cy="4865062"/>
          </a:xfrm>
        </p:spPr>
        <p:txBody>
          <a:bodyPr>
            <a:normAutofit/>
          </a:bodyPr>
          <a:lstStyle/>
          <a:p>
            <a:pPr algn="ctr"/>
            <a:r>
              <a:rPr lang="en-US" sz="4000" dirty="0">
                <a:solidFill>
                  <a:srgbClr val="FFFFFF"/>
                </a:solidFill>
              </a:rPr>
              <a:t>MAINTAIN CLIENT CONFIDENTIALITY WHEN DISCUSSING CASES WITH OTHER LAWYERS</a:t>
            </a:r>
          </a:p>
        </p:txBody>
      </p:sp>
      <p:pic>
        <p:nvPicPr>
          <p:cNvPr id="5" name="Content Placeholder 4" descr="A person and person talking in front of a pillar&#10;&#10;AI-generated content may be incorrect.">
            <a:extLst>
              <a:ext uri="{FF2B5EF4-FFF2-40B4-BE49-F238E27FC236}">
                <a16:creationId xmlns:a16="http://schemas.microsoft.com/office/drawing/2014/main" xmlns="" id="{775F6968-198F-0589-DEB6-47357CA7349A}"/>
              </a:ext>
            </a:extLst>
          </p:cNvPr>
          <p:cNvPicPr>
            <a:picLocks noChangeAspect="1"/>
          </p:cNvPicPr>
          <p:nvPr/>
        </p:nvPicPr>
        <p:blipFill>
          <a:blip r:embed="rId2">
            <a:extLst>
              <a:ext uri="{837473B0-CC2E-450A-ABE3-18F120FF3D39}">
                <a1611:picAttrSrcUrl xmlns:a1611="http://schemas.microsoft.com/office/drawing/2016/11/main" xmlns="" r:id="rId3"/>
              </a:ext>
            </a:extLst>
          </a:blip>
          <a:srcRect r="14546"/>
          <a:stretch/>
        </p:blipFill>
        <p:spPr>
          <a:xfrm>
            <a:off x="4075043" y="10"/>
            <a:ext cx="8111272" cy="7589510"/>
          </a:xfrm>
          <a:prstGeom prst="rect">
            <a:avLst/>
          </a:prstGeom>
        </p:spPr>
      </p:pic>
      <p:sp>
        <p:nvSpPr>
          <p:cNvPr id="16" name="Rectangle 15">
            <a:extLst>
              <a:ext uri="{FF2B5EF4-FFF2-40B4-BE49-F238E27FC236}">
                <a16:creationId xmlns:a16="http://schemas.microsoft.com/office/drawing/2014/main" xmlns="" id="{8C04651D-B9F4-4935-A02D-364153FBDF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xmlns="" id="{D60C0BEF-22AD-2578-FDEF-988D8BEEB20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942903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and black text&#10;&#10;AI-generated content may be incorrect.">
            <a:extLst>
              <a:ext uri="{FF2B5EF4-FFF2-40B4-BE49-F238E27FC236}">
                <a16:creationId xmlns:a16="http://schemas.microsoft.com/office/drawing/2014/main" xmlns="" id="{FA060BEF-28CB-E91D-0050-A92B2C2AE215}"/>
              </a:ext>
            </a:extLst>
          </p:cNvPr>
          <p:cNvPicPr>
            <a:picLocks noChangeAspect="1"/>
          </p:cNvPicPr>
          <p:nvPr/>
        </p:nvPicPr>
        <p:blipFill>
          <a:blip r:embed="rId2"/>
          <a:stretch>
            <a:fillRect/>
          </a:stretch>
        </p:blipFill>
        <p:spPr>
          <a:xfrm>
            <a:off x="999744" y="243840"/>
            <a:ext cx="10655807" cy="5998464"/>
          </a:xfrm>
          <a:prstGeom prst="rect">
            <a:avLst/>
          </a:prstGeom>
        </p:spPr>
      </p:pic>
    </p:spTree>
    <p:extLst>
      <p:ext uri="{BB962C8B-B14F-4D97-AF65-F5344CB8AC3E}">
        <p14:creationId xmlns:p14="http://schemas.microsoft.com/office/powerpoint/2010/main" val="10885192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F9FE2-7FEA-6D73-60F0-B5EC75E23DEB}"/>
              </a:ext>
            </a:extLst>
          </p:cNvPr>
          <p:cNvSpPr>
            <a:spLocks noGrp="1"/>
          </p:cNvSpPr>
          <p:nvPr>
            <p:ph type="title"/>
          </p:nvPr>
        </p:nvSpPr>
        <p:spPr/>
        <p:txBody>
          <a:bodyPr>
            <a:normAutofit/>
          </a:bodyPr>
          <a:lstStyle/>
          <a:p>
            <a:pPr algn="ctr"/>
            <a:r>
              <a:rPr lang="en-US" sz="4000" dirty="0"/>
              <a:t>ABA FORMAL OPINION 515</a:t>
            </a:r>
          </a:p>
        </p:txBody>
      </p:sp>
      <p:sp>
        <p:nvSpPr>
          <p:cNvPr id="4" name="Text Placeholder 3">
            <a:extLst>
              <a:ext uri="{FF2B5EF4-FFF2-40B4-BE49-F238E27FC236}">
                <a16:creationId xmlns:a16="http://schemas.microsoft.com/office/drawing/2014/main" xmlns="" id="{FC1D728C-2B5F-1EF6-F72C-769CEAB5D0F2}"/>
              </a:ext>
            </a:extLst>
          </p:cNvPr>
          <p:cNvSpPr>
            <a:spLocks noGrp="1"/>
          </p:cNvSpPr>
          <p:nvPr>
            <p:ph type="body" sz="half" idx="2"/>
          </p:nvPr>
        </p:nvSpPr>
        <p:spPr/>
        <p:txBody>
          <a:bodyPr/>
          <a:lstStyle/>
          <a:p>
            <a:endParaRPr lang="en-US"/>
          </a:p>
        </p:txBody>
      </p:sp>
      <p:pic>
        <p:nvPicPr>
          <p:cNvPr id="5" name="Content Placeholder 4">
            <a:extLst>
              <a:ext uri="{FF2B5EF4-FFF2-40B4-BE49-F238E27FC236}">
                <a16:creationId xmlns:a16="http://schemas.microsoft.com/office/drawing/2014/main" xmlns="" id="{D9B65ADC-D0F0-3BE4-0DE9-CEA71BD846B1}"/>
              </a:ext>
            </a:extLst>
          </p:cNvPr>
          <p:cNvPicPr>
            <a:picLocks noGrp="1" noChangeAspect="1"/>
          </p:cNvPicPr>
          <p:nvPr>
            <p:ph idx="1"/>
          </p:nvPr>
        </p:nvPicPr>
        <p:blipFill>
          <a:blip r:embed="rId2"/>
          <a:stretch>
            <a:fillRect/>
          </a:stretch>
        </p:blipFill>
        <p:spPr>
          <a:xfrm>
            <a:off x="4120179" y="290456"/>
            <a:ext cx="7810052" cy="6567544"/>
          </a:xfrm>
          <a:prstGeom prst="rect">
            <a:avLst/>
          </a:prstGeom>
        </p:spPr>
      </p:pic>
    </p:spTree>
    <p:extLst>
      <p:ext uri="{BB962C8B-B14F-4D97-AF65-F5344CB8AC3E}">
        <p14:creationId xmlns:p14="http://schemas.microsoft.com/office/powerpoint/2010/main" val="2294287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56F40-68AA-D79D-58D1-51467CDB3FE0}"/>
              </a:ext>
            </a:extLst>
          </p:cNvPr>
          <p:cNvSpPr>
            <a:spLocks noGrp="1"/>
          </p:cNvSpPr>
          <p:nvPr>
            <p:ph type="ctrTitle"/>
          </p:nvPr>
        </p:nvSpPr>
        <p:spPr>
          <a:xfrm>
            <a:off x="1066800" y="-297688"/>
            <a:ext cx="10058400" cy="3566160"/>
          </a:xfrm>
        </p:spPr>
        <p:txBody>
          <a:bodyPr/>
          <a:lstStyle/>
          <a:p>
            <a:pPr algn="ctr"/>
            <a:r>
              <a:rPr lang="en-US" dirty="0"/>
              <a:t>CONFLICTS OF INTEREST</a:t>
            </a:r>
          </a:p>
        </p:txBody>
      </p:sp>
      <p:sp>
        <p:nvSpPr>
          <p:cNvPr id="3" name="Subtitle 2">
            <a:extLst>
              <a:ext uri="{FF2B5EF4-FFF2-40B4-BE49-F238E27FC236}">
                <a16:creationId xmlns:a16="http://schemas.microsoft.com/office/drawing/2014/main" xmlns="" id="{6F9DD0F5-4919-5293-E7F7-0145527070F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3821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CONFLICTS OF INTEREST—MAJOR CONCERN FOR COUNTY ATTORNEYS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7040" y="1737361"/>
            <a:ext cx="8544560" cy="4474904"/>
          </a:xfrm>
        </p:spPr>
      </p:pic>
    </p:spTree>
    <p:extLst>
      <p:ext uri="{BB962C8B-B14F-4D97-AF65-F5344CB8AC3E}">
        <p14:creationId xmlns:p14="http://schemas.microsoft.com/office/powerpoint/2010/main" val="3002787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591BF-1E90-41BC-8735-580E6494FAE4}"/>
              </a:ext>
            </a:extLst>
          </p:cNvPr>
          <p:cNvSpPr>
            <a:spLocks noGrp="1"/>
          </p:cNvSpPr>
          <p:nvPr>
            <p:ph type="title"/>
          </p:nvPr>
        </p:nvSpPr>
        <p:spPr>
          <a:xfrm>
            <a:off x="6411684" y="91442"/>
            <a:ext cx="5127171" cy="1008636"/>
          </a:xfrm>
        </p:spPr>
        <p:txBody>
          <a:bodyPr>
            <a:normAutofit/>
          </a:bodyPr>
          <a:lstStyle/>
          <a:p>
            <a:pPr algn="ctr"/>
            <a:r>
              <a:rPr lang="en-US" sz="3400" dirty="0"/>
              <a:t>RPC 1.7(a) CONFLICTS OF INTEREST:  CURRENT CLIENTS</a:t>
            </a:r>
          </a:p>
        </p:txBody>
      </p:sp>
      <p:pic>
        <p:nvPicPr>
          <p:cNvPr id="8" name="Picture 7" descr="A magnifying glass next to a notebook&#10;&#10;AI-generated content may be incorrect.">
            <a:extLst>
              <a:ext uri="{FF2B5EF4-FFF2-40B4-BE49-F238E27FC236}">
                <a16:creationId xmlns:a16="http://schemas.microsoft.com/office/drawing/2014/main" xmlns="" id="{A3357D9F-6B8B-E934-B6AD-289ADBEA0D73}"/>
              </a:ext>
            </a:extLst>
          </p:cNvPr>
          <p:cNvPicPr>
            <a:picLocks noChangeAspect="1"/>
          </p:cNvPicPr>
          <p:nvPr/>
        </p:nvPicPr>
        <p:blipFill>
          <a:blip r:embed="rId2">
            <a:extLst>
              <a:ext uri="{837473B0-CC2E-450A-ABE3-18F120FF3D39}">
                <a1611:picAttrSrcUrl xmlns:a1611="http://schemas.microsoft.com/office/drawing/2016/11/main" xmlns="" r:id="rId3"/>
              </a:ext>
            </a:extLst>
          </a:blip>
          <a:srcRect l="1716" r="26377"/>
          <a:stretch/>
        </p:blipFill>
        <p:spPr>
          <a:xfrm>
            <a:off x="0" y="91442"/>
            <a:ext cx="6094819" cy="6242874"/>
          </a:xfrm>
          <a:prstGeom prst="rect">
            <a:avLst/>
          </a:prstGeom>
        </p:spPr>
      </p:pic>
      <p:sp>
        <p:nvSpPr>
          <p:cNvPr id="3" name="Content Placeholder 2">
            <a:extLst>
              <a:ext uri="{FF2B5EF4-FFF2-40B4-BE49-F238E27FC236}">
                <a16:creationId xmlns:a16="http://schemas.microsoft.com/office/drawing/2014/main" xmlns="" id="{BBAF2D91-A8D4-455B-B5CC-D01010342140}"/>
              </a:ext>
            </a:extLst>
          </p:cNvPr>
          <p:cNvSpPr>
            <a:spLocks noGrp="1"/>
          </p:cNvSpPr>
          <p:nvPr>
            <p:ph idx="1"/>
          </p:nvPr>
        </p:nvSpPr>
        <p:spPr>
          <a:xfrm>
            <a:off x="6191794" y="1125036"/>
            <a:ext cx="6000206" cy="5209280"/>
          </a:xfrm>
        </p:spPr>
        <p:txBody>
          <a:bodyPr>
            <a:normAutofit/>
          </a:bodyPr>
          <a:lstStyle/>
          <a:p>
            <a:r>
              <a:rPr lang="en-US" sz="2400" dirty="0"/>
              <a:t>EXCEPT AS PROVIDED IN PARAGRAPH (b), A LAWYER SHALL NOT REPRESENT A CLIENT IF THE REPRESENTATION INVOLVES A CONCURRENT CONFLICT OF INTEREST.  A CONCURRENT CONFLICT OF INTEREST EXISTS IF:</a:t>
            </a:r>
          </a:p>
          <a:p>
            <a:r>
              <a:rPr lang="en-US" sz="2400" dirty="0"/>
              <a:t>1.  THE REPRESENTATION OF ONE CLIENT WILL BE DIRECTLY ADVERSE TO ANOTHER CLIENT.</a:t>
            </a:r>
          </a:p>
          <a:p>
            <a:r>
              <a:rPr lang="en-US" sz="2400" dirty="0"/>
              <a:t>2.  THERE IS A SIGNIFICANT RISK THAT THE REPRESENTATION OF ONE OR MORE CLIENTS WILL BE MATERIALLY LIMITED BY THE LAWYER’S RESPONSIBILITIES TO ANOTHER CLIENT, A FORMER CLIENT, OR A THIRD PERSON OR BY </a:t>
            </a:r>
            <a:r>
              <a:rPr lang="en-US" sz="2400" b="1" dirty="0"/>
              <a:t>A PERSONAL INTEREST </a:t>
            </a:r>
            <a:r>
              <a:rPr lang="en-US" sz="2400" dirty="0"/>
              <a:t>OF THE LAWYER.</a:t>
            </a:r>
          </a:p>
        </p:txBody>
      </p:sp>
    </p:spTree>
    <p:extLst>
      <p:ext uri="{BB962C8B-B14F-4D97-AF65-F5344CB8AC3E}">
        <p14:creationId xmlns:p14="http://schemas.microsoft.com/office/powerpoint/2010/main" val="29874250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FB283F-D354-259E-511A-F80ECE5271A0}"/>
              </a:ext>
            </a:extLst>
          </p:cNvPr>
          <p:cNvSpPr>
            <a:spLocks noGrp="1"/>
          </p:cNvSpPr>
          <p:nvPr>
            <p:ph type="title"/>
          </p:nvPr>
        </p:nvSpPr>
        <p:spPr/>
        <p:txBody>
          <a:bodyPr/>
          <a:lstStyle/>
          <a:p>
            <a:pPr algn="ctr"/>
            <a:r>
              <a:rPr lang="en-US" dirty="0"/>
              <a:t>A LAWYER’S DUTY TO MAINTAIN AN APPROPRIATE WORKLOAD</a:t>
            </a:r>
          </a:p>
        </p:txBody>
      </p:sp>
      <p:sp>
        <p:nvSpPr>
          <p:cNvPr id="3" name="Content Placeholder 2">
            <a:extLst>
              <a:ext uri="{FF2B5EF4-FFF2-40B4-BE49-F238E27FC236}">
                <a16:creationId xmlns:a16="http://schemas.microsoft.com/office/drawing/2014/main" xmlns="" id="{54093130-CDB7-699D-57E8-AC8DFBB971FB}"/>
              </a:ext>
            </a:extLst>
          </p:cNvPr>
          <p:cNvSpPr>
            <a:spLocks noGrp="1"/>
          </p:cNvSpPr>
          <p:nvPr>
            <p:ph idx="1"/>
          </p:nvPr>
        </p:nvSpPr>
        <p:spPr>
          <a:xfrm>
            <a:off x="349135" y="1845734"/>
            <a:ext cx="11621192" cy="4604942"/>
          </a:xfrm>
        </p:spPr>
        <p:txBody>
          <a:bodyPr>
            <a:normAutofit/>
          </a:bodyPr>
          <a:lstStyle/>
          <a:p>
            <a:r>
              <a:rPr lang="en-US" sz="4400" dirty="0"/>
              <a:t>An unmanageable workload may create a concurrent conflict of interest under RPC 1.7(a)(2).  “A concurrent conflict of interest exists if… there is a significant risk that the representation of one or more clients will be materially limited by the lawyer’s responsibilities to another client.”</a:t>
            </a:r>
          </a:p>
        </p:txBody>
      </p:sp>
    </p:spTree>
    <p:extLst>
      <p:ext uri="{BB962C8B-B14F-4D97-AF65-F5344CB8AC3E}">
        <p14:creationId xmlns:p14="http://schemas.microsoft.com/office/powerpoint/2010/main" val="15734207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846BFE-3EFF-F124-6E1E-D9B5DA8A97DF}"/>
              </a:ext>
            </a:extLst>
          </p:cNvPr>
          <p:cNvSpPr>
            <a:spLocks noGrp="1"/>
          </p:cNvSpPr>
          <p:nvPr>
            <p:ph type="title"/>
          </p:nvPr>
        </p:nvSpPr>
        <p:spPr/>
        <p:txBody>
          <a:bodyPr/>
          <a:lstStyle/>
          <a:p>
            <a:pPr algn="ctr"/>
            <a:r>
              <a:rPr lang="en-US" dirty="0"/>
              <a:t>CAN I HAVE A ROMANTIC RELATIONSHIP WITH THE CLIENT IN MY CASE ?</a:t>
            </a:r>
          </a:p>
        </p:txBody>
      </p:sp>
      <p:pic>
        <p:nvPicPr>
          <p:cNvPr id="5" name="Content Placeholder 4" descr="A person and person sitting at computers&#10;&#10;Description automatically generated">
            <a:extLst>
              <a:ext uri="{FF2B5EF4-FFF2-40B4-BE49-F238E27FC236}">
                <a16:creationId xmlns:a16="http://schemas.microsoft.com/office/drawing/2014/main" xmlns="" id="{0AA81571-91D9-F3E8-1606-1AE25E3D03BD}"/>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254734" y="2090959"/>
            <a:ext cx="5742857" cy="3533333"/>
          </a:xfrm>
        </p:spPr>
      </p:pic>
      <p:sp>
        <p:nvSpPr>
          <p:cNvPr id="6" name="TextBox 5">
            <a:extLst>
              <a:ext uri="{FF2B5EF4-FFF2-40B4-BE49-F238E27FC236}">
                <a16:creationId xmlns:a16="http://schemas.microsoft.com/office/drawing/2014/main" xmlns="" id="{BC32A043-13F5-130A-35A3-419ACCBBF1B4}"/>
              </a:ext>
            </a:extLst>
          </p:cNvPr>
          <p:cNvSpPr txBox="1"/>
          <p:nvPr/>
        </p:nvSpPr>
        <p:spPr>
          <a:xfrm>
            <a:off x="3254734" y="5624292"/>
            <a:ext cx="5742857" cy="230832"/>
          </a:xfrm>
          <a:prstGeom prst="rect">
            <a:avLst/>
          </a:prstGeom>
          <a:noFill/>
        </p:spPr>
        <p:txBody>
          <a:bodyPr wrap="square" rtlCol="0">
            <a:spAutoFit/>
          </a:bodyPr>
          <a:lstStyle/>
          <a:p>
            <a:r>
              <a:rPr lang="en-US" sz="900">
                <a:hlinkClick r:id="rId3" tooltip="https://www.pngall.com/romantic-png/download/30017"/>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40629465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C1457-674C-8892-C481-C6E9E1E8B17C}"/>
              </a:ext>
            </a:extLst>
          </p:cNvPr>
          <p:cNvSpPr>
            <a:spLocks noGrp="1"/>
          </p:cNvSpPr>
          <p:nvPr>
            <p:ph type="title"/>
          </p:nvPr>
        </p:nvSpPr>
        <p:spPr/>
        <p:txBody>
          <a:bodyPr/>
          <a:lstStyle/>
          <a:p>
            <a:endParaRPr lang="en-US"/>
          </a:p>
        </p:txBody>
      </p:sp>
      <p:pic>
        <p:nvPicPr>
          <p:cNvPr id="4" name="Content Placeholder 3" descr="A document with text and a black text&#10;&#10;AI-generated content may be incorrect.">
            <a:extLst>
              <a:ext uri="{FF2B5EF4-FFF2-40B4-BE49-F238E27FC236}">
                <a16:creationId xmlns:a16="http://schemas.microsoft.com/office/drawing/2014/main" xmlns="" id="{4CAA3E37-1D89-F27C-1D33-7077D0F563B4}"/>
              </a:ext>
            </a:extLst>
          </p:cNvPr>
          <p:cNvPicPr>
            <a:picLocks noGrp="1" noChangeAspect="1"/>
          </p:cNvPicPr>
          <p:nvPr>
            <p:ph idx="1"/>
          </p:nvPr>
        </p:nvPicPr>
        <p:blipFill>
          <a:blip r:embed="rId2"/>
          <a:stretch>
            <a:fillRect/>
          </a:stretch>
        </p:blipFill>
        <p:spPr>
          <a:xfrm>
            <a:off x="574766" y="286603"/>
            <a:ext cx="11116491" cy="6153386"/>
          </a:xfrm>
        </p:spPr>
      </p:pic>
    </p:spTree>
    <p:extLst>
      <p:ext uri="{BB962C8B-B14F-4D97-AF65-F5344CB8AC3E}">
        <p14:creationId xmlns:p14="http://schemas.microsoft.com/office/powerpoint/2010/main" val="31679253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66726B-7EAA-5950-6857-1E8186CF521F}"/>
              </a:ext>
            </a:extLst>
          </p:cNvPr>
          <p:cNvSpPr>
            <a:spLocks noGrp="1"/>
          </p:cNvSpPr>
          <p:nvPr>
            <p:ph type="ctrTitle"/>
          </p:nvPr>
        </p:nvSpPr>
        <p:spPr>
          <a:xfrm>
            <a:off x="1097280" y="758952"/>
            <a:ext cx="10058400" cy="2471928"/>
          </a:xfrm>
        </p:spPr>
        <p:txBody>
          <a:bodyPr/>
          <a:lstStyle/>
          <a:p>
            <a:pPr algn="ctr"/>
            <a:r>
              <a:rPr lang="en-US" dirty="0"/>
              <a:t>COMMUNICATION</a:t>
            </a:r>
          </a:p>
        </p:txBody>
      </p:sp>
      <p:sp>
        <p:nvSpPr>
          <p:cNvPr id="3" name="Subtitle 2">
            <a:extLst>
              <a:ext uri="{FF2B5EF4-FFF2-40B4-BE49-F238E27FC236}">
                <a16:creationId xmlns:a16="http://schemas.microsoft.com/office/drawing/2014/main" xmlns="" id="{A80CDB56-47E8-5FDA-E3E6-4BC42834744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511870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85EAC-A267-9B3A-4B34-A9B6BF71C509}"/>
              </a:ext>
            </a:extLst>
          </p:cNvPr>
          <p:cNvSpPr>
            <a:spLocks noGrp="1"/>
          </p:cNvSpPr>
          <p:nvPr>
            <p:ph type="title"/>
          </p:nvPr>
        </p:nvSpPr>
        <p:spPr>
          <a:xfrm>
            <a:off x="182880" y="594359"/>
            <a:ext cx="3767328" cy="2286000"/>
          </a:xfrm>
        </p:spPr>
        <p:txBody>
          <a:bodyPr>
            <a:normAutofit/>
          </a:bodyPr>
          <a:lstStyle/>
          <a:p>
            <a:pPr algn="ctr"/>
            <a:r>
              <a:rPr lang="en-US" sz="4400" dirty="0"/>
              <a:t>NEGLECT </a:t>
            </a:r>
            <a:br>
              <a:rPr lang="en-US" sz="4400" dirty="0"/>
            </a:br>
            <a:r>
              <a:rPr lang="en-US" sz="4400" dirty="0"/>
              <a:t>FAILURE TO COMMUNICATE</a:t>
            </a:r>
          </a:p>
        </p:txBody>
      </p:sp>
      <p:sp>
        <p:nvSpPr>
          <p:cNvPr id="4" name="Text Placeholder 3">
            <a:extLst>
              <a:ext uri="{FF2B5EF4-FFF2-40B4-BE49-F238E27FC236}">
                <a16:creationId xmlns:a16="http://schemas.microsoft.com/office/drawing/2014/main" xmlns="" id="{581916B5-C305-DB0F-F347-359ECBB5149D}"/>
              </a:ext>
            </a:extLst>
          </p:cNvPr>
          <p:cNvSpPr>
            <a:spLocks noGrp="1"/>
          </p:cNvSpPr>
          <p:nvPr>
            <p:ph type="body" sz="half" idx="2"/>
          </p:nvPr>
        </p:nvSpPr>
        <p:spPr>
          <a:xfrm>
            <a:off x="457200" y="3852672"/>
            <a:ext cx="3200400" cy="2452532"/>
          </a:xfrm>
        </p:spPr>
        <p:txBody>
          <a:bodyPr/>
          <a:lstStyle/>
          <a:p>
            <a:endParaRPr lang="en-US" dirty="0"/>
          </a:p>
        </p:txBody>
      </p:sp>
      <p:pic>
        <p:nvPicPr>
          <p:cNvPr id="10" name="Content Placeholder 9" descr="A group of monkeys with their faces covering their ears&#10;&#10;AI-generated content may be incorrect.">
            <a:extLst>
              <a:ext uri="{FF2B5EF4-FFF2-40B4-BE49-F238E27FC236}">
                <a16:creationId xmlns:a16="http://schemas.microsoft.com/office/drawing/2014/main" xmlns="" id="{560BF439-2B41-3012-3475-7DA3DB37AB3A}"/>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4620768" y="804672"/>
            <a:ext cx="7010400" cy="5096256"/>
          </a:xfrm>
        </p:spPr>
      </p:pic>
    </p:spTree>
    <p:extLst>
      <p:ext uri="{BB962C8B-B14F-4D97-AF65-F5344CB8AC3E}">
        <p14:creationId xmlns:p14="http://schemas.microsoft.com/office/powerpoint/2010/main" val="42402282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46877E-799D-2D12-7621-D169692C4557}"/>
              </a:ext>
            </a:extLst>
          </p:cNvPr>
          <p:cNvSpPr>
            <a:spLocks noGrp="1"/>
          </p:cNvSpPr>
          <p:nvPr>
            <p:ph type="title"/>
          </p:nvPr>
        </p:nvSpPr>
        <p:spPr>
          <a:xfrm>
            <a:off x="5181601" y="102870"/>
            <a:ext cx="6368142" cy="1154429"/>
          </a:xfrm>
        </p:spPr>
        <p:txBody>
          <a:bodyPr>
            <a:normAutofit fontScale="90000"/>
          </a:bodyPr>
          <a:lstStyle/>
          <a:p>
            <a:r>
              <a:rPr lang="en-US" dirty="0"/>
              <a:t>RPC 1.4  </a:t>
            </a:r>
            <a:br>
              <a:rPr lang="en-US" dirty="0"/>
            </a:br>
            <a:r>
              <a:rPr lang="en-US" dirty="0"/>
              <a:t>COMMUNICATION</a:t>
            </a:r>
          </a:p>
        </p:txBody>
      </p:sp>
      <p:sp>
        <p:nvSpPr>
          <p:cNvPr id="3" name="Content Placeholder 2">
            <a:extLst>
              <a:ext uri="{FF2B5EF4-FFF2-40B4-BE49-F238E27FC236}">
                <a16:creationId xmlns:a16="http://schemas.microsoft.com/office/drawing/2014/main" xmlns="" id="{6DE1EF91-D132-A07E-208A-75847D44E29C}"/>
              </a:ext>
            </a:extLst>
          </p:cNvPr>
          <p:cNvSpPr>
            <a:spLocks noGrp="1"/>
          </p:cNvSpPr>
          <p:nvPr>
            <p:ph idx="1"/>
          </p:nvPr>
        </p:nvSpPr>
        <p:spPr>
          <a:xfrm>
            <a:off x="4654296" y="1360168"/>
            <a:ext cx="7537684" cy="5394962"/>
          </a:xfrm>
        </p:spPr>
        <p:txBody>
          <a:bodyPr>
            <a:normAutofit/>
          </a:bodyPr>
          <a:lstStyle/>
          <a:p>
            <a:r>
              <a:rPr lang="en-US" b="0" i="0" dirty="0">
                <a:effectLst/>
                <a:latin typeface="system-ui"/>
              </a:rPr>
              <a:t>(a) A lawyer shall:</a:t>
            </a:r>
          </a:p>
          <a:p>
            <a:r>
              <a:rPr lang="en-US" b="0" i="0" dirty="0">
                <a:effectLst/>
                <a:latin typeface="system-ui"/>
              </a:rPr>
              <a:t>(1) promptly inform the client of any decision or circumstance with respect to which the client's informed consent, as defined in RPC 1.0(e), is required by these Rules;</a:t>
            </a:r>
          </a:p>
          <a:p>
            <a:r>
              <a:rPr lang="en-US" b="0" i="0" dirty="0">
                <a:effectLst/>
                <a:latin typeface="system-ui"/>
              </a:rPr>
              <a:t>(2) reasonably consult with the client about the means by which the client's objectives are to be accomplished;</a:t>
            </a:r>
          </a:p>
          <a:p>
            <a:r>
              <a:rPr lang="en-US" b="0" i="0" dirty="0">
                <a:effectLst/>
                <a:latin typeface="system-ui"/>
              </a:rPr>
              <a:t>(3) keep the client reasonably informed about the status of the matter;</a:t>
            </a:r>
          </a:p>
          <a:p>
            <a:r>
              <a:rPr lang="en-US" b="0" i="0" dirty="0">
                <a:effectLst/>
                <a:latin typeface="system-ui"/>
              </a:rPr>
              <a:t>(4) promptly comply with reasonable requests for information; and</a:t>
            </a:r>
          </a:p>
          <a:p>
            <a:r>
              <a:rPr lang="en-US" b="0" i="0" dirty="0">
                <a:effectLst/>
                <a:latin typeface="system-ui"/>
              </a:rPr>
              <a:t>(5) consult with the client about any relevant limitation on the lawyer's conduct when the lawyer knows that the client expects assistance not permitted by the Rules of Professional Conduct or other law.</a:t>
            </a:r>
          </a:p>
          <a:p>
            <a:r>
              <a:rPr lang="en-US" b="0" i="0" dirty="0">
                <a:effectLst/>
                <a:latin typeface="system-ui"/>
              </a:rPr>
              <a:t>(b) A lawyer shall explain a matter to the extent reasonably necessary to permit the client to make informed decisions regarding the representation</a:t>
            </a:r>
          </a:p>
          <a:p>
            <a:endParaRPr lang="en-US" sz="1400" dirty="0"/>
          </a:p>
        </p:txBody>
      </p:sp>
      <p:pic>
        <p:nvPicPr>
          <p:cNvPr id="5" name="Picture 4" descr="Cartoon a cartoon of a person looking at a computer screen&#10;&#10;AI-generated content may be incorrect.">
            <a:extLst>
              <a:ext uri="{FF2B5EF4-FFF2-40B4-BE49-F238E27FC236}">
                <a16:creationId xmlns:a16="http://schemas.microsoft.com/office/drawing/2014/main" xmlns="" id="{03E84672-CB01-B82C-9A2F-A5EE18D527E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0" y="102870"/>
            <a:ext cx="4654296" cy="6398864"/>
          </a:xfrm>
          <a:prstGeom prst="rect">
            <a:avLst/>
          </a:prstGeom>
        </p:spPr>
      </p:pic>
      <p:sp>
        <p:nvSpPr>
          <p:cNvPr id="6" name="TextBox 5">
            <a:extLst>
              <a:ext uri="{FF2B5EF4-FFF2-40B4-BE49-F238E27FC236}">
                <a16:creationId xmlns:a16="http://schemas.microsoft.com/office/drawing/2014/main" xmlns="" id="{9C0573A3-4FE0-0DD7-E18E-DD434141B573}"/>
              </a:ext>
            </a:extLst>
          </p:cNvPr>
          <p:cNvSpPr txBox="1"/>
          <p:nvPr/>
        </p:nvSpPr>
        <p:spPr>
          <a:xfrm>
            <a:off x="0" y="6501734"/>
            <a:ext cx="4654296" cy="230832"/>
          </a:xfrm>
          <a:prstGeom prst="rect">
            <a:avLst/>
          </a:prstGeom>
          <a:noFill/>
        </p:spPr>
        <p:txBody>
          <a:bodyPr wrap="square" rtlCol="0">
            <a:spAutoFit/>
          </a:bodyPr>
          <a:lstStyle/>
          <a:p>
            <a:r>
              <a:rPr lang="en-US" sz="900">
                <a:hlinkClick r:id="rId3" tooltip="https://ccmit.mit.edu/problem-solving/"/>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8571742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1A848E-7C65-7CDD-FA69-CE68AD8E76E9}"/>
              </a:ext>
            </a:extLst>
          </p:cNvPr>
          <p:cNvSpPr>
            <a:spLocks noGrp="1"/>
          </p:cNvSpPr>
          <p:nvPr>
            <p:ph type="title"/>
          </p:nvPr>
        </p:nvSpPr>
        <p:spPr>
          <a:xfrm>
            <a:off x="5279137" y="1"/>
            <a:ext cx="6263936" cy="1859280"/>
          </a:xfrm>
        </p:spPr>
        <p:txBody>
          <a:bodyPr vert="horz" lIns="91440" tIns="45720" rIns="91440" bIns="45720" rtlCol="0" anchor="b">
            <a:normAutofit fontScale="90000"/>
          </a:bodyPr>
          <a:lstStyle/>
          <a:p>
            <a:r>
              <a:rPr lang="en-US" sz="8000" dirty="0">
                <a:solidFill>
                  <a:schemeClr val="tx1">
                    <a:lumMod val="85000"/>
                    <a:lumOff val="15000"/>
                  </a:schemeClr>
                </a:solidFill>
              </a:rPr>
              <a:t>RPC 1.3  DILIGENCE</a:t>
            </a:r>
          </a:p>
        </p:txBody>
      </p:sp>
      <p:sp>
        <p:nvSpPr>
          <p:cNvPr id="3" name="Content Placeholder 2">
            <a:extLst>
              <a:ext uri="{FF2B5EF4-FFF2-40B4-BE49-F238E27FC236}">
                <a16:creationId xmlns:a16="http://schemas.microsoft.com/office/drawing/2014/main" xmlns="" id="{FD37A48A-A021-829A-5FA4-22519521BBBD}"/>
              </a:ext>
            </a:extLst>
          </p:cNvPr>
          <p:cNvSpPr>
            <a:spLocks noGrp="1"/>
          </p:cNvSpPr>
          <p:nvPr>
            <p:ph idx="1"/>
          </p:nvPr>
        </p:nvSpPr>
        <p:spPr>
          <a:xfrm>
            <a:off x="5181600" y="2848356"/>
            <a:ext cx="6361473" cy="3357944"/>
          </a:xfrm>
        </p:spPr>
        <p:txBody>
          <a:bodyPr vert="horz" lIns="91440" tIns="45720" rIns="91440" bIns="45720" rtlCol="0">
            <a:normAutofit/>
          </a:bodyPr>
          <a:lstStyle/>
          <a:p>
            <a:pPr marL="0" indent="0">
              <a:buNone/>
            </a:pPr>
            <a:r>
              <a:rPr lang="en-US" sz="4000" b="0" i="0" cap="all" spc="200" dirty="0">
                <a:solidFill>
                  <a:schemeClr val="tx1">
                    <a:lumMod val="85000"/>
                    <a:lumOff val="15000"/>
                  </a:schemeClr>
                </a:solidFill>
                <a:effectLst/>
                <a:latin typeface="+mj-lt"/>
              </a:rPr>
              <a:t>A lawyer shall act with reasonable diligence and promptness in representing a client.</a:t>
            </a:r>
            <a:endParaRPr lang="en-US" sz="4000" cap="all" spc="200" dirty="0">
              <a:solidFill>
                <a:schemeClr val="tx1">
                  <a:lumMod val="85000"/>
                  <a:lumOff val="15000"/>
                </a:schemeClr>
              </a:solidFill>
              <a:latin typeface="+mj-lt"/>
            </a:endParaRPr>
          </a:p>
        </p:txBody>
      </p:sp>
      <p:pic>
        <p:nvPicPr>
          <p:cNvPr id="6" name="Picture 5" descr="A purple and white striped button&#10;&#10;AI-generated content may be incorrect.">
            <a:extLst>
              <a:ext uri="{FF2B5EF4-FFF2-40B4-BE49-F238E27FC236}">
                <a16:creationId xmlns:a16="http://schemas.microsoft.com/office/drawing/2014/main" xmlns="" id="{0D9C55C8-2B5A-DF2A-BF93-7B35E087045D}"/>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48927" y="1158240"/>
            <a:ext cx="3690092" cy="4084319"/>
          </a:xfrm>
          <a:prstGeom prst="rect">
            <a:avLst/>
          </a:prstGeom>
        </p:spPr>
      </p:pic>
    </p:spTree>
    <p:extLst>
      <p:ext uri="{BB962C8B-B14F-4D97-AF65-F5344CB8AC3E}">
        <p14:creationId xmlns:p14="http://schemas.microsoft.com/office/powerpoint/2010/main" val="369684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AI-generated content may be incorrect.">
            <a:extLst>
              <a:ext uri="{FF2B5EF4-FFF2-40B4-BE49-F238E27FC236}">
                <a16:creationId xmlns:a16="http://schemas.microsoft.com/office/drawing/2014/main" xmlns="" id="{6FCF06EB-B421-1136-46CB-3DA8EA73809A}"/>
              </a:ext>
            </a:extLst>
          </p:cNvPr>
          <p:cNvPicPr>
            <a:picLocks noChangeAspect="1"/>
          </p:cNvPicPr>
          <p:nvPr/>
        </p:nvPicPr>
        <p:blipFill>
          <a:blip r:embed="rId2"/>
          <a:stretch>
            <a:fillRect/>
          </a:stretch>
        </p:blipFill>
        <p:spPr>
          <a:xfrm>
            <a:off x="365759" y="156754"/>
            <a:ext cx="11443063" cy="6270172"/>
          </a:xfrm>
          <a:prstGeom prst="rect">
            <a:avLst/>
          </a:prstGeom>
        </p:spPr>
      </p:pic>
    </p:spTree>
    <p:extLst>
      <p:ext uri="{BB962C8B-B14F-4D97-AF65-F5344CB8AC3E}">
        <p14:creationId xmlns:p14="http://schemas.microsoft.com/office/powerpoint/2010/main" val="10716844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and images&#10;&#10;AI-generated content may be incorrect.">
            <a:extLst>
              <a:ext uri="{FF2B5EF4-FFF2-40B4-BE49-F238E27FC236}">
                <a16:creationId xmlns:a16="http://schemas.microsoft.com/office/drawing/2014/main" xmlns="" id="{7D7DA87C-30B3-F133-39AF-87C6F3689D1E}"/>
              </a:ext>
            </a:extLst>
          </p:cNvPr>
          <p:cNvPicPr>
            <a:picLocks noChangeAspect="1"/>
          </p:cNvPicPr>
          <p:nvPr/>
        </p:nvPicPr>
        <p:blipFill>
          <a:blip r:embed="rId2"/>
          <a:stretch>
            <a:fillRect/>
          </a:stretch>
        </p:blipFill>
        <p:spPr>
          <a:xfrm>
            <a:off x="621792" y="207264"/>
            <a:ext cx="11228831" cy="6181344"/>
          </a:xfrm>
          <a:prstGeom prst="rect">
            <a:avLst/>
          </a:prstGeom>
        </p:spPr>
      </p:pic>
    </p:spTree>
    <p:extLst>
      <p:ext uri="{BB962C8B-B14F-4D97-AF65-F5344CB8AC3E}">
        <p14:creationId xmlns:p14="http://schemas.microsoft.com/office/powerpoint/2010/main" val="47251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605A42EF-68E6-4808-81CD-E5ABD0ED92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35591BF-1E90-41BC-8735-580E6494FAE4}"/>
              </a:ext>
            </a:extLst>
          </p:cNvPr>
          <p:cNvSpPr>
            <a:spLocks noGrp="1"/>
          </p:cNvSpPr>
          <p:nvPr>
            <p:ph type="title"/>
          </p:nvPr>
        </p:nvSpPr>
        <p:spPr>
          <a:xfrm>
            <a:off x="6411684" y="91442"/>
            <a:ext cx="5127171" cy="1008636"/>
          </a:xfrm>
        </p:spPr>
        <p:txBody>
          <a:bodyPr>
            <a:normAutofit/>
          </a:bodyPr>
          <a:lstStyle/>
          <a:p>
            <a:pPr algn="ctr"/>
            <a:r>
              <a:rPr lang="en-US" sz="3400" dirty="0"/>
              <a:t>RPC 1.7(a) CONFLICTS OF INTEREST:  CURRENT CLIENTS</a:t>
            </a:r>
          </a:p>
        </p:txBody>
      </p:sp>
      <p:pic>
        <p:nvPicPr>
          <p:cNvPr id="8" name="Picture 7" descr="A magnifying glass next to a notebook&#10;&#10;AI-generated content may be incorrect.">
            <a:extLst>
              <a:ext uri="{FF2B5EF4-FFF2-40B4-BE49-F238E27FC236}">
                <a16:creationId xmlns:a16="http://schemas.microsoft.com/office/drawing/2014/main" xmlns="" id="{A3357D9F-6B8B-E934-B6AD-289ADBEA0D73}"/>
              </a:ext>
            </a:extLst>
          </p:cNvPr>
          <p:cNvPicPr>
            <a:picLocks noChangeAspect="1"/>
          </p:cNvPicPr>
          <p:nvPr/>
        </p:nvPicPr>
        <p:blipFill>
          <a:blip r:embed="rId2">
            <a:extLst>
              <a:ext uri="{837473B0-CC2E-450A-ABE3-18F120FF3D39}">
                <a1611:picAttrSrcUrl xmlns:a1611="http://schemas.microsoft.com/office/drawing/2016/11/main" xmlns="" r:id="rId3"/>
              </a:ext>
            </a:extLst>
          </a:blip>
          <a:srcRect l="1716" r="26377"/>
          <a:stretch/>
        </p:blipFill>
        <p:spPr>
          <a:xfrm>
            <a:off x="0" y="91442"/>
            <a:ext cx="6094819" cy="6242874"/>
          </a:xfrm>
          <a:prstGeom prst="rect">
            <a:avLst/>
          </a:prstGeom>
        </p:spPr>
      </p:pic>
      <p:cxnSp>
        <p:nvCxnSpPr>
          <p:cNvPr id="27" name="Straight Connector 26">
            <a:extLst>
              <a:ext uri="{FF2B5EF4-FFF2-40B4-BE49-F238E27FC236}">
                <a16:creationId xmlns:a16="http://schemas.microsoft.com/office/drawing/2014/main" xmlns="" id="{3C4A154E-1950-4755-A5FC-5998EE0CC1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BBAF2D91-A8D4-455B-B5CC-D01010342140}"/>
              </a:ext>
            </a:extLst>
          </p:cNvPr>
          <p:cNvSpPr>
            <a:spLocks noGrp="1"/>
          </p:cNvSpPr>
          <p:nvPr>
            <p:ph idx="1"/>
          </p:nvPr>
        </p:nvSpPr>
        <p:spPr>
          <a:xfrm>
            <a:off x="6191794" y="1191520"/>
            <a:ext cx="6000206" cy="5209280"/>
          </a:xfrm>
        </p:spPr>
        <p:txBody>
          <a:bodyPr>
            <a:normAutofit/>
          </a:bodyPr>
          <a:lstStyle/>
          <a:p>
            <a:r>
              <a:rPr lang="en-US" sz="2400" dirty="0"/>
              <a:t>EXCEPT AS PROVIDED IN PARAGRAPH (b), A LAWYER SHALL NOT REPRESENT A CLIENT IF THE REPRESENTATION INVOLVES A CONCURRENT CONFLICT OF INTEREST.  A CONCURRENT CONFLICT OF INTEREST EXISTS IF:</a:t>
            </a:r>
          </a:p>
          <a:p>
            <a:r>
              <a:rPr lang="en-US" sz="2400" dirty="0"/>
              <a:t>1.  THE REPRESENTATION OF ONE CLIENT WILL BE DIRECTLY ADVERSE TO ANOTHER CLIENT.</a:t>
            </a:r>
          </a:p>
          <a:p>
            <a:r>
              <a:rPr lang="en-US" sz="2400" dirty="0"/>
              <a:t>2.  THERE IS A SIGNIFICANT RISK THAT THE REPRESENTATION OF ONE OR MORE CLIENTS WILL BE MATERIALLY LIMITED BY THE LAWYER’S RESPONSIBILITIES TO ANOTHER CLIENT, A FORMER CLIENT, OR A THIRD PERSON OR BY </a:t>
            </a:r>
            <a:r>
              <a:rPr lang="en-US" sz="2400" b="1" dirty="0"/>
              <a:t>A PERSONAL INTEREST </a:t>
            </a:r>
            <a:r>
              <a:rPr lang="en-US" sz="2400" dirty="0"/>
              <a:t>OF THE LAWYER.</a:t>
            </a:r>
          </a:p>
        </p:txBody>
      </p:sp>
      <p:sp>
        <p:nvSpPr>
          <p:cNvPr id="29" name="Rectangle 28">
            <a:extLst>
              <a:ext uri="{FF2B5EF4-FFF2-40B4-BE49-F238E27FC236}">
                <a16:creationId xmlns:a16="http://schemas.microsoft.com/office/drawing/2014/main" xmlns="" id="{3FE9C285-56FB-4B36-8ECA-C2D6596AA9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937C076B-00B1-4629-B27F-A86F9885FB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1179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A document with text on it&#10;&#10;AI-generated content may be incorrect.">
            <a:extLst>
              <a:ext uri="{FF2B5EF4-FFF2-40B4-BE49-F238E27FC236}">
                <a16:creationId xmlns:a16="http://schemas.microsoft.com/office/drawing/2014/main" xmlns="" id="{5DFA75CA-8123-203C-6C5B-984205E9CC5E}"/>
              </a:ext>
            </a:extLst>
          </p:cNvPr>
          <p:cNvPicPr>
            <a:picLocks noChangeAspect="1"/>
          </p:cNvPicPr>
          <p:nvPr/>
        </p:nvPicPr>
        <p:blipFill>
          <a:blip r:embed="rId2"/>
          <a:stretch>
            <a:fillRect/>
          </a:stretch>
        </p:blipFill>
        <p:spPr>
          <a:xfrm>
            <a:off x="621792" y="487680"/>
            <a:ext cx="10671683" cy="5181600"/>
          </a:xfrm>
          <a:prstGeom prst="rect">
            <a:avLst/>
          </a:prstGeom>
        </p:spPr>
      </p:pic>
    </p:spTree>
    <p:extLst>
      <p:ext uri="{BB962C8B-B14F-4D97-AF65-F5344CB8AC3E}">
        <p14:creationId xmlns:p14="http://schemas.microsoft.com/office/powerpoint/2010/main" val="4422541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233C68B-31F7-BAC0-8929-2826172B5AFD}"/>
              </a:ext>
            </a:extLst>
          </p:cNvPr>
          <p:cNvSpPr>
            <a:spLocks noGrp="1"/>
          </p:cNvSpPr>
          <p:nvPr>
            <p:ph type="ctrTitle"/>
          </p:nvPr>
        </p:nvSpPr>
        <p:spPr>
          <a:xfrm>
            <a:off x="5220928" y="965200"/>
            <a:ext cx="5999002" cy="4927600"/>
          </a:xfrm>
        </p:spPr>
        <p:txBody>
          <a:bodyPr anchor="ctr">
            <a:normAutofit/>
          </a:bodyPr>
          <a:lstStyle/>
          <a:p>
            <a:pPr algn="ctr"/>
            <a:r>
              <a:rPr lang="en-US" b="1" dirty="0">
                <a:solidFill>
                  <a:schemeClr val="tx2"/>
                </a:solidFill>
              </a:rPr>
              <a:t>ETHICS UPDATE</a:t>
            </a:r>
          </a:p>
        </p:txBody>
      </p:sp>
      <p:sp>
        <p:nvSpPr>
          <p:cNvPr id="10" name="Rectangle 9">
            <a:extLst>
              <a:ext uri="{FF2B5EF4-FFF2-40B4-BE49-F238E27FC236}">
                <a16:creationId xmlns:a16="http://schemas.microsoft.com/office/drawing/2014/main" xmlns="" id="{0EEF5601-A8BC-411D-AA64-3E79320BA1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xmlns="" id="{25D21ED1-B04A-1D1E-0350-3B24A01378A3}"/>
              </a:ext>
            </a:extLst>
          </p:cNvPr>
          <p:cNvSpPr>
            <a:spLocks noGrp="1"/>
          </p:cNvSpPr>
          <p:nvPr>
            <p:ph type="subTitle" idx="1"/>
          </p:nvPr>
        </p:nvSpPr>
        <p:spPr>
          <a:xfrm>
            <a:off x="823356" y="1159565"/>
            <a:ext cx="2938022" cy="4439055"/>
          </a:xfrm>
        </p:spPr>
        <p:txBody>
          <a:bodyPr anchor="ctr">
            <a:normAutofit/>
          </a:bodyPr>
          <a:lstStyle/>
          <a:p>
            <a:endParaRPr lang="en-US" dirty="0">
              <a:solidFill>
                <a:srgbClr val="FFFFFF"/>
              </a:solidFill>
            </a:endParaRPr>
          </a:p>
        </p:txBody>
      </p:sp>
      <p:sp>
        <p:nvSpPr>
          <p:cNvPr id="12" name="Rectangle 11">
            <a:extLst>
              <a:ext uri="{FF2B5EF4-FFF2-40B4-BE49-F238E27FC236}">
                <a16:creationId xmlns:a16="http://schemas.microsoft.com/office/drawing/2014/main" xmlns="" id="{33209156-242F-4B26-8D07-CEB2B68A9F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hand holding a megaphone&#10;&#10;AI-generated content may be incorrect.">
            <a:extLst>
              <a:ext uri="{FF2B5EF4-FFF2-40B4-BE49-F238E27FC236}">
                <a16:creationId xmlns:a16="http://schemas.microsoft.com/office/drawing/2014/main" xmlns="" id="{5E1901FB-0BAB-B6FF-B4B7-496459CFC595}"/>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0" y="0"/>
            <a:ext cx="5220928" cy="6858000"/>
          </a:xfrm>
          <a:prstGeom prst="rect">
            <a:avLst/>
          </a:prstGeom>
        </p:spPr>
      </p:pic>
    </p:spTree>
    <p:extLst>
      <p:ext uri="{BB962C8B-B14F-4D97-AF65-F5344CB8AC3E}">
        <p14:creationId xmlns:p14="http://schemas.microsoft.com/office/powerpoint/2010/main" val="39164729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FF7B8F-75EB-D6F8-B84F-0D8B2CE8D4FC}"/>
              </a:ext>
            </a:extLst>
          </p:cNvPr>
          <p:cNvSpPr>
            <a:spLocks noGrp="1"/>
          </p:cNvSpPr>
          <p:nvPr>
            <p:ph type="title"/>
          </p:nvPr>
        </p:nvSpPr>
        <p:spPr>
          <a:xfrm>
            <a:off x="-71120" y="594358"/>
            <a:ext cx="4094480" cy="3533505"/>
          </a:xfrm>
        </p:spPr>
        <p:txBody>
          <a:bodyPr>
            <a:normAutofit/>
          </a:bodyPr>
          <a:lstStyle/>
          <a:p>
            <a:pPr algn="ctr"/>
            <a:r>
              <a:rPr lang="en-US" dirty="0"/>
              <a:t>BOARD OF PROFESSIONAL RESPONSIBILITY</a:t>
            </a:r>
            <a:br>
              <a:rPr lang="en-US" dirty="0"/>
            </a:br>
            <a:r>
              <a:rPr lang="en-US" dirty="0"/>
              <a:t>FORMAL ETHICS</a:t>
            </a:r>
            <a:br>
              <a:rPr lang="en-US" dirty="0"/>
            </a:br>
            <a:r>
              <a:rPr lang="en-US" dirty="0"/>
              <a:t>OPINION</a:t>
            </a:r>
            <a:br>
              <a:rPr lang="en-US" dirty="0"/>
            </a:br>
            <a:r>
              <a:rPr lang="en-US" dirty="0"/>
              <a:t> 2023-F-169</a:t>
            </a:r>
          </a:p>
        </p:txBody>
      </p:sp>
      <p:sp>
        <p:nvSpPr>
          <p:cNvPr id="4" name="Text Placeholder 3">
            <a:extLst>
              <a:ext uri="{FF2B5EF4-FFF2-40B4-BE49-F238E27FC236}">
                <a16:creationId xmlns:a16="http://schemas.microsoft.com/office/drawing/2014/main" xmlns="" id="{384A5ADC-7259-955B-5DED-3A07E82094E0}"/>
              </a:ext>
            </a:extLst>
          </p:cNvPr>
          <p:cNvSpPr>
            <a:spLocks noGrp="1"/>
          </p:cNvSpPr>
          <p:nvPr>
            <p:ph type="body" sz="half" idx="2"/>
          </p:nvPr>
        </p:nvSpPr>
        <p:spPr>
          <a:xfrm>
            <a:off x="457200" y="4846320"/>
            <a:ext cx="3200400" cy="1458884"/>
          </a:xfrm>
        </p:spPr>
        <p:txBody>
          <a:bodyPr/>
          <a:lstStyle/>
          <a:p>
            <a:endParaRPr lang="en-US" dirty="0"/>
          </a:p>
        </p:txBody>
      </p:sp>
      <p:pic>
        <p:nvPicPr>
          <p:cNvPr id="5" name="Content Placeholder 4" descr="Text&#10;&#10;Description automatically generated with medium confidence">
            <a:extLst>
              <a:ext uri="{FF2B5EF4-FFF2-40B4-BE49-F238E27FC236}">
                <a16:creationId xmlns:a16="http://schemas.microsoft.com/office/drawing/2014/main" xmlns="" id="{B3F485B1-2CE6-2007-1333-9FDC435C7444}"/>
              </a:ext>
            </a:extLst>
          </p:cNvPr>
          <p:cNvPicPr>
            <a:picLocks noGrp="1" noChangeAspect="1"/>
          </p:cNvPicPr>
          <p:nvPr>
            <p:ph idx="1"/>
          </p:nvPr>
        </p:nvPicPr>
        <p:blipFill>
          <a:blip r:embed="rId2"/>
          <a:stretch>
            <a:fillRect/>
          </a:stretch>
        </p:blipFill>
        <p:spPr>
          <a:xfrm>
            <a:off x="4219304" y="156754"/>
            <a:ext cx="7824650" cy="6544492"/>
          </a:xfrm>
        </p:spPr>
      </p:pic>
    </p:spTree>
    <p:extLst>
      <p:ext uri="{BB962C8B-B14F-4D97-AF65-F5344CB8AC3E}">
        <p14:creationId xmlns:p14="http://schemas.microsoft.com/office/powerpoint/2010/main" val="25270492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7F7D1F-813E-C25E-1010-BE566C4D15BD}"/>
              </a:ext>
            </a:extLst>
          </p:cNvPr>
          <p:cNvSpPr>
            <a:spLocks noGrp="1"/>
          </p:cNvSpPr>
          <p:nvPr>
            <p:ph type="title"/>
          </p:nvPr>
        </p:nvSpPr>
        <p:spPr>
          <a:xfrm>
            <a:off x="0" y="-1465385"/>
            <a:ext cx="4088674" cy="5134708"/>
          </a:xfrm>
        </p:spPr>
        <p:txBody>
          <a:bodyPr/>
          <a:lstStyle/>
          <a:p>
            <a:pPr algn="ctr"/>
            <a:r>
              <a:rPr lang="en-US" dirty="0"/>
              <a:t>BOARD OF PROFESSIONAL RESPONSIBILITY</a:t>
            </a:r>
            <a:br>
              <a:rPr lang="en-US" dirty="0"/>
            </a:br>
            <a:r>
              <a:rPr lang="en-US" dirty="0"/>
              <a:t>FORMAL ETHICS</a:t>
            </a:r>
            <a:br>
              <a:rPr lang="en-US" dirty="0"/>
            </a:br>
            <a:r>
              <a:rPr lang="en-US" dirty="0"/>
              <a:t>OPINION</a:t>
            </a:r>
            <a:br>
              <a:rPr lang="en-US" dirty="0"/>
            </a:br>
            <a:r>
              <a:rPr lang="en-US" dirty="0"/>
              <a:t> 2025-F-171</a:t>
            </a:r>
          </a:p>
        </p:txBody>
      </p:sp>
      <p:sp>
        <p:nvSpPr>
          <p:cNvPr id="3" name="Content Placeholder 2">
            <a:extLst>
              <a:ext uri="{FF2B5EF4-FFF2-40B4-BE49-F238E27FC236}">
                <a16:creationId xmlns:a16="http://schemas.microsoft.com/office/drawing/2014/main" xmlns="" id="{35D7CD54-78D7-403A-79A8-B12B65F0B0E6}"/>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xmlns="" id="{B0A3DEFC-257D-49F7-AA92-76E601443F5C}"/>
              </a:ext>
            </a:extLst>
          </p:cNvPr>
          <p:cNvSpPr>
            <a:spLocks noGrp="1"/>
          </p:cNvSpPr>
          <p:nvPr>
            <p:ph type="body" sz="half" idx="2"/>
          </p:nvPr>
        </p:nvSpPr>
        <p:spPr>
          <a:xfrm>
            <a:off x="457200" y="5826368"/>
            <a:ext cx="3200400" cy="478835"/>
          </a:xfrm>
        </p:spPr>
        <p:txBody>
          <a:bodyPr/>
          <a:lstStyle/>
          <a:p>
            <a:endParaRPr lang="en-US" dirty="0"/>
          </a:p>
        </p:txBody>
      </p:sp>
      <p:pic>
        <p:nvPicPr>
          <p:cNvPr id="5" name="Picture 4" descr="A legal document with text on it&#10;&#10;AI-generated content may be incorrect.">
            <a:extLst>
              <a:ext uri="{FF2B5EF4-FFF2-40B4-BE49-F238E27FC236}">
                <a16:creationId xmlns:a16="http://schemas.microsoft.com/office/drawing/2014/main" xmlns="" id="{5F4387E7-2D8F-20D3-781A-EFE717322871}"/>
              </a:ext>
            </a:extLst>
          </p:cNvPr>
          <p:cNvPicPr>
            <a:picLocks noChangeAspect="1"/>
          </p:cNvPicPr>
          <p:nvPr/>
        </p:nvPicPr>
        <p:blipFill>
          <a:blip r:embed="rId2"/>
          <a:stretch>
            <a:fillRect/>
          </a:stretch>
        </p:blipFill>
        <p:spPr>
          <a:xfrm>
            <a:off x="4180114" y="0"/>
            <a:ext cx="7824652" cy="6675120"/>
          </a:xfrm>
          <a:prstGeom prst="rect">
            <a:avLst/>
          </a:prstGeom>
        </p:spPr>
      </p:pic>
    </p:spTree>
    <p:extLst>
      <p:ext uri="{BB962C8B-B14F-4D97-AF65-F5344CB8AC3E}">
        <p14:creationId xmlns:p14="http://schemas.microsoft.com/office/powerpoint/2010/main" val="6595287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F6C674-A4F3-55B8-5209-C81E07101AFD}"/>
              </a:ext>
            </a:extLst>
          </p:cNvPr>
          <p:cNvSpPr>
            <a:spLocks noGrp="1"/>
          </p:cNvSpPr>
          <p:nvPr>
            <p:ph type="title"/>
          </p:nvPr>
        </p:nvSpPr>
        <p:spPr>
          <a:xfrm>
            <a:off x="-113212" y="-1470074"/>
            <a:ext cx="3979818" cy="5174565"/>
          </a:xfrm>
        </p:spPr>
        <p:txBody>
          <a:bodyPr/>
          <a:lstStyle/>
          <a:p>
            <a:pPr algn="ctr"/>
            <a:r>
              <a:rPr lang="en-US" dirty="0"/>
              <a:t>BOARD OF PROFESSIONAL RESPONSIBILITY</a:t>
            </a:r>
            <a:br>
              <a:rPr lang="en-US" dirty="0"/>
            </a:br>
            <a:r>
              <a:rPr lang="en-US" dirty="0"/>
              <a:t>FORMAL ETHICS</a:t>
            </a:r>
            <a:br>
              <a:rPr lang="en-US" dirty="0"/>
            </a:br>
            <a:r>
              <a:rPr lang="en-US" dirty="0"/>
              <a:t>OPINION</a:t>
            </a:r>
            <a:br>
              <a:rPr lang="en-US" dirty="0"/>
            </a:br>
            <a:r>
              <a:rPr lang="en-US" dirty="0"/>
              <a:t> 2025-F-172</a:t>
            </a:r>
          </a:p>
        </p:txBody>
      </p:sp>
      <p:pic>
        <p:nvPicPr>
          <p:cNvPr id="6" name="Content Placeholder 5" descr="A document with text on it&#10;&#10;AI-generated content may be incorrect.">
            <a:extLst>
              <a:ext uri="{FF2B5EF4-FFF2-40B4-BE49-F238E27FC236}">
                <a16:creationId xmlns:a16="http://schemas.microsoft.com/office/drawing/2014/main" xmlns="" id="{D44A55BC-E747-4253-9EAE-582BF2126783}"/>
              </a:ext>
            </a:extLst>
          </p:cNvPr>
          <p:cNvPicPr>
            <a:picLocks noGrp="1" noChangeAspect="1"/>
          </p:cNvPicPr>
          <p:nvPr>
            <p:ph idx="1"/>
          </p:nvPr>
        </p:nvPicPr>
        <p:blipFill>
          <a:blip r:embed="rId2"/>
          <a:stretch>
            <a:fillRect/>
          </a:stretch>
        </p:blipFill>
        <p:spPr>
          <a:xfrm>
            <a:off x="4075612" y="182880"/>
            <a:ext cx="8020594" cy="6583680"/>
          </a:xfrm>
        </p:spPr>
      </p:pic>
      <p:sp>
        <p:nvSpPr>
          <p:cNvPr id="4" name="Text Placeholder 3">
            <a:extLst>
              <a:ext uri="{FF2B5EF4-FFF2-40B4-BE49-F238E27FC236}">
                <a16:creationId xmlns:a16="http://schemas.microsoft.com/office/drawing/2014/main" xmlns="" id="{6ED7CDA7-DAE7-9069-F57E-69E44EFC6B65}"/>
              </a:ext>
            </a:extLst>
          </p:cNvPr>
          <p:cNvSpPr>
            <a:spLocks noGrp="1"/>
          </p:cNvSpPr>
          <p:nvPr>
            <p:ph type="body" sz="half" idx="2"/>
          </p:nvPr>
        </p:nvSpPr>
        <p:spPr>
          <a:xfrm>
            <a:off x="457200" y="5896708"/>
            <a:ext cx="3200400" cy="408496"/>
          </a:xfrm>
        </p:spPr>
        <p:txBody>
          <a:bodyPr/>
          <a:lstStyle/>
          <a:p>
            <a:endParaRPr lang="en-US" dirty="0"/>
          </a:p>
        </p:txBody>
      </p:sp>
    </p:spTree>
    <p:extLst>
      <p:ext uri="{BB962C8B-B14F-4D97-AF65-F5344CB8AC3E}">
        <p14:creationId xmlns:p14="http://schemas.microsoft.com/office/powerpoint/2010/main" val="31101008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5B650-A572-41FE-811C-96E0EAE66422}"/>
              </a:ext>
            </a:extLst>
          </p:cNvPr>
          <p:cNvSpPr>
            <a:spLocks noGrp="1"/>
          </p:cNvSpPr>
          <p:nvPr>
            <p:ph type="title"/>
          </p:nvPr>
        </p:nvSpPr>
        <p:spPr>
          <a:xfrm>
            <a:off x="566519" y="914400"/>
            <a:ext cx="3930417" cy="3795159"/>
          </a:xfrm>
        </p:spPr>
        <p:txBody>
          <a:bodyPr vert="horz" lIns="91440" tIns="45720" rIns="91440" bIns="45720" rtlCol="0" anchor="b">
            <a:noAutofit/>
          </a:bodyPr>
          <a:lstStyle/>
          <a:p>
            <a:pPr>
              <a:lnSpc>
                <a:spcPct val="90000"/>
              </a:lnSpc>
            </a:pPr>
            <a:r>
              <a:rPr lang="en-US" sz="5400" dirty="0"/>
              <a:t>2,367</a:t>
            </a:r>
            <a:br>
              <a:rPr lang="en-US" sz="5400" dirty="0"/>
            </a:br>
            <a:r>
              <a:rPr lang="en-US" sz="5400" dirty="0"/>
              <a:t>COMPLAINTS FILED LAST YEAR</a:t>
            </a:r>
            <a:r>
              <a:rPr lang="en-US" sz="5400" b="1" dirty="0"/>
              <a:t/>
            </a:r>
            <a:br>
              <a:rPr lang="en-US" sz="5400" b="1" dirty="0"/>
            </a:br>
            <a:endParaRPr lang="en-US" sz="5400" b="1" dirty="0"/>
          </a:p>
        </p:txBody>
      </p:sp>
      <p:pic>
        <p:nvPicPr>
          <p:cNvPr id="5" name="Content Placeholder 4" descr="Text, whiteboard&#10;&#10;Description automatically generated">
            <a:extLst>
              <a:ext uri="{FF2B5EF4-FFF2-40B4-BE49-F238E27FC236}">
                <a16:creationId xmlns:a16="http://schemas.microsoft.com/office/drawing/2014/main" xmlns="" id="{91B7ACA7-2AD6-4350-A787-78D1FB753926}"/>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5106340" y="1294714"/>
            <a:ext cx="6382411" cy="4260259"/>
          </a:xfrm>
          <a:prstGeom prst="rect">
            <a:avLst/>
          </a:prstGeom>
        </p:spPr>
      </p:pic>
      <p:sp>
        <p:nvSpPr>
          <p:cNvPr id="6" name="TextBox 5">
            <a:extLst>
              <a:ext uri="{FF2B5EF4-FFF2-40B4-BE49-F238E27FC236}">
                <a16:creationId xmlns:a16="http://schemas.microsoft.com/office/drawing/2014/main" xmlns="" id="{DDD647D1-534E-45B8-BB47-DE3A705751F1}"/>
              </a:ext>
            </a:extLst>
          </p:cNvPr>
          <p:cNvSpPr txBox="1"/>
          <p:nvPr/>
        </p:nvSpPr>
        <p:spPr>
          <a:xfrm>
            <a:off x="8928435" y="5354918"/>
            <a:ext cx="25603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randview"/>
                <a:ea typeface="+mn-ea"/>
                <a:cs typeface="+mn-cs"/>
                <a:hlinkClick r:id="rId3" tooltip="http://www.thebluediamondgallery.com/handwriting/c/complaints.html">
                  <a:extLst>
                    <a:ext uri="{A12FA001-AC4F-418D-AE19-62706E023703}">
                      <ahyp:hlinkClr xmlns:ahyp="http://schemas.microsoft.com/office/drawing/2018/hyperlinkcolor" xmlns="" val="tx"/>
                    </a:ext>
                  </a:extLst>
                </a:hlinkClick>
              </a:rPr>
              <a:t>This Photo</a:t>
            </a:r>
            <a:r>
              <a:rPr kumimoji="0" lang="en-US" sz="700" b="0" i="0" u="none" strike="noStrike" kern="1200" cap="none" spc="0" normalizeH="0" baseline="0" noProof="0" dirty="0">
                <a:ln>
                  <a:noFill/>
                </a:ln>
                <a:solidFill>
                  <a:srgbClr val="FFFFFF"/>
                </a:solidFill>
                <a:effectLst/>
                <a:uLnTx/>
                <a:uFillTx/>
                <a:latin typeface="Grandview"/>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randview"/>
                <a:ea typeface="+mn-ea"/>
                <a:cs typeface="+mn-cs"/>
                <a:hlinkClick r:id="rId4" tooltip="https://creativecommons.org/licenses/by-sa/3.0/">
                  <a:extLst>
                    <a:ext uri="{A12FA001-AC4F-418D-AE19-62706E023703}">
                      <ahyp:hlinkClr xmlns:ahyp="http://schemas.microsoft.com/office/drawing/2018/hyperlinkcolor" xmlns="" val="tx"/>
                    </a:ext>
                  </a:extLst>
                </a:hlinkClick>
              </a:rPr>
              <a:t>CC BY-SA</a:t>
            </a:r>
            <a:endParaRPr kumimoji="0" lang="en-US" sz="700" b="0" i="0" u="none" strike="noStrike" kern="1200" cap="none" spc="0" normalizeH="0" baseline="0" noProof="0" dirty="0">
              <a:ln>
                <a:noFill/>
              </a:ln>
              <a:solidFill>
                <a:srgbClr val="FFFFFF"/>
              </a:solidFill>
              <a:effectLst/>
              <a:uLnTx/>
              <a:uFillTx/>
              <a:latin typeface="Grandview"/>
              <a:ea typeface="+mn-ea"/>
              <a:cs typeface="+mn-cs"/>
            </a:endParaRPr>
          </a:p>
        </p:txBody>
      </p:sp>
    </p:spTree>
    <p:extLst>
      <p:ext uri="{BB962C8B-B14F-4D97-AF65-F5344CB8AC3E}">
        <p14:creationId xmlns:p14="http://schemas.microsoft.com/office/powerpoint/2010/main" val="1177587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921C94-A746-FD1C-55FE-EC820E09C782}"/>
              </a:ext>
            </a:extLst>
          </p:cNvPr>
          <p:cNvSpPr>
            <a:spLocks noGrp="1"/>
          </p:cNvSpPr>
          <p:nvPr>
            <p:ph type="title"/>
          </p:nvPr>
        </p:nvSpPr>
        <p:spPr/>
        <p:txBody>
          <a:bodyPr>
            <a:normAutofit/>
          </a:bodyPr>
          <a:lstStyle/>
          <a:p>
            <a:pPr algn="ctr"/>
            <a:r>
              <a:rPr lang="en-US" dirty="0"/>
              <a:t>WHAT CAUSES CLIENTS TO FILE DISCIPLINARY COMPLAINTS ?</a:t>
            </a:r>
          </a:p>
        </p:txBody>
      </p:sp>
      <p:pic>
        <p:nvPicPr>
          <p:cNvPr id="5" name="Content Placeholder 4" descr="A picture containing text, spice, accessory&#10;&#10;Description automatically generated">
            <a:extLst>
              <a:ext uri="{FF2B5EF4-FFF2-40B4-BE49-F238E27FC236}">
                <a16:creationId xmlns:a16="http://schemas.microsoft.com/office/drawing/2014/main" xmlns="" id="{0786EE32-200B-2385-84AB-10788C7E7D10}"/>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109119" y="1846263"/>
            <a:ext cx="6034087" cy="4371657"/>
          </a:xfrm>
        </p:spPr>
      </p:pic>
    </p:spTree>
    <p:extLst>
      <p:ext uri="{BB962C8B-B14F-4D97-AF65-F5344CB8AC3E}">
        <p14:creationId xmlns:p14="http://schemas.microsoft.com/office/powerpoint/2010/main" val="22290544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C9BA8CB6-917F-FAB8-C6C3-6E10A14666A8}"/>
              </a:ext>
            </a:extLst>
          </p:cNvPr>
          <p:cNvGraphicFramePr/>
          <p:nvPr/>
        </p:nvGraphicFramePr>
        <p:xfrm>
          <a:off x="160020" y="111760"/>
          <a:ext cx="12031980" cy="62661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30841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CDF865-EF6C-31D6-6728-8ECE7EDD1469}"/>
              </a:ext>
            </a:extLst>
          </p:cNvPr>
          <p:cNvSpPr>
            <a:spLocks noGrp="1"/>
          </p:cNvSpPr>
          <p:nvPr>
            <p:ph type="title"/>
          </p:nvPr>
        </p:nvSpPr>
        <p:spPr>
          <a:xfrm>
            <a:off x="457200" y="594359"/>
            <a:ext cx="3200400" cy="1759735"/>
          </a:xfrm>
        </p:spPr>
        <p:txBody>
          <a:bodyPr/>
          <a:lstStyle/>
          <a:p>
            <a:r>
              <a:rPr lang="en-US" dirty="0"/>
              <a:t>RESULTS OF INVESTIGATIONS</a:t>
            </a:r>
          </a:p>
        </p:txBody>
      </p:sp>
      <p:sp>
        <p:nvSpPr>
          <p:cNvPr id="3" name="Content Placeholder 2">
            <a:extLst>
              <a:ext uri="{FF2B5EF4-FFF2-40B4-BE49-F238E27FC236}">
                <a16:creationId xmlns:a16="http://schemas.microsoft.com/office/drawing/2014/main" xmlns="" id="{2E42BFCB-F823-8310-EE6D-F689975589E9}"/>
              </a:ext>
            </a:extLst>
          </p:cNvPr>
          <p:cNvSpPr>
            <a:spLocks noGrp="1"/>
          </p:cNvSpPr>
          <p:nvPr>
            <p:ph idx="1"/>
          </p:nvPr>
        </p:nvSpPr>
        <p:spPr>
          <a:xfrm>
            <a:off x="4800600" y="238539"/>
            <a:ext cx="6492240" cy="6619461"/>
          </a:xfrm>
        </p:spPr>
        <p:txBody>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Administrative Dismissals: 1,371</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Investigative Dismissals: 521 </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Diversions: 51 </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Private Informal Admonitions: 36 </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Private Reprimands: 11 </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Informal Public Censures: 41 </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Transferred to Litigation 100</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Placed on Retired Status: 26 </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Other:11</a:t>
            </a:r>
          </a:p>
          <a:p>
            <a:endParaRPr lang="en-US" dirty="0"/>
          </a:p>
        </p:txBody>
      </p:sp>
      <p:sp>
        <p:nvSpPr>
          <p:cNvPr id="4" name="Text Placeholder 3">
            <a:extLst>
              <a:ext uri="{FF2B5EF4-FFF2-40B4-BE49-F238E27FC236}">
                <a16:creationId xmlns:a16="http://schemas.microsoft.com/office/drawing/2014/main" xmlns="" id="{D6EB07CA-3F00-2535-2FA5-0FD50D24E430}"/>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xmlns="" id="{885D9452-6D09-D4C4-FB6D-060549379180}"/>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260671" y="3041374"/>
            <a:ext cx="3200401" cy="3517606"/>
          </a:xfrm>
          <a:prstGeom prst="rect">
            <a:avLst/>
          </a:prstGeom>
        </p:spPr>
      </p:pic>
      <p:sp>
        <p:nvSpPr>
          <p:cNvPr id="7" name="TextBox 6">
            <a:extLst>
              <a:ext uri="{FF2B5EF4-FFF2-40B4-BE49-F238E27FC236}">
                <a16:creationId xmlns:a16="http://schemas.microsoft.com/office/drawing/2014/main" xmlns="" id="{CA9A3A79-8B87-47A9-BA9B-5B30D24F7FF4}"/>
              </a:ext>
            </a:extLst>
          </p:cNvPr>
          <p:cNvSpPr txBox="1"/>
          <p:nvPr/>
        </p:nvSpPr>
        <p:spPr>
          <a:xfrm>
            <a:off x="260671" y="6558981"/>
            <a:ext cx="320040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hlinkClick r:id="rId3" tooltip="https://www.pngall.com/investigation-png"/>
              </a:rPr>
              <a:t>This Photo</a:t>
            </a: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hlinkClick r:id="rId4" tooltip="https://creativecommons.org/licenses/by-nc/3.0/"/>
              </a:rPr>
              <a:t>CC BY-NC</a:t>
            </a: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8E260396-CD01-21BD-9252-FF4C215DB225}"/>
              </a:ext>
            </a:extLst>
          </p:cNvPr>
          <p:cNvSpPr txBox="1"/>
          <p:nvPr/>
        </p:nvSpPr>
        <p:spPr>
          <a:xfrm>
            <a:off x="12435839" y="3247156"/>
            <a:ext cx="298027" cy="15050274"/>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rPr>
              <a:t>Catholic Lawyers Guild Catholic Lawyers Guild Catholic Lawyers Guild </a:t>
            </a:r>
            <a:endParaRPr lang="en-US" dirty="0"/>
          </a:p>
        </p:txBody>
      </p:sp>
    </p:spTree>
    <p:extLst>
      <p:ext uri="{BB962C8B-B14F-4D97-AF65-F5344CB8AC3E}">
        <p14:creationId xmlns:p14="http://schemas.microsoft.com/office/powerpoint/2010/main" val="31370619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xmlns="" id="{436E36BD-64D4-4F84-1CBD-80DAC1C07740}"/>
              </a:ext>
            </a:extLst>
          </p:cNvPr>
          <p:cNvGraphicFramePr/>
          <p:nvPr/>
        </p:nvGraphicFramePr>
        <p:xfrm>
          <a:off x="466928" y="214009"/>
          <a:ext cx="11420272" cy="61576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774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038B8727-D318-4B70-B353-C390602FF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1B0C8367-28B6-4EF1-B182-01BEC9872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xmlns="" id="{66028F9B-2A50-4BA7-8FDF-CA0A74AA55BC}"/>
              </a:ext>
            </a:extLst>
          </p:cNvPr>
          <p:cNvSpPr>
            <a:spLocks noGrp="1"/>
          </p:cNvSpPr>
          <p:nvPr>
            <p:ph type="title"/>
          </p:nvPr>
        </p:nvSpPr>
        <p:spPr>
          <a:xfrm>
            <a:off x="0" y="99146"/>
            <a:ext cx="3986799" cy="4890543"/>
          </a:xfrm>
        </p:spPr>
        <p:txBody>
          <a:bodyPr>
            <a:normAutofit/>
          </a:bodyPr>
          <a:lstStyle/>
          <a:p>
            <a:pPr algn="ctr"/>
            <a:r>
              <a:rPr lang="en-US" sz="4400" dirty="0">
                <a:solidFill>
                  <a:srgbClr val="FFFFFF"/>
                </a:solidFill>
              </a:rPr>
              <a:t>MANY CONFLICTS QUESTIONS CAN BE RESOLVED BY KNOWING THE IDENTITY OF YOUR CLIENT.</a:t>
            </a:r>
          </a:p>
        </p:txBody>
      </p:sp>
      <p:sp>
        <p:nvSpPr>
          <p:cNvPr id="10" name="Content Placeholder 9">
            <a:extLst>
              <a:ext uri="{FF2B5EF4-FFF2-40B4-BE49-F238E27FC236}">
                <a16:creationId xmlns:a16="http://schemas.microsoft.com/office/drawing/2014/main" xmlns="" id="{69F237CE-7705-F53A-27F7-940AD0706FA9}"/>
              </a:ext>
            </a:extLst>
          </p:cNvPr>
          <p:cNvSpPr>
            <a:spLocks noGrp="1"/>
          </p:cNvSpPr>
          <p:nvPr>
            <p:ph idx="1"/>
          </p:nvPr>
        </p:nvSpPr>
        <p:spPr>
          <a:xfrm>
            <a:off x="492371" y="5636029"/>
            <a:ext cx="3084844" cy="353290"/>
          </a:xfrm>
        </p:spPr>
        <p:txBody>
          <a:bodyPr>
            <a:normAutofit/>
          </a:bodyPr>
          <a:lstStyle/>
          <a:p>
            <a:endParaRPr lang="en-US" sz="1500" dirty="0">
              <a:solidFill>
                <a:srgbClr val="FFFFFF"/>
              </a:solidFill>
            </a:endParaRPr>
          </a:p>
        </p:txBody>
      </p:sp>
      <p:sp>
        <p:nvSpPr>
          <p:cNvPr id="17" name="Rectangle 16">
            <a:extLst>
              <a:ext uri="{FF2B5EF4-FFF2-40B4-BE49-F238E27FC236}">
                <a16:creationId xmlns:a16="http://schemas.microsoft.com/office/drawing/2014/main" xmlns="" id="{649E3F4C-17F5-49E4-B05F-80C6B348AF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xmlns="" id="{0004791F-0FDF-433E-A2F3-00EDCDB50844}"/>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352138" y="640080"/>
            <a:ext cx="5577840" cy="5577840"/>
          </a:xfrm>
          <a:prstGeom prst="rect">
            <a:avLst/>
          </a:prstGeom>
        </p:spPr>
      </p:pic>
      <p:sp>
        <p:nvSpPr>
          <p:cNvPr id="6" name="TextBox 5">
            <a:extLst>
              <a:ext uri="{FF2B5EF4-FFF2-40B4-BE49-F238E27FC236}">
                <a16:creationId xmlns:a16="http://schemas.microsoft.com/office/drawing/2014/main" xmlns="" id="{403658AE-135B-4982-8102-013E1D801363}"/>
              </a:ext>
            </a:extLst>
          </p:cNvPr>
          <p:cNvSpPr txBox="1"/>
          <p:nvPr/>
        </p:nvSpPr>
        <p:spPr>
          <a:xfrm>
            <a:off x="8622936" y="601786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mrscienceshow.com/2010/06/bring-us-your-burning-science-questions.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6031140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1D53CA0-FDE7-4B62-AE74-A671E6B82D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06FA22A8-DAD2-4DBF-BCF6-AA00E9D836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xmlns="" id="{38CF2381-9166-48DC-8859-93B6A58939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69C5F1CC-81CF-4FB4-9977-391DF5B090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CEA825F3-DEF0-498B-8219-332AD4E84525}"/>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dirty="0">
                <a:solidFill>
                  <a:srgbClr val="FFFFFF"/>
                </a:solidFill>
              </a:rPr>
              <a:t>NEW SECTION TO TRUST ACCOUNT RULE</a:t>
            </a:r>
          </a:p>
        </p:txBody>
      </p:sp>
      <p:sp>
        <p:nvSpPr>
          <p:cNvPr id="9" name="Content Placeholder 8">
            <a:extLst>
              <a:ext uri="{FF2B5EF4-FFF2-40B4-BE49-F238E27FC236}">
                <a16:creationId xmlns:a16="http://schemas.microsoft.com/office/drawing/2014/main" xmlns="" id="{A11208E1-F877-1B78-72C9-1DCB742A4639}"/>
              </a:ext>
            </a:extLst>
          </p:cNvPr>
          <p:cNvSpPr>
            <a:spLocks noGrp="1"/>
          </p:cNvSpPr>
          <p:nvPr>
            <p:ph idx="1"/>
          </p:nvPr>
        </p:nvSpPr>
        <p:spPr>
          <a:xfrm>
            <a:off x="457200" y="3578087"/>
            <a:ext cx="3659246" cy="1554480"/>
          </a:xfrm>
        </p:spPr>
        <p:txBody>
          <a:bodyPr vert="horz" lIns="91440" tIns="45720" rIns="91440" bIns="45720" rtlCol="0">
            <a:normAutofit/>
          </a:bodyPr>
          <a:lstStyle/>
          <a:p>
            <a:pPr marL="0" indent="0">
              <a:buNone/>
            </a:pPr>
            <a:endParaRPr lang="en-US" sz="1500" cap="all" spc="200" dirty="0">
              <a:solidFill>
                <a:srgbClr val="FFFFFF"/>
              </a:solidFill>
              <a:latin typeface="+mj-lt"/>
            </a:endParaRPr>
          </a:p>
        </p:txBody>
      </p:sp>
      <p:pic>
        <p:nvPicPr>
          <p:cNvPr id="5" name="Content Placeholder 4" descr="Text&#10;&#10;Description automatically generated">
            <a:extLst>
              <a:ext uri="{FF2B5EF4-FFF2-40B4-BE49-F238E27FC236}">
                <a16:creationId xmlns:a16="http://schemas.microsoft.com/office/drawing/2014/main" xmlns="" id="{75740068-5CD3-4DB8-AD7B-B65F6255D5F4}"/>
              </a:ext>
            </a:extLst>
          </p:cNvPr>
          <p:cNvPicPr>
            <a:picLocks noChangeAspect="1"/>
          </p:cNvPicPr>
          <p:nvPr/>
        </p:nvPicPr>
        <p:blipFill>
          <a:blip r:embed="rId2">
            <a:extLst>
              <a:ext uri="{837473B0-CC2E-450A-ABE3-18F120FF3D39}">
                <a1611:picAttrSrcUrl xmlns:a1611="http://schemas.microsoft.com/office/drawing/2016/11/main" xmlns="" r:id="rId3"/>
              </a:ext>
            </a:extLst>
          </a:blip>
          <a:srcRect l="14710" r="16463"/>
          <a:stretch/>
        </p:blipFill>
        <p:spPr>
          <a:xfrm>
            <a:off x="4639733" y="10"/>
            <a:ext cx="7552266" cy="6857990"/>
          </a:xfrm>
          <a:prstGeom prst="rect">
            <a:avLst/>
          </a:prstGeom>
        </p:spPr>
      </p:pic>
      <p:sp>
        <p:nvSpPr>
          <p:cNvPr id="22" name="Rectangle 21">
            <a:extLst>
              <a:ext uri="{FF2B5EF4-FFF2-40B4-BE49-F238E27FC236}">
                <a16:creationId xmlns:a16="http://schemas.microsoft.com/office/drawing/2014/main" xmlns="" id="{AFDD4421-3DEC-4941-9625-756F8B5C6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5642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9AA6F9-58E2-41DF-84ED-AA55AB0C7A54}"/>
              </a:ext>
            </a:extLst>
          </p:cNvPr>
          <p:cNvSpPr>
            <a:spLocks noGrp="1"/>
          </p:cNvSpPr>
          <p:nvPr>
            <p:ph type="title"/>
          </p:nvPr>
        </p:nvSpPr>
        <p:spPr>
          <a:xfrm>
            <a:off x="0" y="0"/>
            <a:ext cx="4340501" cy="6519218"/>
          </a:xfrm>
          <a:solidFill>
            <a:schemeClr val="accent2"/>
          </a:solidFill>
        </p:spPr>
        <p:txBody>
          <a:bodyPr anchor="t">
            <a:normAutofit/>
          </a:bodyPr>
          <a:lstStyle/>
          <a:p>
            <a:pPr algn="ctr">
              <a:lnSpc>
                <a:spcPct val="90000"/>
              </a:lnSpc>
            </a:pPr>
            <a:r>
              <a:rPr lang="en-US" sz="4000" dirty="0">
                <a:solidFill>
                  <a:schemeClr val="bg1"/>
                </a:solidFill>
              </a:rPr>
              <a:t/>
            </a:r>
            <a:br>
              <a:rPr lang="en-US" sz="4000" dirty="0">
                <a:solidFill>
                  <a:schemeClr val="bg1"/>
                </a:solidFill>
              </a:rPr>
            </a:br>
            <a:r>
              <a:rPr lang="en-US" sz="4000" dirty="0">
                <a:solidFill>
                  <a:schemeClr val="bg1"/>
                </a:solidFill>
              </a:rPr>
              <a:t>NEW SECTION (f) ADDED TO EXISTING TRUST ACCOUNT RULE 1.15</a:t>
            </a:r>
          </a:p>
        </p:txBody>
      </p:sp>
      <p:sp>
        <p:nvSpPr>
          <p:cNvPr id="5" name="Content Placeholder 4">
            <a:extLst>
              <a:ext uri="{FF2B5EF4-FFF2-40B4-BE49-F238E27FC236}">
                <a16:creationId xmlns:a16="http://schemas.microsoft.com/office/drawing/2014/main" xmlns="" id="{F86D9CA3-586D-424A-9FEE-94577F6D62C0}"/>
              </a:ext>
            </a:extLst>
          </p:cNvPr>
          <p:cNvSpPr>
            <a:spLocks noGrp="1"/>
          </p:cNvSpPr>
          <p:nvPr>
            <p:ph idx="1"/>
          </p:nvPr>
        </p:nvSpPr>
        <p:spPr>
          <a:xfrm>
            <a:off x="4340500" y="170167"/>
            <a:ext cx="7851499" cy="6519219"/>
          </a:xfrm>
        </p:spPr>
        <p:txBody>
          <a:bodyPr anchor="t">
            <a:noAutofit/>
          </a:bodyPr>
          <a:lstStyle/>
          <a:p>
            <a:r>
              <a:rPr lang="en-US" sz="3200" b="1" dirty="0"/>
              <a:t>RPC 1.15(f) </a:t>
            </a:r>
            <a:r>
              <a:rPr lang="en-US" sz="3200" dirty="0"/>
              <a:t>A lawyer who learns of unidentified funds in an IOLTA account must make periodic efforts to identify and return the funds to the rightful owner. If after 12 months of the discovery of the unidentified funds the lawyer determines that ascertaining the ownership or securing the return of the funds will not succeed, the lawyer must remit the funds to the Tennessee Lawyers’ Fund for Client Protection (TLFCP). No charge of ethical impropriety or other breach of professional conduct shall attend to a lawyer’s exercise of reasonable judgment under this paragraph (f).</a:t>
            </a:r>
          </a:p>
        </p:txBody>
      </p:sp>
    </p:spTree>
    <p:extLst>
      <p:ext uri="{BB962C8B-B14F-4D97-AF65-F5344CB8AC3E}">
        <p14:creationId xmlns:p14="http://schemas.microsoft.com/office/powerpoint/2010/main" val="32009781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B089A-3691-4496-94E3-6CA450ED2FDB}"/>
              </a:ext>
            </a:extLst>
          </p:cNvPr>
          <p:cNvSpPr>
            <a:spLocks noGrp="1"/>
          </p:cNvSpPr>
          <p:nvPr>
            <p:ph type="title"/>
          </p:nvPr>
        </p:nvSpPr>
        <p:spPr>
          <a:xfrm>
            <a:off x="0" y="516835"/>
            <a:ext cx="4050806" cy="3507082"/>
          </a:xfrm>
        </p:spPr>
        <p:txBody>
          <a:bodyPr vert="horz" lIns="91440" tIns="45720" rIns="91440" bIns="45720" rtlCol="0" anchor="b">
            <a:normAutofit/>
          </a:bodyPr>
          <a:lstStyle/>
          <a:p>
            <a:pPr algn="ctr"/>
            <a:r>
              <a:rPr lang="en-US" sz="4400" dirty="0"/>
              <a:t>NEW FORM FOR LAWYERS’ FUND FOR CLIENT PROTECTION</a:t>
            </a:r>
          </a:p>
        </p:txBody>
      </p:sp>
      <p:pic>
        <p:nvPicPr>
          <p:cNvPr id="4" name="Content Placeholder 3" descr="A screenshot of a social media post&#10;&#10;Description automatically generated">
            <a:extLst>
              <a:ext uri="{FF2B5EF4-FFF2-40B4-BE49-F238E27FC236}">
                <a16:creationId xmlns:a16="http://schemas.microsoft.com/office/drawing/2014/main" xmlns="" id="{92DFBB42-D4D7-4D4E-BBA0-4AC6B9A9E8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962" r="6245"/>
          <a:stretch/>
        </p:blipFill>
        <p:spPr>
          <a:xfrm>
            <a:off x="4050806" y="-1"/>
            <a:ext cx="8071501" cy="6857999"/>
          </a:xfrm>
          <a:prstGeom prst="rect">
            <a:avLst/>
          </a:prstGeom>
        </p:spPr>
      </p:pic>
      <p:sp>
        <p:nvSpPr>
          <p:cNvPr id="3" name="Text Placeholder 2">
            <a:extLst>
              <a:ext uri="{FF2B5EF4-FFF2-40B4-BE49-F238E27FC236}">
                <a16:creationId xmlns:a16="http://schemas.microsoft.com/office/drawing/2014/main" xmlns="" id="{30AAEEA0-A98C-4CFB-9015-F5CB67FC108B}"/>
              </a:ext>
            </a:extLst>
          </p:cNvPr>
          <p:cNvSpPr>
            <a:spLocks noGrp="1"/>
          </p:cNvSpPr>
          <p:nvPr>
            <p:ph type="body" sz="half" idx="2"/>
          </p:nvPr>
        </p:nvSpPr>
        <p:spPr>
          <a:xfrm>
            <a:off x="468774" y="7134359"/>
            <a:ext cx="3200400" cy="58226"/>
          </a:xfrm>
        </p:spPr>
        <p:txBody>
          <a:bodyPr>
            <a:normAutofit fontScale="25000" lnSpcReduction="20000"/>
          </a:bodyPr>
          <a:lstStyle/>
          <a:p>
            <a:endParaRPr lang="en-US" dirty="0"/>
          </a:p>
        </p:txBody>
      </p:sp>
    </p:spTree>
    <p:extLst>
      <p:ext uri="{BB962C8B-B14F-4D97-AF65-F5344CB8AC3E}">
        <p14:creationId xmlns:p14="http://schemas.microsoft.com/office/powerpoint/2010/main" val="38035751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3A9DF-6593-473E-AF68-0BB957D751ED}"/>
              </a:ext>
            </a:extLst>
          </p:cNvPr>
          <p:cNvSpPr>
            <a:spLocks noGrp="1"/>
          </p:cNvSpPr>
          <p:nvPr>
            <p:ph type="title"/>
          </p:nvPr>
        </p:nvSpPr>
        <p:spPr>
          <a:xfrm>
            <a:off x="691079" y="725950"/>
            <a:ext cx="3428812" cy="5436630"/>
          </a:xfrm>
        </p:spPr>
        <p:txBody>
          <a:bodyPr anchor="ctr">
            <a:normAutofit/>
          </a:bodyPr>
          <a:lstStyle/>
          <a:p>
            <a:endParaRPr lang="en-US" dirty="0"/>
          </a:p>
        </p:txBody>
      </p:sp>
      <p:graphicFrame>
        <p:nvGraphicFramePr>
          <p:cNvPr id="5" name="Content Placeholder 2">
            <a:extLst>
              <a:ext uri="{FF2B5EF4-FFF2-40B4-BE49-F238E27FC236}">
                <a16:creationId xmlns:a16="http://schemas.microsoft.com/office/drawing/2014/main" xmlns="" id="{5B8A9A8E-CE3A-41F4-B9AE-9F5DAABA7891}"/>
              </a:ext>
            </a:extLst>
          </p:cNvPr>
          <p:cNvGraphicFramePr>
            <a:graphicFrameLocks noGrp="1"/>
          </p:cNvGraphicFramePr>
          <p:nvPr>
            <p:ph idx="1"/>
          </p:nvPr>
        </p:nvGraphicFramePr>
        <p:xfrm>
          <a:off x="5126111" y="0"/>
          <a:ext cx="687951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ext&#10;&#10;Description automatically generated">
            <a:extLst>
              <a:ext uri="{FF2B5EF4-FFF2-40B4-BE49-F238E27FC236}">
                <a16:creationId xmlns:a16="http://schemas.microsoft.com/office/drawing/2014/main" xmlns="" id="{9BF987DA-0359-46A9-B88A-25CAC95EF3E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0" y="0"/>
            <a:ext cx="5126111" cy="6350000"/>
          </a:xfrm>
          <a:prstGeom prst="rect">
            <a:avLst/>
          </a:prstGeom>
        </p:spPr>
      </p:pic>
    </p:spTree>
    <p:extLst>
      <p:ext uri="{BB962C8B-B14F-4D97-AF65-F5344CB8AC3E}">
        <p14:creationId xmlns:p14="http://schemas.microsoft.com/office/powerpoint/2010/main" val="493229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F44C6A-AB6E-4E8F-B6F6-5FC3097CB863}"/>
              </a:ext>
            </a:extLst>
          </p:cNvPr>
          <p:cNvSpPr>
            <a:spLocks noGrp="1"/>
          </p:cNvSpPr>
          <p:nvPr>
            <p:ph type="title"/>
          </p:nvPr>
        </p:nvSpPr>
        <p:spPr>
          <a:xfrm>
            <a:off x="691079" y="111967"/>
            <a:ext cx="10325000" cy="1287625"/>
          </a:xfrm>
        </p:spPr>
        <p:txBody>
          <a:bodyPr>
            <a:normAutofit fontScale="90000"/>
          </a:bodyPr>
          <a:lstStyle/>
          <a:p>
            <a:r>
              <a:rPr lang="en-US" dirty="0"/>
              <a:t>THE TEN SELF – ASSESSMENTS FOCUS ON THE TEN CORE PRACTICE PRINCIPLES</a:t>
            </a:r>
          </a:p>
        </p:txBody>
      </p:sp>
      <p:graphicFrame>
        <p:nvGraphicFramePr>
          <p:cNvPr id="46" name="Content Placeholder 2">
            <a:extLst>
              <a:ext uri="{FF2B5EF4-FFF2-40B4-BE49-F238E27FC236}">
                <a16:creationId xmlns:a16="http://schemas.microsoft.com/office/drawing/2014/main" xmlns="" id="{E81CE850-BD38-4865-AF43-3F2DF865EF7D}"/>
              </a:ext>
            </a:extLst>
          </p:cNvPr>
          <p:cNvGraphicFramePr>
            <a:graphicFrameLocks noGrp="1"/>
          </p:cNvGraphicFramePr>
          <p:nvPr>
            <p:ph idx="1"/>
          </p:nvPr>
        </p:nvGraphicFramePr>
        <p:xfrm>
          <a:off x="691079" y="1399592"/>
          <a:ext cx="10325000" cy="5346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88385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AF203C-2C5E-495C-904D-5D63F1A7EAD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B9FB36AE-D87F-455B-8930-E36B9741BF81}"/>
              </a:ext>
            </a:extLst>
          </p:cNvPr>
          <p:cNvPicPr>
            <a:picLocks noGrp="1" noChangeAspect="1"/>
          </p:cNvPicPr>
          <p:nvPr>
            <p:ph idx="1"/>
          </p:nvPr>
        </p:nvPicPr>
        <p:blipFill>
          <a:blip r:embed="rId2"/>
          <a:stretch>
            <a:fillRect/>
          </a:stretch>
        </p:blipFill>
        <p:spPr>
          <a:xfrm>
            <a:off x="691079" y="286603"/>
            <a:ext cx="10595230" cy="6048883"/>
          </a:xfrm>
        </p:spPr>
      </p:pic>
    </p:spTree>
    <p:extLst>
      <p:ext uri="{BB962C8B-B14F-4D97-AF65-F5344CB8AC3E}">
        <p14:creationId xmlns:p14="http://schemas.microsoft.com/office/powerpoint/2010/main" val="33995225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44BFD-FF93-4BB3-9EFD-B88F72E54BA6}"/>
              </a:ext>
            </a:extLst>
          </p:cNvPr>
          <p:cNvSpPr>
            <a:spLocks noGrp="1"/>
          </p:cNvSpPr>
          <p:nvPr>
            <p:ph type="title"/>
          </p:nvPr>
        </p:nvSpPr>
        <p:spPr/>
        <p:txBody>
          <a:bodyPr/>
          <a:lstStyle/>
          <a:p>
            <a:endParaRPr lang="en-US" dirty="0"/>
          </a:p>
        </p:txBody>
      </p:sp>
      <p:pic>
        <p:nvPicPr>
          <p:cNvPr id="5" name="Content Placeholder 4" descr="Text&#10;&#10;Description automatically generated">
            <a:extLst>
              <a:ext uri="{FF2B5EF4-FFF2-40B4-BE49-F238E27FC236}">
                <a16:creationId xmlns:a16="http://schemas.microsoft.com/office/drawing/2014/main" xmlns="" id="{E8100E64-6594-4383-8C14-A7B5EC032D8D}"/>
              </a:ext>
            </a:extLst>
          </p:cNvPr>
          <p:cNvPicPr>
            <a:picLocks noGrp="1" noChangeAspect="1"/>
          </p:cNvPicPr>
          <p:nvPr>
            <p:ph idx="1"/>
          </p:nvPr>
        </p:nvPicPr>
        <p:blipFill>
          <a:blip r:embed="rId2"/>
          <a:stretch>
            <a:fillRect/>
          </a:stretch>
        </p:blipFill>
        <p:spPr>
          <a:xfrm>
            <a:off x="30480" y="-497711"/>
            <a:ext cx="12192000" cy="6805914"/>
          </a:xfrm>
        </p:spPr>
      </p:pic>
      <p:sp>
        <p:nvSpPr>
          <p:cNvPr id="8" name="箭头: 左 7">
            <a:extLst>
              <a:ext uri="{FF2B5EF4-FFF2-40B4-BE49-F238E27FC236}">
                <a16:creationId xmlns:a16="http://schemas.microsoft.com/office/drawing/2014/main" xmlns="" id="{75F312F0-155D-4CE9-B260-C3BA95D37304}"/>
              </a:ext>
            </a:extLst>
          </p:cNvPr>
          <p:cNvSpPr/>
          <p:nvPr/>
        </p:nvSpPr>
        <p:spPr>
          <a:xfrm>
            <a:off x="8385243" y="5252937"/>
            <a:ext cx="3507974" cy="778212"/>
          </a:xfrm>
          <a:prstGeom prst="leftArrow">
            <a:avLst/>
          </a:prstGeom>
          <a:solidFill>
            <a:srgbClr val="FFFC00">
              <a:alpha val="5000"/>
            </a:srgbClr>
          </a:solidFill>
          <a:ln w="1080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dirty="0">
              <a:solidFill>
                <a:srgbClr val="FFFC00"/>
              </a:solidFill>
              <a:highlight>
                <a:srgbClr val="000000"/>
              </a:highlight>
            </a:endParaRPr>
          </a:p>
        </p:txBody>
      </p:sp>
    </p:spTree>
    <p:extLst>
      <p:ext uri="{BB962C8B-B14F-4D97-AF65-F5344CB8AC3E}">
        <p14:creationId xmlns:p14="http://schemas.microsoft.com/office/powerpoint/2010/main" val="30032783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73B01F-611E-4893-A9A6-76164A034CB5}"/>
              </a:ext>
            </a:extLst>
          </p:cNvPr>
          <p:cNvSpPr>
            <a:spLocks noGrp="1"/>
          </p:cNvSpPr>
          <p:nvPr>
            <p:ph type="title"/>
          </p:nvPr>
        </p:nvSpPr>
        <p:spPr/>
        <p:txBody>
          <a:bodyPr/>
          <a:lstStyle/>
          <a:p>
            <a:r>
              <a:rPr lang="en-US" dirty="0"/>
              <a:t>			</a:t>
            </a:r>
            <a:r>
              <a:rPr lang="en-US" sz="7200" dirty="0"/>
              <a:t>QUESTIONS ?</a:t>
            </a:r>
          </a:p>
        </p:txBody>
      </p:sp>
      <p:pic>
        <p:nvPicPr>
          <p:cNvPr id="5" name="Content Placeholder 4" descr="A picture containing icon&#10;&#10;Description automatically generated">
            <a:extLst>
              <a:ext uri="{FF2B5EF4-FFF2-40B4-BE49-F238E27FC236}">
                <a16:creationId xmlns:a16="http://schemas.microsoft.com/office/drawing/2014/main" xmlns="" id="{479312D4-5282-42DB-81A7-8FF1844F6ACA}"/>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611960" y="1846263"/>
            <a:ext cx="5028406" cy="4022725"/>
          </a:xfrm>
        </p:spPr>
      </p:pic>
      <p:sp>
        <p:nvSpPr>
          <p:cNvPr id="6" name="TextBox 5">
            <a:extLst>
              <a:ext uri="{FF2B5EF4-FFF2-40B4-BE49-F238E27FC236}">
                <a16:creationId xmlns:a16="http://schemas.microsoft.com/office/drawing/2014/main" xmlns="" id="{CC268F24-9BA7-4AFE-8F34-7E1D3A01424B}"/>
              </a:ext>
            </a:extLst>
          </p:cNvPr>
          <p:cNvSpPr txBox="1"/>
          <p:nvPr/>
        </p:nvSpPr>
        <p:spPr>
          <a:xfrm>
            <a:off x="3611960" y="5868988"/>
            <a:ext cx="5028406" cy="230832"/>
          </a:xfrm>
          <a:prstGeom prst="rect">
            <a:avLst/>
          </a:prstGeom>
          <a:noFill/>
        </p:spPr>
        <p:txBody>
          <a:bodyPr wrap="square" rtlCol="0">
            <a:spAutoFit/>
          </a:bodyPr>
          <a:lstStyle/>
          <a:p>
            <a:r>
              <a:rPr lang="en-US" sz="900" dirty="0">
                <a:hlinkClick r:id="rId3" tooltip="https://askleo.com/what-is-facebook-fan-friday/"/>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6149280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92370" y="605896"/>
            <a:ext cx="3084844" cy="5646208"/>
          </a:xfrm>
        </p:spPr>
        <p:txBody>
          <a:bodyPr anchor="ctr">
            <a:normAutofit/>
          </a:bodyPr>
          <a:lstStyle/>
          <a:p>
            <a:r>
              <a:rPr lang="en-US" sz="3600" b="1" dirty="0">
                <a:solidFill>
                  <a:srgbClr val="FFFFFF"/>
                </a:solidFill>
              </a:rPr>
              <a:t>CONTACT INFORMATION</a:t>
            </a:r>
          </a:p>
        </p:txBody>
      </p:sp>
      <p:sp>
        <p:nvSpPr>
          <p:cNvPr id="25" name="Rectangle 24">
            <a:extLst>
              <a:ext uri="{FF2B5EF4-FFF2-40B4-BE49-F238E27FC236}">
                <a16:creationId xmlns:a16="http://schemas.microsoft.com/office/drawing/2014/main" xmlns=""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2"/>
          <p:cNvSpPr>
            <a:spLocks noGrp="1"/>
          </p:cNvSpPr>
          <p:nvPr>
            <p:ph idx="1"/>
          </p:nvPr>
        </p:nvSpPr>
        <p:spPr>
          <a:xfrm>
            <a:off x="4742016" y="605896"/>
            <a:ext cx="6413663" cy="5646208"/>
          </a:xfrm>
        </p:spPr>
        <p:txBody>
          <a:bodyPr anchor="ctr">
            <a:noAutofit/>
          </a:bodyPr>
          <a:lstStyle/>
          <a:p>
            <a:pPr marL="0" indent="0">
              <a:buNone/>
            </a:pPr>
            <a:r>
              <a:rPr lang="en-US" altLang="en-US" sz="2400" dirty="0"/>
              <a:t> ETHICS COUNSEL</a:t>
            </a:r>
          </a:p>
          <a:p>
            <a:pPr marL="0" indent="0">
              <a:buNone/>
            </a:pPr>
            <a:r>
              <a:rPr lang="en-US" altLang="en-US" sz="2400" dirty="0"/>
              <a:t> Laura Chastain (615) 361-7500 ext. 212</a:t>
            </a:r>
          </a:p>
          <a:p>
            <a:pPr marL="0" indent="0">
              <a:buNone/>
            </a:pPr>
            <a:r>
              <a:rPr lang="en-US" altLang="en-US" sz="2400" u="sng" dirty="0">
                <a:hlinkClick r:id="rId2"/>
              </a:rPr>
              <a:t> </a:t>
            </a:r>
            <a:r>
              <a:rPr lang="en-US" altLang="en-US" sz="2400" dirty="0">
                <a:hlinkClick r:id="rId2"/>
              </a:rPr>
              <a:t>lchastain@tbpr.org</a:t>
            </a:r>
            <a:endParaRPr lang="en-US" altLang="en-US" sz="2400" dirty="0"/>
          </a:p>
          <a:p>
            <a:r>
              <a:rPr lang="en-US" altLang="en-US" sz="2400" dirty="0"/>
              <a:t>Consumer Assistance Program (615) 361-7500 </a:t>
            </a:r>
          </a:p>
          <a:p>
            <a:r>
              <a:rPr lang="en-US" altLang="en-US" sz="2400" dirty="0"/>
              <a:t>Tennessee Lawyers Assistance Program (615) 741-3238</a:t>
            </a:r>
          </a:p>
          <a:p>
            <a:r>
              <a:rPr lang="en-US" altLang="en-US" sz="2400" dirty="0"/>
              <a:t>Tennessee Board of Law Examiners (615) 741-3234</a:t>
            </a:r>
          </a:p>
          <a:p>
            <a:r>
              <a:rPr lang="en-US" altLang="en-US" sz="2400" dirty="0"/>
              <a:t>Tennessee Commission on Continuing Legal Education (615) 741-3096</a:t>
            </a:r>
          </a:p>
          <a:p>
            <a:r>
              <a:rPr lang="en-US" altLang="en-US" sz="2400" dirty="0"/>
              <a:t>Tennessee Board of Judicial Conduct (629-224-7482)</a:t>
            </a:r>
          </a:p>
          <a:p>
            <a:r>
              <a:rPr lang="en-US" altLang="en-US" sz="2400" dirty="0"/>
              <a:t>Tennessee Attorney General’s Office (615-741-3491) </a:t>
            </a:r>
          </a:p>
        </p:txBody>
      </p:sp>
    </p:spTree>
    <p:extLst>
      <p:ext uri="{BB962C8B-B14F-4D97-AF65-F5344CB8AC3E}">
        <p14:creationId xmlns:p14="http://schemas.microsoft.com/office/powerpoint/2010/main" val="238423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929572-9229-4E0E-A6DD-2FEBB68F3FD5}"/>
              </a:ext>
            </a:extLst>
          </p:cNvPr>
          <p:cNvSpPr>
            <a:spLocks noGrp="1"/>
          </p:cNvSpPr>
          <p:nvPr>
            <p:ph type="title"/>
          </p:nvPr>
        </p:nvSpPr>
        <p:spPr>
          <a:xfrm>
            <a:off x="1097280" y="286603"/>
            <a:ext cx="10058400" cy="1450757"/>
          </a:xfrm>
        </p:spPr>
        <p:txBody>
          <a:bodyPr>
            <a:normAutofit/>
          </a:bodyPr>
          <a:lstStyle/>
          <a:p>
            <a:r>
              <a:rPr lang="en-US" dirty="0"/>
              <a:t>WHO IS THE COUNTY ATTORNEY’S CLIENT ?</a:t>
            </a:r>
          </a:p>
        </p:txBody>
      </p:sp>
      <p:graphicFrame>
        <p:nvGraphicFramePr>
          <p:cNvPr id="5" name="Content Placeholder 2">
            <a:extLst>
              <a:ext uri="{FF2B5EF4-FFF2-40B4-BE49-F238E27FC236}">
                <a16:creationId xmlns:a16="http://schemas.microsoft.com/office/drawing/2014/main" xmlns="" id="{D99A7682-3D92-C6AF-06EB-C89DB9688997}"/>
              </a:ext>
            </a:extLst>
          </p:cNvPr>
          <p:cNvGraphicFramePr>
            <a:graphicFrameLocks noGrp="1"/>
          </p:cNvGraphicFramePr>
          <p:nvPr>
            <p:ph idx="1"/>
            <p:extLst>
              <p:ext uri="{D42A27DB-BD31-4B8C-83A1-F6EECF244321}">
                <p14:modId xmlns:p14="http://schemas.microsoft.com/office/powerpoint/2010/main" val="101566151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0026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text on a white background&#10;&#10;AI-generated content may be incorrect.">
            <a:extLst>
              <a:ext uri="{FF2B5EF4-FFF2-40B4-BE49-F238E27FC236}">
                <a16:creationId xmlns:a16="http://schemas.microsoft.com/office/drawing/2014/main" xmlns="" id="{687977F1-61DF-58BC-9816-6A9BA597B7CA}"/>
              </a:ext>
            </a:extLst>
          </p:cNvPr>
          <p:cNvPicPr>
            <a:picLocks noChangeAspect="1"/>
          </p:cNvPicPr>
          <p:nvPr/>
        </p:nvPicPr>
        <p:blipFill>
          <a:blip r:embed="rId2"/>
          <a:stretch>
            <a:fillRect/>
          </a:stretch>
        </p:blipFill>
        <p:spPr>
          <a:xfrm>
            <a:off x="1290320" y="447040"/>
            <a:ext cx="10027920" cy="1676446"/>
          </a:xfrm>
          <a:prstGeom prst="rect">
            <a:avLst/>
          </a:prstGeom>
        </p:spPr>
      </p:pic>
      <p:pic>
        <p:nvPicPr>
          <p:cNvPr id="5" name="Picture 4" descr="A gavel hitting a target&#10;&#10;AI-generated content may be incorrect.">
            <a:extLst>
              <a:ext uri="{FF2B5EF4-FFF2-40B4-BE49-F238E27FC236}">
                <a16:creationId xmlns:a16="http://schemas.microsoft.com/office/drawing/2014/main" xmlns="" id="{0BDF0F55-FDB5-1D70-D58E-A0A19774351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849609" y="2340864"/>
            <a:ext cx="6492781" cy="3962400"/>
          </a:xfrm>
          <a:prstGeom prst="rect">
            <a:avLst/>
          </a:prstGeom>
        </p:spPr>
      </p:pic>
    </p:spTree>
    <p:extLst>
      <p:ext uri="{BB962C8B-B14F-4D97-AF65-F5344CB8AC3E}">
        <p14:creationId xmlns:p14="http://schemas.microsoft.com/office/powerpoint/2010/main" val="4290835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310DC8-0D9F-415E-B8BE-401D87A229D7}"/>
              </a:ext>
            </a:extLst>
          </p:cNvPr>
          <p:cNvSpPr>
            <a:spLocks noGrp="1"/>
          </p:cNvSpPr>
          <p:nvPr>
            <p:ph type="title"/>
          </p:nvPr>
        </p:nvSpPr>
        <p:spPr/>
        <p:txBody>
          <a:bodyPr/>
          <a:lstStyle/>
          <a:p>
            <a:r>
              <a:rPr lang="en-US" dirty="0"/>
              <a:t>THE UNDERLYING RULE OF PROFESSIONAL CONDUCT IS 1.13</a:t>
            </a:r>
          </a:p>
        </p:txBody>
      </p:sp>
      <p:sp>
        <p:nvSpPr>
          <p:cNvPr id="3" name="Content Placeholder 2">
            <a:extLst>
              <a:ext uri="{FF2B5EF4-FFF2-40B4-BE49-F238E27FC236}">
                <a16:creationId xmlns:a16="http://schemas.microsoft.com/office/drawing/2014/main" xmlns="" id="{067EA9B2-8FFA-411F-9EA1-2D6E51FC2986}"/>
              </a:ext>
            </a:extLst>
          </p:cNvPr>
          <p:cNvSpPr>
            <a:spLocks noGrp="1"/>
          </p:cNvSpPr>
          <p:nvPr>
            <p:ph idx="1"/>
          </p:nvPr>
        </p:nvSpPr>
        <p:spPr/>
        <p:txBody>
          <a:bodyPr>
            <a:normAutofit/>
          </a:bodyPr>
          <a:lstStyle/>
          <a:p>
            <a:r>
              <a:rPr lang="en-US" sz="3200" dirty="0"/>
              <a:t>“A LAWYER EMPLOYED OR RETAINED BY AN ORGANIZATION REPRESENTS THE ORGANIZATION ACTING THROUGH ITS DULY AUTHORIZED CONSTITUENTS.”</a:t>
            </a:r>
          </a:p>
        </p:txBody>
      </p:sp>
    </p:spTree>
    <p:extLst>
      <p:ext uri="{BB962C8B-B14F-4D97-AF65-F5344CB8AC3E}">
        <p14:creationId xmlns:p14="http://schemas.microsoft.com/office/powerpoint/2010/main" val="752135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278970-099C-465A-BEC0-88F6DBDE7532}"/>
              </a:ext>
            </a:extLst>
          </p:cNvPr>
          <p:cNvSpPr>
            <a:spLocks noGrp="1"/>
          </p:cNvSpPr>
          <p:nvPr>
            <p:ph type="title"/>
          </p:nvPr>
        </p:nvSpPr>
        <p:spPr/>
        <p:txBody>
          <a:bodyPr/>
          <a:lstStyle/>
          <a:p>
            <a:r>
              <a:rPr lang="en-US" dirty="0"/>
              <a:t>WHO ARE THE CONSTITUENTS ?</a:t>
            </a:r>
          </a:p>
        </p:txBody>
      </p:sp>
      <p:sp>
        <p:nvSpPr>
          <p:cNvPr id="3" name="Content Placeholder 2">
            <a:extLst>
              <a:ext uri="{FF2B5EF4-FFF2-40B4-BE49-F238E27FC236}">
                <a16:creationId xmlns:a16="http://schemas.microsoft.com/office/drawing/2014/main" xmlns="" id="{D4D62248-F0C4-4B5A-96CB-2D5BB854EA57}"/>
              </a:ext>
            </a:extLst>
          </p:cNvPr>
          <p:cNvSpPr>
            <a:spLocks noGrp="1"/>
          </p:cNvSpPr>
          <p:nvPr>
            <p:ph idx="1"/>
          </p:nvPr>
        </p:nvSpPr>
        <p:spPr/>
        <p:txBody>
          <a:bodyPr>
            <a:normAutofit/>
          </a:bodyPr>
          <a:lstStyle/>
          <a:p>
            <a:endParaRPr lang="en-US" sz="3200"/>
          </a:p>
          <a:p>
            <a:r>
              <a:rPr lang="en-US" sz="3200"/>
              <a:t>COUNTY </a:t>
            </a:r>
            <a:r>
              <a:rPr lang="en-US" sz="3200" dirty="0"/>
              <a:t>OFFICIALS</a:t>
            </a:r>
          </a:p>
          <a:p>
            <a:r>
              <a:rPr lang="en-US" sz="3200" dirty="0"/>
              <a:t>COUNTY EMPLOYEES</a:t>
            </a:r>
          </a:p>
          <a:p>
            <a:r>
              <a:rPr lang="en-US" sz="3200" dirty="0"/>
              <a:t>COUNTY COMMISSIONERS</a:t>
            </a:r>
          </a:p>
          <a:p>
            <a:r>
              <a:rPr lang="en-US" sz="3200" dirty="0"/>
              <a:t>AGENTS OF THE COUNTY</a:t>
            </a:r>
          </a:p>
        </p:txBody>
      </p:sp>
    </p:spTree>
    <p:extLst>
      <p:ext uri="{BB962C8B-B14F-4D97-AF65-F5344CB8AC3E}">
        <p14:creationId xmlns:p14="http://schemas.microsoft.com/office/powerpoint/2010/main" val="4203652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ENABLING AUTHORITY</a:t>
            </a:r>
          </a:p>
        </p:txBody>
      </p:sp>
      <p:sp>
        <p:nvSpPr>
          <p:cNvPr id="3" name="Content Placeholder 2"/>
          <p:cNvSpPr>
            <a:spLocks noGrp="1"/>
          </p:cNvSpPr>
          <p:nvPr>
            <p:ph idx="1"/>
          </p:nvPr>
        </p:nvSpPr>
        <p:spPr/>
        <p:txBody>
          <a:bodyPr>
            <a:normAutofit/>
          </a:bodyPr>
          <a:lstStyle/>
          <a:p>
            <a:r>
              <a:rPr lang="en-US" sz="2800" dirty="0"/>
              <a:t>MOST GOVERNMENT LAWYER’ S OBLIGATIONS AND DUTIES  ARE SET FORTH IN THEIR ENABLING AUTHORITY BY STATUTE OR CHARTER.</a:t>
            </a:r>
          </a:p>
        </p:txBody>
      </p:sp>
    </p:spTree>
    <p:extLst>
      <p:ext uri="{BB962C8B-B14F-4D97-AF65-F5344CB8AC3E}">
        <p14:creationId xmlns:p14="http://schemas.microsoft.com/office/powerpoint/2010/main" val="642496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36DE8-35EC-4752-8C69-A910E979D5C6}"/>
              </a:ext>
            </a:extLst>
          </p:cNvPr>
          <p:cNvSpPr>
            <a:spLocks noGrp="1"/>
          </p:cNvSpPr>
          <p:nvPr>
            <p:ph type="title"/>
          </p:nvPr>
        </p:nvSpPr>
        <p:spPr>
          <a:xfrm>
            <a:off x="1097280" y="0"/>
            <a:ext cx="10058400" cy="1763485"/>
          </a:xfrm>
        </p:spPr>
        <p:txBody>
          <a:bodyPr>
            <a:normAutofit fontScale="90000"/>
          </a:bodyPr>
          <a:lstStyle/>
          <a:p>
            <a:r>
              <a:rPr lang="en-US" dirty="0"/>
              <a:t>LEGISLATURE HAS NOT CREATED THE OFFICE OF COUNTY ATTORNEY AS A GENERAL LAW APPLICABLE TO ALL COUNTIES</a:t>
            </a:r>
          </a:p>
        </p:txBody>
      </p:sp>
      <p:sp>
        <p:nvSpPr>
          <p:cNvPr id="3" name="Content Placeholder 2">
            <a:extLst>
              <a:ext uri="{FF2B5EF4-FFF2-40B4-BE49-F238E27FC236}">
                <a16:creationId xmlns:a16="http://schemas.microsoft.com/office/drawing/2014/main" xmlns="" id="{4CE67273-A612-4C6C-912A-8FAB725FB1D0}"/>
              </a:ext>
            </a:extLst>
          </p:cNvPr>
          <p:cNvSpPr>
            <a:spLocks noGrp="1"/>
          </p:cNvSpPr>
          <p:nvPr>
            <p:ph idx="1"/>
          </p:nvPr>
        </p:nvSpPr>
        <p:spPr>
          <a:xfrm>
            <a:off x="1097280" y="1763486"/>
            <a:ext cx="10058400" cy="4572000"/>
          </a:xfrm>
        </p:spPr>
        <p:txBody>
          <a:bodyPr>
            <a:normAutofit lnSpcReduction="10000"/>
          </a:bodyPr>
          <a:lstStyle/>
          <a:p>
            <a:r>
              <a:rPr lang="en-US" sz="3200" dirty="0"/>
              <a:t>IN COUNTIES HAVING A POPULATION OF LESS THAN 400,000 THAT ADOPT THE COUNTY MANAGER FORM OF GOVERNMENT ARE REQUIRED TO HAVE A COUNTY, ATTORNEY, BUT THERE IS NO SUCH REQUIREMENT OF OTHER COUNTIES.</a:t>
            </a:r>
          </a:p>
          <a:p>
            <a:r>
              <a:rPr lang="en-US" sz="3200" dirty="0"/>
              <a:t>THE DUTIES OF COUNTY ATTORNEYS DESCRIBED IN THE STATUTE APPLICABLE TO COUNTIES WHO ADOPT THE MANAGER FORM OF GOVERNMENT MIGHT OR MIGHT NOT INCLUDE REPRESENTING THE SHERIFF AND HIS DEPUTIES.  </a:t>
            </a:r>
            <a:r>
              <a:rPr lang="en-US" sz="3200" i="1" dirty="0"/>
              <a:t>T.C.A. 5-15-305</a:t>
            </a:r>
            <a:endParaRPr lang="en-US" sz="3200" dirty="0"/>
          </a:p>
        </p:txBody>
      </p:sp>
    </p:spTree>
    <p:extLst>
      <p:ext uri="{BB962C8B-B14F-4D97-AF65-F5344CB8AC3E}">
        <p14:creationId xmlns:p14="http://schemas.microsoft.com/office/powerpoint/2010/main" val="4178095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21D53CA0-FDE7-4B62-AE74-A671E6B82D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xmlns="" id="{06FA22A8-DAD2-4DBF-BCF6-AA00E9D836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6" name="Straight Connector 25">
            <a:extLst>
              <a:ext uri="{FF2B5EF4-FFF2-40B4-BE49-F238E27FC236}">
                <a16:creationId xmlns:a16="http://schemas.microsoft.com/office/drawing/2014/main" xmlns="" id="{38CF2381-9166-48DC-8859-93B6A58939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xmlns="" id="{49F38109-6CA7-491B-A6A4-D2A06300E2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E9D0EBE-5AFE-683A-D04C-96E4A726A7D9}"/>
              </a:ext>
            </a:extLst>
          </p:cNvPr>
          <p:cNvSpPr>
            <a:spLocks noGrp="1"/>
          </p:cNvSpPr>
          <p:nvPr>
            <p:ph type="title"/>
          </p:nvPr>
        </p:nvSpPr>
        <p:spPr>
          <a:xfrm>
            <a:off x="6234545" y="639097"/>
            <a:ext cx="5636030" cy="3686015"/>
          </a:xfrm>
        </p:spPr>
        <p:txBody>
          <a:bodyPr vert="horz" lIns="91440" tIns="45720" rIns="91440" bIns="45720" rtlCol="0" anchor="b">
            <a:normAutofit/>
          </a:bodyPr>
          <a:lstStyle/>
          <a:p>
            <a:pPr algn="ctr"/>
            <a:r>
              <a:rPr lang="en-US" sz="5000" dirty="0"/>
              <a:t>CONFLICTS, CONFIDENTIALITY</a:t>
            </a:r>
            <a:br>
              <a:rPr lang="en-US" sz="5000" dirty="0"/>
            </a:br>
            <a:r>
              <a:rPr lang="en-US" sz="5000" dirty="0"/>
              <a:t>CONFUSION</a:t>
            </a:r>
            <a:br>
              <a:rPr lang="en-US" sz="5000" dirty="0"/>
            </a:br>
            <a:endParaRPr lang="en-US" sz="5000" dirty="0"/>
          </a:p>
        </p:txBody>
      </p:sp>
      <p:sp>
        <p:nvSpPr>
          <p:cNvPr id="3" name="Text Placeholder 2">
            <a:extLst>
              <a:ext uri="{FF2B5EF4-FFF2-40B4-BE49-F238E27FC236}">
                <a16:creationId xmlns:a16="http://schemas.microsoft.com/office/drawing/2014/main" xmlns="" id="{C020B8F2-8169-EB1B-1224-4FF44C940EF3}"/>
              </a:ext>
            </a:extLst>
          </p:cNvPr>
          <p:cNvSpPr>
            <a:spLocks noGrp="1"/>
          </p:cNvSpPr>
          <p:nvPr>
            <p:ph type="body" idx="1"/>
          </p:nvPr>
        </p:nvSpPr>
        <p:spPr>
          <a:xfrm>
            <a:off x="6729999" y="4455621"/>
            <a:ext cx="4829101" cy="1238616"/>
          </a:xfrm>
        </p:spPr>
        <p:txBody>
          <a:bodyPr vert="horz" lIns="91440" tIns="45720" rIns="91440" bIns="45720" rtlCol="0">
            <a:normAutofit/>
          </a:bodyPr>
          <a:lstStyle/>
          <a:p>
            <a:endParaRPr lang="en-US">
              <a:solidFill>
                <a:schemeClr val="tx1">
                  <a:lumMod val="85000"/>
                  <a:lumOff val="15000"/>
                </a:schemeClr>
              </a:solidFill>
            </a:endParaRPr>
          </a:p>
        </p:txBody>
      </p:sp>
      <p:pic>
        <p:nvPicPr>
          <p:cNvPr id="5" name="Picture 4" descr="Yellow question mark">
            <a:extLst>
              <a:ext uri="{FF2B5EF4-FFF2-40B4-BE49-F238E27FC236}">
                <a16:creationId xmlns:a16="http://schemas.microsoft.com/office/drawing/2014/main" xmlns="" id="{7D265055-2EBF-CF25-ED81-0EDB8427BE38}"/>
              </a:ext>
            </a:extLst>
          </p:cNvPr>
          <p:cNvPicPr>
            <a:picLocks noChangeAspect="1"/>
          </p:cNvPicPr>
          <p:nvPr/>
        </p:nvPicPr>
        <p:blipFill>
          <a:blip r:embed="rId2"/>
          <a:srcRect l="34159" r="999"/>
          <a:stretch/>
        </p:blipFill>
        <p:spPr>
          <a:xfrm>
            <a:off x="633999" y="640081"/>
            <a:ext cx="5462001" cy="5054156"/>
          </a:xfrm>
          <a:prstGeom prst="rect">
            <a:avLst/>
          </a:prstGeom>
        </p:spPr>
      </p:pic>
      <p:cxnSp>
        <p:nvCxnSpPr>
          <p:cNvPr id="30" name="Straight Connector 29">
            <a:extLst>
              <a:ext uri="{FF2B5EF4-FFF2-40B4-BE49-F238E27FC236}">
                <a16:creationId xmlns:a16="http://schemas.microsoft.com/office/drawing/2014/main" xmlns="" id="{107708C9-4DE8-42DC-8556-86EFA6F0BB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8093E2E4-CE1B-4314-8AD0-0555B7CAC4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xmlns="" id="{A8D8D66C-6E87-4017-8A48-ED6A4578A0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32391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463674"/>
          </a:xfrm>
        </p:spPr>
        <p:txBody>
          <a:bodyPr>
            <a:normAutofit fontScale="90000"/>
          </a:bodyPr>
          <a:lstStyle/>
          <a:p>
            <a:r>
              <a:rPr lang="en-US" dirty="0">
                <a:solidFill>
                  <a:schemeClr val="accent4">
                    <a:lumMod val="50000"/>
                  </a:schemeClr>
                </a:solidFill>
              </a:rPr>
              <a:t>FOR MOST COUNTY ATTORNEYS, THE SCOPE OF REPRESENTATION IS SET OUT IN THE COUNTY CHARTER.</a:t>
            </a:r>
          </a:p>
        </p:txBody>
      </p:sp>
      <p:sp>
        <p:nvSpPr>
          <p:cNvPr id="3" name="Content Placeholder 2"/>
          <p:cNvSpPr>
            <a:spLocks noGrp="1"/>
          </p:cNvSpPr>
          <p:nvPr>
            <p:ph idx="1"/>
          </p:nvPr>
        </p:nvSpPr>
        <p:spPr>
          <a:xfrm>
            <a:off x="838200" y="2286000"/>
            <a:ext cx="10515600" cy="3890963"/>
          </a:xfrm>
        </p:spPr>
        <p:txBody>
          <a:bodyPr>
            <a:normAutofit/>
          </a:bodyPr>
          <a:lstStyle/>
          <a:p>
            <a:endParaRPr lang="en-US" sz="2800" dirty="0">
              <a:solidFill>
                <a:schemeClr val="bg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604" y="1725892"/>
            <a:ext cx="5867400" cy="4572000"/>
          </a:xfrm>
          <a:prstGeom prst="rect">
            <a:avLst/>
          </a:prstGeom>
        </p:spPr>
      </p:pic>
    </p:spTree>
    <p:extLst>
      <p:ext uri="{BB962C8B-B14F-4D97-AF65-F5344CB8AC3E}">
        <p14:creationId xmlns:p14="http://schemas.microsoft.com/office/powerpoint/2010/main" val="190614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310DC8-0D9F-415E-B8BE-401D87A229D7}"/>
              </a:ext>
            </a:extLst>
          </p:cNvPr>
          <p:cNvSpPr>
            <a:spLocks noGrp="1"/>
          </p:cNvSpPr>
          <p:nvPr>
            <p:ph type="title"/>
          </p:nvPr>
        </p:nvSpPr>
        <p:spPr/>
        <p:txBody>
          <a:bodyPr/>
          <a:lstStyle/>
          <a:p>
            <a:r>
              <a:rPr lang="en-US" dirty="0"/>
              <a:t>THE UNDERLYING RULE OF PROFESSIONAL CONDUCT IS 1.13</a:t>
            </a:r>
          </a:p>
        </p:txBody>
      </p:sp>
      <p:sp>
        <p:nvSpPr>
          <p:cNvPr id="3" name="Content Placeholder 2">
            <a:extLst>
              <a:ext uri="{FF2B5EF4-FFF2-40B4-BE49-F238E27FC236}">
                <a16:creationId xmlns:a16="http://schemas.microsoft.com/office/drawing/2014/main" xmlns="" id="{067EA9B2-8FFA-411F-9EA1-2D6E51FC2986}"/>
              </a:ext>
            </a:extLst>
          </p:cNvPr>
          <p:cNvSpPr>
            <a:spLocks noGrp="1"/>
          </p:cNvSpPr>
          <p:nvPr>
            <p:ph idx="1"/>
          </p:nvPr>
        </p:nvSpPr>
        <p:spPr/>
        <p:txBody>
          <a:bodyPr>
            <a:normAutofit/>
          </a:bodyPr>
          <a:lstStyle/>
          <a:p>
            <a:r>
              <a:rPr lang="en-US" sz="3200" dirty="0"/>
              <a:t>“A LAWYER EMPLOYED OR RETAINED BY AN ORGANIZATION REPRESENTS THE ORGANIZATION ACTING THROUGH ITS DULY AUTHORIZED CONSTITUENTS.”</a:t>
            </a:r>
          </a:p>
        </p:txBody>
      </p:sp>
    </p:spTree>
    <p:extLst>
      <p:ext uri="{BB962C8B-B14F-4D97-AF65-F5344CB8AC3E}">
        <p14:creationId xmlns:p14="http://schemas.microsoft.com/office/powerpoint/2010/main" val="1389573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AB8C66-B4CE-4E43-9443-74C70688336B}"/>
              </a:ext>
            </a:extLst>
          </p:cNvPr>
          <p:cNvSpPr>
            <a:spLocks noGrp="1"/>
          </p:cNvSpPr>
          <p:nvPr>
            <p:ph type="title"/>
          </p:nvPr>
        </p:nvSpPr>
        <p:spPr/>
        <p:txBody>
          <a:bodyPr/>
          <a:lstStyle/>
          <a:p>
            <a:r>
              <a:rPr lang="en-US" dirty="0"/>
              <a:t>NOT ALL TENNESSEE COUNTIES HAVE A COUNTY  ATTORNEY.</a:t>
            </a:r>
          </a:p>
        </p:txBody>
      </p:sp>
      <p:sp>
        <p:nvSpPr>
          <p:cNvPr id="3" name="Content Placeholder 2">
            <a:extLst>
              <a:ext uri="{FF2B5EF4-FFF2-40B4-BE49-F238E27FC236}">
                <a16:creationId xmlns:a16="http://schemas.microsoft.com/office/drawing/2014/main" xmlns="" id="{C9316685-68CC-4122-B5A4-B76DB143A767}"/>
              </a:ext>
            </a:extLst>
          </p:cNvPr>
          <p:cNvSpPr>
            <a:spLocks noGrp="1"/>
          </p:cNvSpPr>
          <p:nvPr>
            <p:ph idx="1"/>
          </p:nvPr>
        </p:nvSpPr>
        <p:spPr/>
        <p:txBody>
          <a:bodyPr>
            <a:normAutofit/>
          </a:bodyPr>
          <a:lstStyle/>
          <a:p>
            <a:r>
              <a:rPr lang="en-US" sz="3200" i="1" dirty="0"/>
              <a:t>T.C.A. 5-6-112 </a:t>
            </a:r>
            <a:r>
              <a:rPr lang="en-US" sz="3200" dirty="0"/>
              <a:t> SET OUT THE POWERS AND DUTIES OF COUNTY EXECUTIVES AND PROVIDES:  “IF THERE BE NO COUNTY ATTORNEY”, THE COUNTY EXECUTIVE MAY EMPLOY AN ATTORNEY TO ADVISE HIM AND THE LEGISLATIVE BODY OF THE COUNTY.  ADDITIONAL DUTIES ARE LISTED WHICH APPARENTLY WOULD NOT INCLUDE REPRESENTING THE SHERIFF OR HIS DEPUTIES.</a:t>
            </a:r>
          </a:p>
          <a:p>
            <a:endParaRPr lang="en-US" sz="3200" dirty="0"/>
          </a:p>
        </p:txBody>
      </p:sp>
    </p:spTree>
    <p:extLst>
      <p:ext uri="{BB962C8B-B14F-4D97-AF65-F5344CB8AC3E}">
        <p14:creationId xmlns:p14="http://schemas.microsoft.com/office/powerpoint/2010/main" val="795324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DFE635C-C432-47DA-AEAB-A593345CBA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xmlns="" id="{79FBF3D3-2448-4FF3-B57B-852CB3B851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xmlns="" id="{E040C66D-4F1C-4AC9-9214-C9E6DA54AA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xmlns=""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9921771-EBD9-4E1E-A1DC-8424FBD0D9D6}"/>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5000" dirty="0">
                <a:solidFill>
                  <a:schemeClr val="tx1">
                    <a:lumMod val="85000"/>
                    <a:lumOff val="15000"/>
                  </a:schemeClr>
                </a:solidFill>
              </a:rPr>
              <a:t>THE FOLLOWING HYPOTHETICALS EXPLORE SOME OF THE CONFLICTS OR POTENTIAL CONFLICTS COUNTY ATTORNEYS FACE.</a:t>
            </a:r>
          </a:p>
        </p:txBody>
      </p:sp>
      <p:cxnSp>
        <p:nvCxnSpPr>
          <p:cNvPr id="16" name="Straight Connector 15">
            <a:extLst>
              <a:ext uri="{FF2B5EF4-FFF2-40B4-BE49-F238E27FC236}">
                <a16:creationId xmlns:a16="http://schemas.microsoft.com/office/drawing/2014/main" xmlns="" id="{09525C9A-1972-4836-BA7A-706C946EF4D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22D9B36-9BE7-472B-8808-7E0D68107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xmlns="" id="{8A549DE7-671D-4575-AF43-858FD99981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cartoon of a child pointing at a light bulb&#10;&#10;AI-generated content may be incorrect.">
            <a:extLst>
              <a:ext uri="{FF2B5EF4-FFF2-40B4-BE49-F238E27FC236}">
                <a16:creationId xmlns:a16="http://schemas.microsoft.com/office/drawing/2014/main" xmlns="" id="{BC0698C4-CBCE-3F0B-C6CD-A2F82F12C60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7462683" y="56557"/>
            <a:ext cx="4732491" cy="6341766"/>
          </a:xfrm>
          <a:prstGeom prst="rect">
            <a:avLst/>
          </a:prstGeom>
        </p:spPr>
      </p:pic>
    </p:spTree>
    <p:extLst>
      <p:ext uri="{BB962C8B-B14F-4D97-AF65-F5344CB8AC3E}">
        <p14:creationId xmlns:p14="http://schemas.microsoft.com/office/powerpoint/2010/main" val="2270602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80385" y="605896"/>
            <a:ext cx="3806413" cy="5072415"/>
          </a:xfrm>
        </p:spPr>
        <p:txBody>
          <a:bodyPr anchor="ctr">
            <a:normAutofit/>
          </a:bodyPr>
          <a:lstStyle/>
          <a:p>
            <a:pPr algn="ctr"/>
            <a:r>
              <a:rPr lang="en-US" dirty="0">
                <a:solidFill>
                  <a:srgbClr val="FFFFFF"/>
                </a:solidFill>
              </a:rPr>
              <a:t>HYPOTHETICAL 1</a:t>
            </a:r>
          </a:p>
        </p:txBody>
      </p:sp>
      <p:sp>
        <p:nvSpPr>
          <p:cNvPr id="12" name="Rectangle 11">
            <a:extLst>
              <a:ext uri="{FF2B5EF4-FFF2-40B4-BE49-F238E27FC236}">
                <a16:creationId xmlns:a16="http://schemas.microsoft.com/office/drawing/2014/main" xmlns=""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4742016" y="605896"/>
            <a:ext cx="6413663" cy="5646208"/>
          </a:xfrm>
        </p:spPr>
        <p:txBody>
          <a:bodyPr anchor="ctr">
            <a:normAutofit/>
          </a:bodyPr>
          <a:lstStyle/>
          <a:p>
            <a:r>
              <a:rPr lang="en-US" sz="4000" dirty="0"/>
              <a:t>ATTORNEY </a:t>
            </a:r>
            <a:r>
              <a:rPr lang="en-US" sz="4000" b="1" dirty="0"/>
              <a:t>A</a:t>
            </a:r>
            <a:r>
              <a:rPr lang="en-US" sz="4000" dirty="0"/>
              <a:t> IS PART TIME COUNTY ATTORNEY.  HIS OFFICE HANDLES CRIMINAL DEFENSE WORK.  DOES HIS POSITION AS A PUBLIC OFFICIAL CONFLICT HIS LAW FIRM OUT OF THE DEFENSE OF CRIMINAL CASES IN HIS COUNTY?</a:t>
            </a:r>
          </a:p>
        </p:txBody>
      </p:sp>
    </p:spTree>
    <p:extLst>
      <p:ext uri="{BB962C8B-B14F-4D97-AF65-F5344CB8AC3E}">
        <p14:creationId xmlns:p14="http://schemas.microsoft.com/office/powerpoint/2010/main" val="4118095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ANSWER:  IT DEPENDS….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4540" y="2333624"/>
            <a:ext cx="4435623" cy="3897493"/>
          </a:xfrm>
        </p:spPr>
      </p:pic>
    </p:spTree>
    <p:extLst>
      <p:ext uri="{BB962C8B-B14F-4D97-AF65-F5344CB8AC3E}">
        <p14:creationId xmlns:p14="http://schemas.microsoft.com/office/powerpoint/2010/main" val="3346573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EACH CASE MUST BE EXAMINED ON A CASE BY CASE BASIS</a:t>
            </a:r>
          </a:p>
        </p:txBody>
      </p:sp>
      <p:sp>
        <p:nvSpPr>
          <p:cNvPr id="3" name="Content Placeholder 2"/>
          <p:cNvSpPr>
            <a:spLocks noGrp="1"/>
          </p:cNvSpPr>
          <p:nvPr>
            <p:ph idx="1"/>
          </p:nvPr>
        </p:nvSpPr>
        <p:spPr>
          <a:xfrm>
            <a:off x="332509" y="1845733"/>
            <a:ext cx="11704320" cy="4455314"/>
          </a:xfrm>
        </p:spPr>
        <p:txBody>
          <a:bodyPr>
            <a:normAutofit/>
          </a:bodyPr>
          <a:lstStyle/>
          <a:p>
            <a:r>
              <a:rPr lang="en-US" sz="2800" b="1" i="1" u="sng" dirty="0"/>
              <a:t>STATE OF TENNESSEE VS. JESSE JONES, IN RE:  LARRY S. BANKS, ATTORNEY, </a:t>
            </a:r>
            <a:r>
              <a:rPr lang="en-US" sz="2800" b="1" i="1" dirty="0"/>
              <a:t>726 S.W.2d 515 (TENN. 1987).</a:t>
            </a:r>
          </a:p>
          <a:p>
            <a:r>
              <a:rPr lang="en-US" sz="3200" i="1" dirty="0"/>
              <a:t>This </a:t>
            </a:r>
            <a:r>
              <a:rPr lang="en-US" sz="3200" b="1" i="1" dirty="0"/>
              <a:t>c</a:t>
            </a:r>
            <a:r>
              <a:rPr lang="en-US" sz="3200" i="1" dirty="0"/>
              <a:t>ase</a:t>
            </a:r>
            <a:r>
              <a:rPr lang="en-US" sz="3200" b="1" i="1" dirty="0"/>
              <a:t> set aside Formal Ethics Opinion 83-F-41 </a:t>
            </a:r>
            <a:r>
              <a:rPr lang="en-US" sz="3200" i="1" dirty="0"/>
              <a:t>which unequivocally declared “county attorneys cannot represent criminal defendants prosecuted by county officers.”  It also held partners and associates of the county attorney were disqualified.</a:t>
            </a:r>
          </a:p>
          <a:p>
            <a:r>
              <a:rPr lang="en-US" sz="3200" i="1" dirty="0"/>
              <a:t>The Supreme Court held that county attorneys and their partners are not per se disqualified from representing a criminal defendant, even though defendant is being prosecuted by county officers.</a:t>
            </a:r>
          </a:p>
        </p:txBody>
      </p:sp>
    </p:spTree>
    <p:extLst>
      <p:ext uri="{BB962C8B-B14F-4D97-AF65-F5344CB8AC3E}">
        <p14:creationId xmlns:p14="http://schemas.microsoft.com/office/powerpoint/2010/main" val="2164028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11973C2-EB8B-452A-A698-4A252FD3A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10162E77-11AD-44A7-84EC-40C59EEFB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39491" y="152033"/>
            <a:ext cx="7764087" cy="1450757"/>
          </a:xfrm>
        </p:spPr>
        <p:txBody>
          <a:bodyPr>
            <a:normAutofit/>
          </a:bodyPr>
          <a:lstStyle/>
          <a:p>
            <a:r>
              <a:rPr lang="en-US" sz="3400" b="1" dirty="0"/>
              <a:t>THE  TENNESSEE SUPREME COURT FOUND THAT OPINION 83-F-41 WAS OVERBROAD</a:t>
            </a:r>
          </a:p>
        </p:txBody>
      </p:sp>
      <p:pic>
        <p:nvPicPr>
          <p:cNvPr id="5" name="Picture 4" descr="Pen placed on top of a signature line">
            <a:extLst>
              <a:ext uri="{FF2B5EF4-FFF2-40B4-BE49-F238E27FC236}">
                <a16:creationId xmlns:a16="http://schemas.microsoft.com/office/drawing/2014/main" xmlns="" id="{14DFA264-4C77-C305-2455-5DE0DA88A9F0}"/>
              </a:ext>
            </a:extLst>
          </p:cNvPr>
          <p:cNvPicPr>
            <a:picLocks noChangeAspect="1"/>
          </p:cNvPicPr>
          <p:nvPr/>
        </p:nvPicPr>
        <p:blipFill>
          <a:blip r:embed="rId2"/>
          <a:srcRect l="52335" r="2444" b="1"/>
          <a:stretch/>
        </p:blipFill>
        <p:spPr>
          <a:xfrm>
            <a:off x="20" y="-12128"/>
            <a:ext cx="3807209" cy="6870127"/>
          </a:xfrm>
          <a:prstGeom prst="rect">
            <a:avLst/>
          </a:prstGeom>
        </p:spPr>
      </p:pic>
      <p:cxnSp>
        <p:nvCxnSpPr>
          <p:cNvPr id="13" name="Straight Connector 12">
            <a:extLst>
              <a:ext uri="{FF2B5EF4-FFF2-40B4-BE49-F238E27FC236}">
                <a16:creationId xmlns:a16="http://schemas.microsoft.com/office/drawing/2014/main" xmlns="" id="{5AB158E9-1B40-4CD6-95F0-95CA11DF7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07229" y="1754823"/>
            <a:ext cx="8384751" cy="5103176"/>
          </a:xfrm>
        </p:spPr>
        <p:txBody>
          <a:bodyPr>
            <a:noAutofit/>
          </a:bodyPr>
          <a:lstStyle/>
          <a:p>
            <a:r>
              <a:rPr lang="en-US" sz="2400" dirty="0"/>
              <a:t>“CONFLICTS OF INTEREST, BOTH ACTUAL AND PERCEIVED, CANNOT BE DEALT WITH BY SUCH SWEEPING BLANKET PRONOUNCEMENTS.  THERE MAY BE COUNTIES IN THIS STATE, WHERE, UPON EXAMINATION BY THE TRIAL JUDGE OF THE LAWYER-CLIENT RELATIONSHIP BETWEEN THE COUNTY ATTORNEY AND THE SHERIFF OR UPON EXAMINATION OF THE PERCEPTION OF THE COMMUNITY OF THAT RELATIONSHIP, DISQUALIFICATION OF THE COUNTY ATTORNEY WOULD BE NECESSARY.  BUT, </a:t>
            </a:r>
            <a:r>
              <a:rPr lang="en-US" sz="2400" b="1" dirty="0"/>
              <a:t>UNLESS AND UNTIL SUCH AN ADJUDICATION IS MADE UPON AN ADEQUATE FACTUAL RECORD</a:t>
            </a:r>
            <a:r>
              <a:rPr lang="en-US" sz="2400" dirty="0"/>
              <a:t>, EACH APPOINTMENT SHOULD BE EXAMINED AND A DETERMINATION MADE CONCERNING WHETHER ANY ACTUAL OR PERCEIVED CONFLICT OF INTEREST EXISTS THAT WOULD PREJUDICE THE DEFENSE OF THE CASE UNDER CONSIDERATION.”</a:t>
            </a:r>
          </a:p>
        </p:txBody>
      </p:sp>
    </p:spTree>
    <p:extLst>
      <p:ext uri="{BB962C8B-B14F-4D97-AF65-F5344CB8AC3E}">
        <p14:creationId xmlns:p14="http://schemas.microsoft.com/office/powerpoint/2010/main" val="839996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BACK TO OUR HYPOTHETICAL 1</a:t>
            </a:r>
          </a:p>
        </p:txBody>
      </p:sp>
      <p:sp>
        <p:nvSpPr>
          <p:cNvPr id="3" name="Content Placeholder 2"/>
          <p:cNvSpPr>
            <a:spLocks noGrp="1"/>
          </p:cNvSpPr>
          <p:nvPr>
            <p:ph idx="1"/>
          </p:nvPr>
        </p:nvSpPr>
        <p:spPr/>
        <p:txBody>
          <a:bodyPr>
            <a:normAutofit/>
          </a:bodyPr>
          <a:lstStyle/>
          <a:p>
            <a:r>
              <a:rPr lang="en-US" sz="3600" dirty="0"/>
              <a:t>ATTORNEY A IS PART TIME COUNTY ATTORNEY.  HIS OFFICE HANDLES CRIMINAL DEFENSE WORK.  DOES HIS POSITION AS A PUBLIC OFFICIAL CONFLICT HIS LAW FIRM OUT OF THE DEFENSE OF CRIMINAL CASES IN HIS COUNTY?</a:t>
            </a:r>
          </a:p>
          <a:p>
            <a:endParaRPr lang="en-US" sz="3600" dirty="0"/>
          </a:p>
        </p:txBody>
      </p:sp>
    </p:spTree>
    <p:extLst>
      <p:ext uri="{BB962C8B-B14F-4D97-AF65-F5344CB8AC3E}">
        <p14:creationId xmlns:p14="http://schemas.microsoft.com/office/powerpoint/2010/main" val="1405025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KNOW….</a:t>
            </a:r>
          </a:p>
        </p:txBody>
      </p:sp>
      <p:sp>
        <p:nvSpPr>
          <p:cNvPr id="3" name="Content Placeholder 2"/>
          <p:cNvSpPr>
            <a:spLocks noGrp="1"/>
          </p:cNvSpPr>
          <p:nvPr>
            <p:ph idx="1"/>
          </p:nvPr>
        </p:nvSpPr>
        <p:spPr/>
        <p:txBody>
          <a:bodyPr>
            <a:normAutofit/>
          </a:bodyPr>
          <a:lstStyle/>
          <a:p>
            <a:r>
              <a:rPr lang="en-US" sz="3200" dirty="0"/>
              <a:t>WE HAVE TO EXAMINE EACH CASE ON A CASE BY CASE BASIS.  THERE IS NO BLANKET RULE.</a:t>
            </a:r>
          </a:p>
        </p:txBody>
      </p:sp>
    </p:spTree>
    <p:extLst>
      <p:ext uri="{BB962C8B-B14F-4D97-AF65-F5344CB8AC3E}">
        <p14:creationId xmlns:p14="http://schemas.microsoft.com/office/powerpoint/2010/main" val="3877604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038B8727-D318-4B70-B353-C390602FF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1B0C8367-28B6-4EF1-B182-01BEC9872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8FC5A2AA-3449-BBFE-8451-C214F2017CCB}"/>
              </a:ext>
            </a:extLst>
          </p:cNvPr>
          <p:cNvSpPr>
            <a:spLocks noGrp="1"/>
          </p:cNvSpPr>
          <p:nvPr>
            <p:ph type="title"/>
          </p:nvPr>
        </p:nvSpPr>
        <p:spPr>
          <a:xfrm>
            <a:off x="492370" y="516835"/>
            <a:ext cx="3084844" cy="2103875"/>
          </a:xfrm>
        </p:spPr>
        <p:txBody>
          <a:bodyPr>
            <a:normAutofit/>
          </a:bodyPr>
          <a:lstStyle/>
          <a:p>
            <a:pPr algn="ctr"/>
            <a:r>
              <a:rPr lang="en-US" dirty="0">
                <a:solidFill>
                  <a:srgbClr val="FFFFFF"/>
                </a:solidFill>
              </a:rPr>
              <a:t>CONFLICTS</a:t>
            </a:r>
          </a:p>
        </p:txBody>
      </p:sp>
      <p:sp>
        <p:nvSpPr>
          <p:cNvPr id="9" name="Content Placeholder 8">
            <a:extLst>
              <a:ext uri="{FF2B5EF4-FFF2-40B4-BE49-F238E27FC236}">
                <a16:creationId xmlns:a16="http://schemas.microsoft.com/office/drawing/2014/main" xmlns="" id="{3AC3A2F8-A02A-6CE5-8D67-3B33F766F147}"/>
              </a:ext>
            </a:extLst>
          </p:cNvPr>
          <p:cNvSpPr>
            <a:spLocks noGrp="1"/>
          </p:cNvSpPr>
          <p:nvPr>
            <p:ph idx="1"/>
          </p:nvPr>
        </p:nvSpPr>
        <p:spPr>
          <a:xfrm>
            <a:off x="492371" y="2653800"/>
            <a:ext cx="3084844" cy="3335519"/>
          </a:xfrm>
        </p:spPr>
        <p:txBody>
          <a:bodyPr>
            <a:normAutofit/>
          </a:bodyPr>
          <a:lstStyle/>
          <a:p>
            <a:endParaRPr lang="en-US" sz="1500">
              <a:solidFill>
                <a:srgbClr val="FFFFFF"/>
              </a:solidFill>
            </a:endParaRPr>
          </a:p>
        </p:txBody>
      </p:sp>
      <p:sp>
        <p:nvSpPr>
          <p:cNvPr id="16" name="Rectangle 15">
            <a:extLst>
              <a:ext uri="{FF2B5EF4-FFF2-40B4-BE49-F238E27FC236}">
                <a16:creationId xmlns:a16="http://schemas.microsoft.com/office/drawing/2014/main" xmlns="" id="{649E3F4C-17F5-49E4-B05F-80C6B348AF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erson holding a balloon with text on it&#10;&#10;AI-generated content may be incorrect.">
            <a:extLst>
              <a:ext uri="{FF2B5EF4-FFF2-40B4-BE49-F238E27FC236}">
                <a16:creationId xmlns:a16="http://schemas.microsoft.com/office/drawing/2014/main" xmlns="" id="{3328C7B9-92C5-C1A2-23C0-A9A0504E6743}"/>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4742017" y="658782"/>
            <a:ext cx="6798082" cy="5540435"/>
          </a:xfrm>
          <a:prstGeom prst="rect">
            <a:avLst/>
          </a:prstGeom>
        </p:spPr>
      </p:pic>
    </p:spTree>
    <p:extLst>
      <p:ext uri="{BB962C8B-B14F-4D97-AF65-F5344CB8AC3E}">
        <p14:creationId xmlns:p14="http://schemas.microsoft.com/office/powerpoint/2010/main" val="2102527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618370"/>
          </a:xfrm>
        </p:spPr>
        <p:txBody>
          <a:bodyPr>
            <a:normAutofit fontScale="90000"/>
          </a:bodyPr>
          <a:lstStyle/>
          <a:p>
            <a:r>
              <a:rPr lang="en-US" dirty="0"/>
              <a:t>ADDITIONAL FACTS:</a:t>
            </a:r>
          </a:p>
        </p:txBody>
      </p:sp>
      <p:sp>
        <p:nvSpPr>
          <p:cNvPr id="3" name="Content Placeholder 2"/>
          <p:cNvSpPr>
            <a:spLocks noGrp="1"/>
          </p:cNvSpPr>
          <p:nvPr>
            <p:ph idx="1"/>
          </p:nvPr>
        </p:nvSpPr>
        <p:spPr>
          <a:xfrm>
            <a:off x="706068" y="999242"/>
            <a:ext cx="10840824" cy="5693790"/>
          </a:xfrm>
        </p:spPr>
        <p:txBody>
          <a:bodyPr>
            <a:normAutofit/>
          </a:bodyPr>
          <a:lstStyle/>
          <a:p>
            <a:r>
              <a:rPr lang="en-US" sz="2800" dirty="0"/>
              <a:t>ATTORNEY A’S REPRESENTATION OF THE COUNTY CONSISTS OF PROVIDING GENERAL LEGAL ADVICE TO THE MAYOR, COUNTY COMMISSION, AND VARIOUS ELECTED OFFICIALS AND DEPARTMENT HEADS WITHIN COUNTY GOVERNMENT.  HE PROVIDES LEGAL ADVICE TO THE COUNTY SHERIFF, BUT DOES NOT PROVIDE LEGAL ADVICE OR SERVE AS COUNSEL TO THE SHERIFF’S EMPLOYEES OR STAFF IN THEIR ROLE AS LAW ENFORCEMENT OFFICERS OR DEPUTIES.  THE LEGAL COUNSEL TO THE SHERIFF IS REGARDING EMPLOYMENT MATTERS SUCH AS GIVING ADVICE ON DISCIPLINARY ACTIONS TO BE TAKEN AGAINST LAW ENFORCEMENT DEPUTIES AND PERSONNEL WITHIN THE SHERIFF’S OFFICE, RESPONDING TO EMPLOYMENT COMPLAINTS, REVIEWING AND DRAFTING CONTRACTS RELATED TO THE OPERATION OF THE DEPARTMENT AND COUNTY JAIL AND REVIEWING PERSONNEL POLICIES.</a:t>
            </a:r>
          </a:p>
        </p:txBody>
      </p:sp>
    </p:spTree>
    <p:extLst>
      <p:ext uri="{BB962C8B-B14F-4D97-AF65-F5344CB8AC3E}">
        <p14:creationId xmlns:p14="http://schemas.microsoft.com/office/powerpoint/2010/main" val="2072287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FACTS:</a:t>
            </a:r>
          </a:p>
        </p:txBody>
      </p:sp>
      <p:sp>
        <p:nvSpPr>
          <p:cNvPr id="3" name="Content Placeholder 2"/>
          <p:cNvSpPr>
            <a:spLocks noGrp="1"/>
          </p:cNvSpPr>
          <p:nvPr>
            <p:ph idx="1"/>
          </p:nvPr>
        </p:nvSpPr>
        <p:spPr/>
        <p:txBody>
          <a:bodyPr>
            <a:normAutofit lnSpcReduction="10000"/>
          </a:bodyPr>
          <a:lstStyle/>
          <a:p>
            <a:r>
              <a:rPr lang="en-US" sz="2800" dirty="0"/>
              <a:t>COUNTY ATTORNEY A DOES NOT PROVIDE TRAINING TO THE SHERIFF’S STAFF OR DEPUTIES ON THE HANDLING OF ANY PARTICULAR CRIMINAL MATTERS.  RATHER, THE SHERIFF’S OFFICE RELIES ON THE DISTRICT ATTORNEY GENERAL’S OFFICE FOR SUCH ADVICE AND COUNSEL, OR ON OTHER LAW ENFORCEMENT AGENCIES.</a:t>
            </a:r>
          </a:p>
          <a:p>
            <a:r>
              <a:rPr lang="en-US" sz="2800" dirty="0"/>
              <a:t>COUNTY ATTORNEY A ACKNOWLEDGES THAT SO LONG AS HE SERVES AS COUNTY ATTORNEY, IT IS A CONFLICT OF INTEREST FOR HIS FIRM TO REPRESENT CRIMINAL DEFENDANTS IN ANY MATTER IN WHICH THE SHERIFF HIMSELF IS A MATERIAL WITNESS.</a:t>
            </a:r>
          </a:p>
        </p:txBody>
      </p:sp>
    </p:spTree>
    <p:extLst>
      <p:ext uri="{BB962C8B-B14F-4D97-AF65-F5344CB8AC3E}">
        <p14:creationId xmlns:p14="http://schemas.microsoft.com/office/powerpoint/2010/main" val="3972587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14296"/>
          </a:xfrm>
        </p:spPr>
        <p:txBody>
          <a:bodyPr>
            <a:normAutofit/>
          </a:bodyPr>
          <a:lstStyle/>
          <a:p>
            <a:pPr algn="ctr"/>
            <a:r>
              <a:rPr lang="en-US" sz="5400" dirty="0"/>
              <a:t>ONE ASPECT TO EXAMINE </a:t>
            </a:r>
          </a:p>
        </p:txBody>
      </p:sp>
      <p:sp>
        <p:nvSpPr>
          <p:cNvPr id="3" name="Content Placeholder 2"/>
          <p:cNvSpPr>
            <a:spLocks noGrp="1"/>
          </p:cNvSpPr>
          <p:nvPr>
            <p:ph idx="1"/>
          </p:nvPr>
        </p:nvSpPr>
        <p:spPr>
          <a:xfrm>
            <a:off x="1097280" y="1725104"/>
            <a:ext cx="10058400" cy="4143989"/>
          </a:xfrm>
        </p:spPr>
        <p:txBody>
          <a:bodyPr>
            <a:normAutofit/>
          </a:bodyPr>
          <a:lstStyle/>
          <a:p>
            <a:r>
              <a:rPr lang="en-US" sz="2800" dirty="0"/>
              <a:t>THE COURT HELD THAT IN DECIDING WHETHER THE  DEFENDANT IS “BEING PROSECUTED BY COUNTY OFFICERS”, SO THAT THE COUNTY ATTORNEY MIGHT BE APPROPRIATELY DISQUALIFIED FROM ACTING AS THE DEFENDANT’S ATTORNEY, THE TRIAL COURT SHOULD DETERMINE </a:t>
            </a:r>
            <a:r>
              <a:rPr lang="en-US" sz="2800" i="1" dirty="0">
                <a:solidFill>
                  <a:srgbClr val="FF0000"/>
                </a:solidFill>
              </a:rPr>
              <a:t>THE MATERIALITY OF THE TESTIMONY OF THE SHERIFF AND DEPUTIES IN MAKING OUT THE STATE’S PROOF.</a:t>
            </a:r>
            <a:endParaRPr lang="en-US" sz="2800" dirty="0">
              <a:solidFill>
                <a:srgbClr val="FF0000"/>
              </a:solidFill>
            </a:endParaRPr>
          </a:p>
        </p:txBody>
      </p:sp>
    </p:spTree>
    <p:extLst>
      <p:ext uri="{BB962C8B-B14F-4D97-AF65-F5344CB8AC3E}">
        <p14:creationId xmlns:p14="http://schemas.microsoft.com/office/powerpoint/2010/main" val="3459773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A SECOND ASPECT TO EXAMINE:</a:t>
            </a:r>
          </a:p>
        </p:txBody>
      </p:sp>
      <p:sp>
        <p:nvSpPr>
          <p:cNvPr id="3" name="Content Placeholder 2"/>
          <p:cNvSpPr>
            <a:spLocks noGrp="1"/>
          </p:cNvSpPr>
          <p:nvPr>
            <p:ph idx="1"/>
          </p:nvPr>
        </p:nvSpPr>
        <p:spPr/>
        <p:txBody>
          <a:bodyPr>
            <a:normAutofit/>
          </a:bodyPr>
          <a:lstStyle/>
          <a:p>
            <a:r>
              <a:rPr lang="en-US" sz="2800" dirty="0"/>
              <a:t>WHAT IS THE ATTORNEY CLIENT RELATIONSHIP BETWEEN THE COUNTY ATTORNEY AND THE SHERIFF?</a:t>
            </a:r>
          </a:p>
          <a:p>
            <a:r>
              <a:rPr lang="en-US" sz="2800" dirty="0"/>
              <a:t>DOES THE COUNTY ATTORNEY </a:t>
            </a:r>
            <a:r>
              <a:rPr lang="en-US" sz="2800" b="1" dirty="0"/>
              <a:t>REPRESENT</a:t>
            </a:r>
            <a:r>
              <a:rPr lang="en-US" sz="2800" dirty="0"/>
              <a:t> THE SHERIFF’S OFFICE?</a:t>
            </a:r>
          </a:p>
          <a:p>
            <a:r>
              <a:rPr lang="en-US" sz="2800" dirty="0"/>
              <a:t>WHAT DOES THAT REPRESENTATION ENTAIL?  REPRESENTATION OF SHERIFF’S OFFICE EMPLOYEES, STAFF, DEPUTIES ? </a:t>
            </a:r>
          </a:p>
          <a:p>
            <a:r>
              <a:rPr lang="en-US" sz="4000" dirty="0"/>
              <a:t>BASICALLY:  WHO IS THE COUNTY ATTORNEY’S CLIENT ?</a:t>
            </a:r>
          </a:p>
        </p:txBody>
      </p:sp>
    </p:spTree>
    <p:extLst>
      <p:ext uri="{BB962C8B-B14F-4D97-AF65-F5344CB8AC3E}">
        <p14:creationId xmlns:p14="http://schemas.microsoft.com/office/powerpoint/2010/main" val="1286388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FINALLY, THE ROLE OF THE SHERIFF AND/OR DEPUTIES IN THE CASE IS TO BE EXAMINED</a:t>
            </a:r>
          </a:p>
        </p:txBody>
      </p:sp>
      <p:sp>
        <p:nvSpPr>
          <p:cNvPr id="3" name="Content Placeholder 2"/>
          <p:cNvSpPr>
            <a:spLocks noGrp="1"/>
          </p:cNvSpPr>
          <p:nvPr>
            <p:ph idx="1"/>
          </p:nvPr>
        </p:nvSpPr>
        <p:spPr/>
        <p:txBody>
          <a:bodyPr>
            <a:normAutofit/>
          </a:bodyPr>
          <a:lstStyle/>
          <a:p>
            <a:r>
              <a:rPr lang="en-US" sz="3600" dirty="0"/>
              <a:t>IS THE SHERIFF A MATERIAL WITNESS?</a:t>
            </a:r>
          </a:p>
          <a:p>
            <a:r>
              <a:rPr lang="en-US" sz="3600" dirty="0"/>
              <a:t>IN THE </a:t>
            </a:r>
            <a:r>
              <a:rPr lang="en-US" sz="3600" u="sng" dirty="0"/>
              <a:t>BANKS</a:t>
            </a:r>
            <a:r>
              <a:rPr lang="en-US" sz="3600" dirty="0"/>
              <a:t> CASE THE SHERIFF WAS NOT A MATERIAL WITNESS.</a:t>
            </a:r>
          </a:p>
          <a:p>
            <a:r>
              <a:rPr lang="en-US" sz="3600" dirty="0"/>
              <a:t>IS A SHERIFF’S DEPUTY A MATERIAL WITNESS ?  DOES THE COUNTY ATTORNEY HAVE AN ATTORNEY CLIENT RELATIONSHIP WITH THE DEPUTY ?</a:t>
            </a:r>
          </a:p>
        </p:txBody>
      </p:sp>
    </p:spTree>
    <p:extLst>
      <p:ext uri="{BB962C8B-B14F-4D97-AF65-F5344CB8AC3E}">
        <p14:creationId xmlns:p14="http://schemas.microsoft.com/office/powerpoint/2010/main" val="2103455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a:t>
            </a:r>
            <a:r>
              <a:rPr lang="en-US" u="sng" dirty="0"/>
              <a:t>BANKS</a:t>
            </a:r>
            <a:r>
              <a:rPr lang="en-US" dirty="0"/>
              <a:t>   THE BOARD OF PROFESSIONAL RESPONSIBILITY ISSUED </a:t>
            </a:r>
            <a:endParaRPr lang="en-US" u="sng" dirty="0"/>
          </a:p>
        </p:txBody>
      </p:sp>
      <p:sp>
        <p:nvSpPr>
          <p:cNvPr id="3" name="Content Placeholder 2"/>
          <p:cNvSpPr>
            <a:spLocks noGrp="1"/>
          </p:cNvSpPr>
          <p:nvPr>
            <p:ph idx="1"/>
          </p:nvPr>
        </p:nvSpPr>
        <p:spPr>
          <a:xfrm>
            <a:off x="395927" y="1737360"/>
            <a:ext cx="11585542" cy="4540892"/>
          </a:xfrm>
        </p:spPr>
        <p:txBody>
          <a:bodyPr>
            <a:normAutofit lnSpcReduction="10000"/>
          </a:bodyPr>
          <a:lstStyle/>
          <a:p>
            <a:r>
              <a:rPr lang="en-US" sz="3200" dirty="0"/>
              <a:t>FORMAL ETHICS OPINION 86-F-107(a) WHICH HELD:</a:t>
            </a:r>
          </a:p>
          <a:p>
            <a:r>
              <a:rPr lang="en-US" sz="3200" dirty="0"/>
              <a:t>“IN ALL MATTERS INVOLVING GOVERNMENTAL INTERESTS AND DIFFERING INTERESTS THE QUESTION OF A CONFLICT OF INTEREST IS A FACTUAL ONE DEPENDING UPON THE USE OF THE </a:t>
            </a:r>
            <a:r>
              <a:rPr lang="en-US" sz="3200" i="1" dirty="0">
                <a:solidFill>
                  <a:srgbClr val="FF0000"/>
                </a:solidFill>
              </a:rPr>
              <a:t>ATTORNEY’S INFLUENCE</a:t>
            </a:r>
            <a:r>
              <a:rPr lang="en-US" sz="3200" dirty="0">
                <a:solidFill>
                  <a:srgbClr val="FF0000"/>
                </a:solidFill>
              </a:rPr>
              <a:t> </a:t>
            </a:r>
            <a:r>
              <a:rPr lang="en-US" sz="3200" i="1" dirty="0">
                <a:solidFill>
                  <a:srgbClr val="FF0000"/>
                </a:solidFill>
              </a:rPr>
              <a:t>TO AFFECT THE OUTCOME</a:t>
            </a:r>
            <a:r>
              <a:rPr lang="en-US" sz="3200" i="1" dirty="0"/>
              <a:t> </a:t>
            </a:r>
            <a:r>
              <a:rPr lang="en-US" sz="3200" dirty="0"/>
              <a:t>OR DECISION IN THE PARTICULAR MATTER UNDER CONSIDERATION, OR, WHETHER THE </a:t>
            </a:r>
            <a:r>
              <a:rPr lang="en-US" sz="3200" dirty="0">
                <a:solidFill>
                  <a:srgbClr val="FF0000"/>
                </a:solidFill>
              </a:rPr>
              <a:t>ATTORNEY’S </a:t>
            </a:r>
            <a:r>
              <a:rPr lang="en-US" sz="3200" i="1" dirty="0">
                <a:solidFill>
                  <a:srgbClr val="FF0000"/>
                </a:solidFill>
              </a:rPr>
              <a:t>PROFESSIONAL JUDGMENT ON BEHALF OF A CLIENT WAS OR WILL BE IN FACT AFFECTED </a:t>
            </a:r>
            <a:r>
              <a:rPr lang="en-US" sz="3200" dirty="0"/>
              <a:t>BY HIS INTEREST AS A PUBLIC OFFICIAL OR GOVERNMENT ATTORNEY.  THERE IS NO PRESUMPTION OF IMPROPRIETY.”</a:t>
            </a:r>
          </a:p>
        </p:txBody>
      </p:sp>
    </p:spTree>
    <p:extLst>
      <p:ext uri="{BB962C8B-B14F-4D97-AF65-F5344CB8AC3E}">
        <p14:creationId xmlns:p14="http://schemas.microsoft.com/office/powerpoint/2010/main" val="3440084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SPECIFIC CASE:</a:t>
            </a:r>
            <a:br>
              <a:rPr lang="en-US" dirty="0"/>
            </a:br>
            <a:endParaRPr lang="en-US" dirty="0"/>
          </a:p>
        </p:txBody>
      </p:sp>
      <p:sp>
        <p:nvSpPr>
          <p:cNvPr id="3" name="Content Placeholder 2"/>
          <p:cNvSpPr>
            <a:spLocks noGrp="1"/>
          </p:cNvSpPr>
          <p:nvPr>
            <p:ph idx="1"/>
          </p:nvPr>
        </p:nvSpPr>
        <p:spPr/>
        <p:txBody>
          <a:bodyPr>
            <a:normAutofit/>
          </a:bodyPr>
          <a:lstStyle/>
          <a:p>
            <a:r>
              <a:rPr lang="en-US" sz="3600" dirty="0"/>
              <a:t>COUNTY ATTORNEY A’S LAW FIRM WAS RETAINED BY A DEFENDANT IN A CRIMINAL CASE. THE MATERIAL WITNESS IS A COUNTY SHERIFF’S DEPUTY.</a:t>
            </a:r>
          </a:p>
          <a:p>
            <a:endParaRPr lang="en-US" sz="3600" dirty="0"/>
          </a:p>
          <a:p>
            <a:r>
              <a:rPr lang="en-US" sz="3600" dirty="0"/>
              <a:t>DOES COUNTY ATTORNEY A’S LAW FIRM HAVE A CONFLICT OF INTEREST ?</a:t>
            </a:r>
          </a:p>
        </p:txBody>
      </p:sp>
    </p:spTree>
    <p:extLst>
      <p:ext uri="{BB962C8B-B14F-4D97-AF65-F5344CB8AC3E}">
        <p14:creationId xmlns:p14="http://schemas.microsoft.com/office/powerpoint/2010/main" val="3869857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THE SHERIFF’S  OR DEPUTY’S TESTIMONY MATERIAL EVIDENCE?</a:t>
            </a:r>
          </a:p>
        </p:txBody>
      </p:sp>
      <p:sp>
        <p:nvSpPr>
          <p:cNvPr id="3" name="Content Placeholder 2"/>
          <p:cNvSpPr>
            <a:spLocks noGrp="1"/>
          </p:cNvSpPr>
          <p:nvPr>
            <p:ph idx="1"/>
          </p:nvPr>
        </p:nvSpPr>
        <p:spPr/>
        <p:txBody>
          <a:bodyPr>
            <a:normAutofit/>
          </a:bodyPr>
          <a:lstStyle/>
          <a:p>
            <a:r>
              <a:rPr lang="en-US" sz="3200" dirty="0"/>
              <a:t>A SHERIFF’S DEPUTY’S TESTIMONY WILL BE MATERIAL EVIDENCE.</a:t>
            </a:r>
          </a:p>
        </p:txBody>
      </p:sp>
    </p:spTree>
    <p:extLst>
      <p:ext uri="{BB962C8B-B14F-4D97-AF65-F5344CB8AC3E}">
        <p14:creationId xmlns:p14="http://schemas.microsoft.com/office/powerpoint/2010/main" val="1233549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A1AF05-8211-4793-B412-DDBB5C77DE38}"/>
              </a:ext>
            </a:extLst>
          </p:cNvPr>
          <p:cNvSpPr>
            <a:spLocks noGrp="1"/>
          </p:cNvSpPr>
          <p:nvPr>
            <p:ph type="title"/>
          </p:nvPr>
        </p:nvSpPr>
        <p:spPr/>
        <p:txBody>
          <a:bodyPr/>
          <a:lstStyle/>
          <a:p>
            <a:pPr algn="ctr"/>
            <a:r>
              <a:rPr lang="en-US" dirty="0"/>
              <a:t>TENNESSEE FORMAL ETHICS OPINION 2002-F-107(b)</a:t>
            </a:r>
          </a:p>
        </p:txBody>
      </p:sp>
      <p:sp>
        <p:nvSpPr>
          <p:cNvPr id="3" name="Content Placeholder 2">
            <a:extLst>
              <a:ext uri="{FF2B5EF4-FFF2-40B4-BE49-F238E27FC236}">
                <a16:creationId xmlns:a16="http://schemas.microsoft.com/office/drawing/2014/main" xmlns="" id="{57C93FBF-8875-4A2F-8434-82AB5A3B4EB8}"/>
              </a:ext>
            </a:extLst>
          </p:cNvPr>
          <p:cNvSpPr>
            <a:spLocks noGrp="1"/>
          </p:cNvSpPr>
          <p:nvPr>
            <p:ph idx="1"/>
          </p:nvPr>
        </p:nvSpPr>
        <p:spPr>
          <a:xfrm>
            <a:off x="496711" y="2022764"/>
            <a:ext cx="11548533" cy="4197414"/>
          </a:xfrm>
        </p:spPr>
        <p:txBody>
          <a:bodyPr>
            <a:normAutofit/>
          </a:bodyPr>
          <a:lstStyle/>
          <a:p>
            <a:r>
              <a:rPr lang="en-US" sz="4000" dirty="0"/>
              <a:t>IN ALL MATTERS INVOLVING GOVERNMENTAL INTERESTS AND DIFFERING INTEREST EXCEPT FOR THE QUESTION OF DISTRICT ATTORNEYS’ AND STATE PROSECUTORS’ ABILITY TO REPRESENT CRIMINAL DEFENDANTS, THE QUESTION OF CONFLICT OF INTEREST IS A FACTUAL ONE TO BE EXAMINED AND DETERMINED ON A CASE BY CASE BASIS.</a:t>
            </a:r>
          </a:p>
        </p:txBody>
      </p:sp>
    </p:spTree>
    <p:extLst>
      <p:ext uri="{BB962C8B-B14F-4D97-AF65-F5344CB8AC3E}">
        <p14:creationId xmlns:p14="http://schemas.microsoft.com/office/powerpoint/2010/main" val="2305176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131217"/>
            <a:ext cx="10058400" cy="1737360"/>
          </a:xfrm>
        </p:spPr>
        <p:txBody>
          <a:bodyPr>
            <a:normAutofit fontScale="90000"/>
          </a:bodyPr>
          <a:lstStyle/>
          <a:p>
            <a:r>
              <a:rPr lang="en-US" dirty="0"/>
              <a:t>BASED ON THE NATURE OF THE PROFESSIONAL SERVICES PROVIDED TO THE SHERIFF, DOES ATTORNEY A HAVE A CONFLICT?</a:t>
            </a:r>
          </a:p>
        </p:txBody>
      </p:sp>
      <p:sp>
        <p:nvSpPr>
          <p:cNvPr id="3" name="Content Placeholder 2"/>
          <p:cNvSpPr>
            <a:spLocks noGrp="1"/>
          </p:cNvSpPr>
          <p:nvPr>
            <p:ph idx="1"/>
          </p:nvPr>
        </p:nvSpPr>
        <p:spPr>
          <a:xfrm>
            <a:off x="1097280" y="3110844"/>
            <a:ext cx="10058400" cy="2758249"/>
          </a:xfrm>
        </p:spPr>
        <p:txBody>
          <a:bodyPr>
            <a:normAutofit/>
          </a:bodyPr>
          <a:lstStyle/>
          <a:p>
            <a:r>
              <a:rPr lang="en-US" sz="2800" dirty="0"/>
              <a:t>COUNTY ATTORNEY A DOES NOT HAVE A PERSONAL REPRESENTATIVE RELATIONSHIP WITH THE DEPUTIES.  IN FACT, AT TIMES HE IS GIVING THE SHERIFF ADVICE ON DISCIPLINARY ACTIONS TO TAKE AGAINST LAW ENFORCEMENT DEPUTIES.</a:t>
            </a:r>
          </a:p>
          <a:p>
            <a:r>
              <a:rPr lang="en-US" sz="2800" dirty="0"/>
              <a:t>HE DOES NOT PROVIDE COUNSEL TO DEPUTIES ON CRIMINAL MATTERS</a:t>
            </a:r>
          </a:p>
        </p:txBody>
      </p:sp>
    </p:spTree>
    <p:extLst>
      <p:ext uri="{BB962C8B-B14F-4D97-AF65-F5344CB8AC3E}">
        <p14:creationId xmlns:p14="http://schemas.microsoft.com/office/powerpoint/2010/main" val="3166254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358437" y="-135784"/>
            <a:ext cx="3323214" cy="5646208"/>
          </a:xfrm>
        </p:spPr>
        <p:txBody>
          <a:bodyPr anchor="ctr">
            <a:normAutofit/>
          </a:bodyPr>
          <a:lstStyle/>
          <a:p>
            <a:r>
              <a:rPr lang="en-US" sz="4400" dirty="0">
                <a:solidFill>
                  <a:srgbClr val="FFFFFF"/>
                </a:solidFill>
              </a:rPr>
              <a:t>COUNTY ATTORNEYS HAVE MANY ETHICAL CHALLENGES</a:t>
            </a:r>
          </a:p>
        </p:txBody>
      </p:sp>
      <p:sp>
        <p:nvSpPr>
          <p:cNvPr id="17" name="Rectangle 16">
            <a:extLst>
              <a:ext uri="{FF2B5EF4-FFF2-40B4-BE49-F238E27FC236}">
                <a16:creationId xmlns:a16="http://schemas.microsoft.com/office/drawing/2014/main" xmlns=""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4742016" y="605896"/>
            <a:ext cx="6413663" cy="5646208"/>
          </a:xfrm>
        </p:spPr>
        <p:txBody>
          <a:bodyPr anchor="ctr">
            <a:normAutofit/>
          </a:bodyPr>
          <a:lstStyle/>
          <a:p>
            <a:r>
              <a:rPr lang="en-US" sz="4000" dirty="0"/>
              <a:t>THE QUESTIONS THAT COUNTY ATTORNEYS ASK ME ABOUT THE MOST, INVOLVE </a:t>
            </a:r>
            <a:r>
              <a:rPr lang="en-US" sz="4000" b="1" dirty="0"/>
              <a:t>CONFLICTS OF INTEREST</a:t>
            </a:r>
            <a:r>
              <a:rPr lang="en-US" sz="4000" dirty="0"/>
              <a:t>.</a:t>
            </a:r>
          </a:p>
          <a:p>
            <a:r>
              <a:rPr lang="en-US" sz="4000" dirty="0"/>
              <a:t>LAST YEAR THERE WERE </a:t>
            </a:r>
            <a:r>
              <a:rPr lang="en-US" sz="4000" b="1" u="sng" dirty="0"/>
              <a:t>628 </a:t>
            </a:r>
            <a:r>
              <a:rPr lang="en-US" sz="4000" dirty="0"/>
              <a:t>CONFLICT OF INTEREST QUESTIONS POSED FOR ADVISORY OPINIONS.</a:t>
            </a:r>
          </a:p>
        </p:txBody>
      </p:sp>
    </p:spTree>
    <p:extLst>
      <p:ext uri="{BB962C8B-B14F-4D97-AF65-F5344CB8AC3E}">
        <p14:creationId xmlns:p14="http://schemas.microsoft.com/office/powerpoint/2010/main" val="3780626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NO FACTS TO SUPPORT:</a:t>
            </a:r>
          </a:p>
        </p:txBody>
      </p:sp>
      <p:sp>
        <p:nvSpPr>
          <p:cNvPr id="3" name="Content Placeholder 2"/>
          <p:cNvSpPr>
            <a:spLocks noGrp="1"/>
          </p:cNvSpPr>
          <p:nvPr>
            <p:ph idx="1"/>
          </p:nvPr>
        </p:nvSpPr>
        <p:spPr/>
        <p:txBody>
          <a:bodyPr>
            <a:normAutofit/>
          </a:bodyPr>
          <a:lstStyle/>
          <a:p>
            <a:r>
              <a:rPr lang="en-US" sz="3200" dirty="0"/>
              <a:t>1.  THAT COUNTY ATTORNEY A’S FIRM IS USING COUNTY ATTORNEY A’S INFLUENCE AS A PUBLIC OFFICIAL TO  AFFECT THE OUTCOME OF THE CASES; OR</a:t>
            </a:r>
          </a:p>
          <a:p>
            <a:endParaRPr lang="en-US" sz="3200" dirty="0"/>
          </a:p>
          <a:p>
            <a:r>
              <a:rPr lang="en-US" sz="3200" dirty="0"/>
              <a:t>2.  THAT THE FIRM’S JUDGMENT ON BEHALF OF THE DEFENDANT WILL BE AFFECTED BY ATTORNEY A’S INTEREST AS COUNTY ATTORNEY.</a:t>
            </a:r>
          </a:p>
        </p:txBody>
      </p:sp>
    </p:spTree>
    <p:extLst>
      <p:ext uri="{BB962C8B-B14F-4D97-AF65-F5344CB8AC3E}">
        <p14:creationId xmlns:p14="http://schemas.microsoft.com/office/powerpoint/2010/main" val="3590593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THIS SPECIFIC CASE THERE IS NO CONFLICT.</a:t>
            </a:r>
          </a:p>
        </p:txBody>
      </p:sp>
      <p:pic>
        <p:nvPicPr>
          <p:cNvPr id="6" name="Content Placeholder 5" descr="A red circle with a cross&#10;&#10;AI-generated content may be incorrect.">
            <a:extLst>
              <a:ext uri="{FF2B5EF4-FFF2-40B4-BE49-F238E27FC236}">
                <a16:creationId xmlns:a16="http://schemas.microsoft.com/office/drawing/2014/main" xmlns="" id="{D537D892-B390-D826-9037-5D9220FB7305}"/>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921990" y="1846263"/>
            <a:ext cx="4408345" cy="4022725"/>
          </a:xfrm>
        </p:spPr>
      </p:pic>
    </p:spTree>
    <p:extLst>
      <p:ext uri="{BB962C8B-B14F-4D97-AF65-F5344CB8AC3E}">
        <p14:creationId xmlns:p14="http://schemas.microsoft.com/office/powerpoint/2010/main" val="481244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37651" y="605896"/>
            <a:ext cx="3849147" cy="5646208"/>
          </a:xfrm>
        </p:spPr>
        <p:txBody>
          <a:bodyPr anchor="ctr">
            <a:normAutofit/>
          </a:bodyPr>
          <a:lstStyle/>
          <a:p>
            <a:pPr algn="ctr"/>
            <a:r>
              <a:rPr lang="en-US" sz="4400" b="1" dirty="0">
                <a:solidFill>
                  <a:srgbClr val="FFFFFF"/>
                </a:solidFill>
              </a:rPr>
              <a:t>HYPOTHETICAL</a:t>
            </a:r>
            <a:br>
              <a:rPr lang="en-US" sz="4400" b="1" dirty="0">
                <a:solidFill>
                  <a:srgbClr val="FFFFFF"/>
                </a:solidFill>
              </a:rPr>
            </a:br>
            <a:r>
              <a:rPr lang="en-US" sz="4400" b="1" dirty="0">
                <a:solidFill>
                  <a:srgbClr val="FFFFFF"/>
                </a:solidFill>
              </a:rPr>
              <a:t> 2</a:t>
            </a:r>
          </a:p>
        </p:txBody>
      </p:sp>
      <p:sp>
        <p:nvSpPr>
          <p:cNvPr id="12" name="Rectangle 11">
            <a:extLst>
              <a:ext uri="{FF2B5EF4-FFF2-40B4-BE49-F238E27FC236}">
                <a16:creationId xmlns:a16="http://schemas.microsoft.com/office/drawing/2014/main" xmlns=""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4104080" y="137651"/>
            <a:ext cx="7886260" cy="6548283"/>
          </a:xfrm>
        </p:spPr>
        <p:txBody>
          <a:bodyPr anchor="ctr">
            <a:normAutofit/>
          </a:bodyPr>
          <a:lstStyle/>
          <a:p>
            <a:r>
              <a:rPr lang="en-US" sz="3600" dirty="0"/>
              <a:t>IN A CRIMINAL CASE THE DEFENDANT PLED GUILTY TO SECOND DEGREE MURDER AND AGGRAVATED ASSAULT.  DEFENDANT APPEALS FROM DISMISSAL OF HIS PETITION FOR POST-CONVICTION RELIEF AND ARGUED HE RECEIVED INEFFECTIVE ASSISTANCE OF COUNSEL BECAUSE HIS ATTORNEY HAD A CONFLICT OF INTEREST.</a:t>
            </a:r>
          </a:p>
          <a:p>
            <a:r>
              <a:rPr lang="en-US" sz="3600" dirty="0"/>
              <a:t>HE WAS REPRESENTED BY A PART-TIME PUBLIC DEFENDER WHO ALSO SERVES AS COUNTY ATTORNEY.</a:t>
            </a:r>
          </a:p>
        </p:txBody>
      </p:sp>
    </p:spTree>
    <p:extLst>
      <p:ext uri="{BB962C8B-B14F-4D97-AF65-F5344CB8AC3E}">
        <p14:creationId xmlns:p14="http://schemas.microsoft.com/office/powerpoint/2010/main" val="2166617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9B623E-2E42-4DBB-9330-88103D43D46A}"/>
              </a:ext>
            </a:extLst>
          </p:cNvPr>
          <p:cNvSpPr>
            <a:spLocks noGrp="1"/>
          </p:cNvSpPr>
          <p:nvPr>
            <p:ph type="title"/>
          </p:nvPr>
        </p:nvSpPr>
        <p:spPr/>
        <p:txBody>
          <a:bodyPr/>
          <a:lstStyle/>
          <a:p>
            <a:r>
              <a:rPr lang="en-US" dirty="0"/>
              <a:t>THE DEFENDANT ARGUES THAT:</a:t>
            </a:r>
          </a:p>
        </p:txBody>
      </p:sp>
      <p:sp>
        <p:nvSpPr>
          <p:cNvPr id="3" name="Content Placeholder 2">
            <a:extLst>
              <a:ext uri="{FF2B5EF4-FFF2-40B4-BE49-F238E27FC236}">
                <a16:creationId xmlns:a16="http://schemas.microsoft.com/office/drawing/2014/main" xmlns="" id="{63E3B8A8-7F5D-4F38-8E2C-E0D1B58FA07F}"/>
              </a:ext>
            </a:extLst>
          </p:cNvPr>
          <p:cNvSpPr>
            <a:spLocks noGrp="1"/>
          </p:cNvSpPr>
          <p:nvPr>
            <p:ph idx="1"/>
          </p:nvPr>
        </p:nvSpPr>
        <p:spPr/>
        <p:txBody>
          <a:bodyPr>
            <a:noAutofit/>
          </a:bodyPr>
          <a:lstStyle/>
          <a:p>
            <a:r>
              <a:rPr lang="en-US" sz="3600" dirty="0"/>
              <a:t>DUE TO HIS ATTORNEY’S ROLE AS COUNTY ATTORNEY FOR THE SAME COUNTY AND HIS INTERACTION WITH VARIOUS DEPARTMENTS, INCLUDING THE SHERIFF’S DEPARTMENT, WHO ASSISTED IN THE APPREHENSION OF THE DEFENDANT, THE ATTORNEY HAD A DIRECT CONFLICT BETWEEN HIS DUTIES AS COUNTY ATTORNEY AND AS DEFENDANT’S APPOINTED ATTORNEY.</a:t>
            </a:r>
          </a:p>
        </p:txBody>
      </p:sp>
    </p:spTree>
    <p:extLst>
      <p:ext uri="{BB962C8B-B14F-4D97-AF65-F5344CB8AC3E}">
        <p14:creationId xmlns:p14="http://schemas.microsoft.com/office/powerpoint/2010/main" val="1348302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A2EA31-5996-44CA-A557-29889A3B9E03}"/>
              </a:ext>
            </a:extLst>
          </p:cNvPr>
          <p:cNvSpPr>
            <a:spLocks noGrp="1"/>
          </p:cNvSpPr>
          <p:nvPr>
            <p:ph type="title"/>
          </p:nvPr>
        </p:nvSpPr>
        <p:spPr/>
        <p:txBody>
          <a:bodyPr/>
          <a:lstStyle/>
          <a:p>
            <a:r>
              <a:rPr lang="en-US" dirty="0"/>
              <a:t>ADDITIONAL FACTS:</a:t>
            </a:r>
          </a:p>
        </p:txBody>
      </p:sp>
      <p:sp>
        <p:nvSpPr>
          <p:cNvPr id="3" name="Content Placeholder 2">
            <a:extLst>
              <a:ext uri="{FF2B5EF4-FFF2-40B4-BE49-F238E27FC236}">
                <a16:creationId xmlns:a16="http://schemas.microsoft.com/office/drawing/2014/main" xmlns="" id="{1D6CCC2D-A389-43F0-ABD4-034C83086BE7}"/>
              </a:ext>
            </a:extLst>
          </p:cNvPr>
          <p:cNvSpPr>
            <a:spLocks noGrp="1"/>
          </p:cNvSpPr>
          <p:nvPr>
            <p:ph idx="1"/>
          </p:nvPr>
        </p:nvSpPr>
        <p:spPr/>
        <p:txBody>
          <a:bodyPr>
            <a:normAutofit/>
          </a:bodyPr>
          <a:lstStyle/>
          <a:p>
            <a:r>
              <a:rPr lang="en-US" sz="3200" dirty="0"/>
              <a:t>THE INVESTIGATION IN THE CASE WAS CONDUCTED PRIMARILY BY THE CITY POLICE DEPARTMENT AND NOT BY THE SHERIFF’S OFFICE.</a:t>
            </a:r>
          </a:p>
        </p:txBody>
      </p:sp>
    </p:spTree>
    <p:extLst>
      <p:ext uri="{BB962C8B-B14F-4D97-AF65-F5344CB8AC3E}">
        <p14:creationId xmlns:p14="http://schemas.microsoft.com/office/powerpoint/2010/main" val="2571293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THE COUNTY ATTORNEY HAVE A CONFLICT OF INTEREST ?</a:t>
            </a:r>
          </a:p>
        </p:txBody>
      </p:sp>
      <p:pic>
        <p:nvPicPr>
          <p:cNvPr id="10" name="Content Placeholder 9">
            <a:extLst>
              <a:ext uri="{FF2B5EF4-FFF2-40B4-BE49-F238E27FC236}">
                <a16:creationId xmlns:a16="http://schemas.microsoft.com/office/drawing/2014/main" xmlns="" id="{E9A18CE5-3836-48D2-8A6D-A09855DBBFD1}"/>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370217" y="1737360"/>
            <a:ext cx="4820194" cy="4023359"/>
          </a:xfrm>
        </p:spPr>
      </p:pic>
      <p:sp>
        <p:nvSpPr>
          <p:cNvPr id="11" name="TextBox 10">
            <a:extLst>
              <a:ext uri="{FF2B5EF4-FFF2-40B4-BE49-F238E27FC236}">
                <a16:creationId xmlns:a16="http://schemas.microsoft.com/office/drawing/2014/main" xmlns="" id="{5DA8F4D1-91A3-4522-BBCB-1C7B906D4A5C}"/>
              </a:ext>
            </a:extLst>
          </p:cNvPr>
          <p:cNvSpPr txBox="1"/>
          <p:nvPr/>
        </p:nvSpPr>
        <p:spPr>
          <a:xfrm>
            <a:off x="5455603" y="4494657"/>
            <a:ext cx="1341120" cy="507831"/>
          </a:xfrm>
          <a:prstGeom prst="rect">
            <a:avLst/>
          </a:prstGeom>
          <a:noFill/>
        </p:spPr>
        <p:txBody>
          <a:bodyPr wrap="square" rtlCol="0">
            <a:spAutoFit/>
          </a:bodyPr>
          <a:lstStyle/>
          <a:p>
            <a:r>
              <a:rPr lang="en-US" sz="900">
                <a:hlinkClick r:id="rId3" tooltip="http://lateralustrackeleven.wordpress.com/2013/03/01/ethics-vs-morals-and-their-relationship-with-copyright-procedures/"/>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2232031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704A0F-FB52-4619-9DC4-A73104D3EBE3}"/>
              </a:ext>
            </a:extLst>
          </p:cNvPr>
          <p:cNvSpPr>
            <a:spLocks noGrp="1"/>
          </p:cNvSpPr>
          <p:nvPr>
            <p:ph type="title"/>
          </p:nvPr>
        </p:nvSpPr>
        <p:spPr>
          <a:xfrm>
            <a:off x="1097280" y="0"/>
            <a:ext cx="10058400" cy="2503055"/>
          </a:xfrm>
        </p:spPr>
        <p:txBody>
          <a:bodyPr>
            <a:normAutofit fontScale="90000"/>
          </a:bodyPr>
          <a:lstStyle/>
          <a:p>
            <a:r>
              <a:rPr lang="en-US" dirty="0"/>
              <a:t>“NO SHOWING WAS MADE THAT AN ACTUAL OR PERCEIVED CONFLICT OF INTEREST EXISTED.”</a:t>
            </a:r>
            <a:r>
              <a:rPr lang="en-US" i="1" dirty="0"/>
              <a:t> </a:t>
            </a:r>
            <a:r>
              <a:rPr lang="en-US" sz="2700" i="1" dirty="0"/>
              <a:t>SMITH V. STATE OF TENNESSEE  2002 WL 1482697 (March 8, 2002) (TENN. CRIM. APP. 2002).</a:t>
            </a:r>
            <a:br>
              <a:rPr lang="en-US" sz="2700" i="1" dirty="0"/>
            </a:br>
            <a:endParaRPr lang="en-US" sz="2700" dirty="0"/>
          </a:p>
        </p:txBody>
      </p:sp>
      <p:sp>
        <p:nvSpPr>
          <p:cNvPr id="3" name="Content Placeholder 2">
            <a:extLst>
              <a:ext uri="{FF2B5EF4-FFF2-40B4-BE49-F238E27FC236}">
                <a16:creationId xmlns:a16="http://schemas.microsoft.com/office/drawing/2014/main" xmlns="" id="{8B0B0800-69FB-4F98-A1FD-1672C1F48350}"/>
              </a:ext>
            </a:extLst>
          </p:cNvPr>
          <p:cNvSpPr>
            <a:spLocks noGrp="1"/>
          </p:cNvSpPr>
          <p:nvPr>
            <p:ph idx="1"/>
          </p:nvPr>
        </p:nvSpPr>
        <p:spPr/>
        <p:txBody>
          <a:bodyPr>
            <a:normAutofit/>
          </a:bodyPr>
          <a:lstStyle/>
          <a:p>
            <a:endParaRPr lang="en-US" sz="3200" i="1" dirty="0"/>
          </a:p>
          <a:p>
            <a:r>
              <a:rPr lang="en-US" sz="3200" dirty="0"/>
              <a:t>THE COURT OF CRIMINAL APPEALS FOUND THAT THE COUNTY ATTORNEY WHO WAS ALSO PART-TIME PUBLIC DEFENDER DID NOT HAVE A CONFLICT, BECAUSE THERE WAS NO EVIDENCE IN THE RECORD THAT A CONFLICT EXISTED.</a:t>
            </a:r>
          </a:p>
        </p:txBody>
      </p:sp>
    </p:spTree>
    <p:extLst>
      <p:ext uri="{BB962C8B-B14F-4D97-AF65-F5344CB8AC3E}">
        <p14:creationId xmlns:p14="http://schemas.microsoft.com/office/powerpoint/2010/main" val="2445120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THIS SPECIFIC CASE THERE IS NO CONFLICT.</a:t>
            </a: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4921" y="2276669"/>
            <a:ext cx="3396343" cy="3041780"/>
          </a:xfrm>
        </p:spPr>
      </p:pic>
    </p:spTree>
    <p:extLst>
      <p:ext uri="{BB962C8B-B14F-4D97-AF65-F5344CB8AC3E}">
        <p14:creationId xmlns:p14="http://schemas.microsoft.com/office/powerpoint/2010/main" val="4109728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xmlns="" id="{6C603EF5-8A9F-43AA-97DD-CD7FB56BA2EB}"/>
              </a:ext>
            </a:extLst>
          </p:cNvPr>
          <p:cNvSpPr>
            <a:spLocks noGrp="1"/>
          </p:cNvSpPr>
          <p:nvPr>
            <p:ph type="title"/>
          </p:nvPr>
        </p:nvSpPr>
        <p:spPr>
          <a:xfrm>
            <a:off x="-1" y="605896"/>
            <a:ext cx="4050791" cy="5646208"/>
          </a:xfrm>
        </p:spPr>
        <p:txBody>
          <a:bodyPr anchor="ctr">
            <a:normAutofit/>
          </a:bodyPr>
          <a:lstStyle/>
          <a:p>
            <a:pPr algn="ctr"/>
            <a:r>
              <a:rPr lang="en-US" sz="4400" dirty="0">
                <a:solidFill>
                  <a:srgbClr val="FFFFFF"/>
                </a:solidFill>
              </a:rPr>
              <a:t>HYPOTHETICAL </a:t>
            </a:r>
            <a:br>
              <a:rPr lang="en-US" sz="4400" dirty="0">
                <a:solidFill>
                  <a:srgbClr val="FFFFFF"/>
                </a:solidFill>
              </a:rPr>
            </a:br>
            <a:r>
              <a:rPr lang="en-US" sz="4400" dirty="0">
                <a:solidFill>
                  <a:srgbClr val="FFFFFF"/>
                </a:solidFill>
              </a:rPr>
              <a:t>3</a:t>
            </a:r>
          </a:p>
        </p:txBody>
      </p:sp>
      <p:sp>
        <p:nvSpPr>
          <p:cNvPr id="12" name="Rectangle 11">
            <a:extLst>
              <a:ext uri="{FF2B5EF4-FFF2-40B4-BE49-F238E27FC236}">
                <a16:creationId xmlns:a16="http://schemas.microsoft.com/office/drawing/2014/main" xmlns=""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xmlns="" id="{BEC5905E-EC32-4AE6-87D7-B18423083688}"/>
              </a:ext>
            </a:extLst>
          </p:cNvPr>
          <p:cNvSpPr>
            <a:spLocks noGrp="1"/>
          </p:cNvSpPr>
          <p:nvPr>
            <p:ph idx="1"/>
          </p:nvPr>
        </p:nvSpPr>
        <p:spPr>
          <a:xfrm>
            <a:off x="4267200" y="216309"/>
            <a:ext cx="7678994" cy="6518787"/>
          </a:xfrm>
        </p:spPr>
        <p:txBody>
          <a:bodyPr anchor="ctr">
            <a:normAutofit/>
          </a:bodyPr>
          <a:lstStyle/>
          <a:p>
            <a:r>
              <a:rPr lang="en-US" sz="3600" dirty="0"/>
              <a:t>Law firm currently represents a City in various cases and also represents a County in several other cases unrelated to the litigation with the City.  Recently, Law Firm received a request to represent the City in another case which also involves the County.  The County and the City will most likely be required to allege fault against one another. The County has asked Law Firm to represent it.</a:t>
            </a:r>
          </a:p>
        </p:txBody>
      </p:sp>
    </p:spTree>
    <p:extLst>
      <p:ext uri="{BB962C8B-B14F-4D97-AF65-F5344CB8AC3E}">
        <p14:creationId xmlns:p14="http://schemas.microsoft.com/office/powerpoint/2010/main" val="349203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EA4E43-B06E-400E-BB4F-F134F4F7B6A5}"/>
              </a:ext>
            </a:extLst>
          </p:cNvPr>
          <p:cNvSpPr>
            <a:spLocks noGrp="1"/>
          </p:cNvSpPr>
          <p:nvPr>
            <p:ph type="title"/>
          </p:nvPr>
        </p:nvSpPr>
        <p:spPr>
          <a:xfrm>
            <a:off x="1097280" y="286604"/>
            <a:ext cx="10058400" cy="314288"/>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xmlns="" id="{7315C877-C5E4-47A4-8E31-53CD77E969AE}"/>
              </a:ext>
            </a:extLst>
          </p:cNvPr>
          <p:cNvSpPr>
            <a:spLocks noGrp="1"/>
          </p:cNvSpPr>
          <p:nvPr>
            <p:ph idx="1"/>
          </p:nvPr>
        </p:nvSpPr>
        <p:spPr>
          <a:xfrm>
            <a:off x="1097280" y="875211"/>
            <a:ext cx="10058400" cy="5107577"/>
          </a:xfrm>
        </p:spPr>
        <p:txBody>
          <a:bodyPr>
            <a:normAutofit/>
          </a:bodyPr>
          <a:lstStyle/>
          <a:p>
            <a:r>
              <a:rPr lang="en-US" sz="3200" dirty="0"/>
              <a:t>Law Firm is trying to determine whether, pursuant to Rule 1.7(b), the firm would be able to take the newest case on behalf of the County if each entity signed a waiver? </a:t>
            </a:r>
          </a:p>
          <a:p>
            <a:r>
              <a:rPr lang="en-US" sz="3200" dirty="0"/>
              <a:t>If Law Firm keeps the City case, would the City still be able to allege fault against the County even though Law Firm would maintain unrelated cases on behalf of the County? The current litigation Law Firm handles for the County involves the Jail, while the new case involves a separate agency, the EMS Department.  </a:t>
            </a:r>
          </a:p>
        </p:txBody>
      </p:sp>
    </p:spTree>
    <p:extLst>
      <p:ext uri="{BB962C8B-B14F-4D97-AF65-F5344CB8AC3E}">
        <p14:creationId xmlns:p14="http://schemas.microsoft.com/office/powerpoint/2010/main" val="3601732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GOVERNMENT LAWYERS DIFFERENT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963" y="1737360"/>
            <a:ext cx="10058400" cy="4578599"/>
          </a:xfrm>
        </p:spPr>
      </p:pic>
    </p:spTree>
    <p:extLst>
      <p:ext uri="{BB962C8B-B14F-4D97-AF65-F5344CB8AC3E}">
        <p14:creationId xmlns:p14="http://schemas.microsoft.com/office/powerpoint/2010/main" val="628809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591BF-1E90-41BC-8735-580E6494FAE4}"/>
              </a:ext>
            </a:extLst>
          </p:cNvPr>
          <p:cNvSpPr>
            <a:spLocks noGrp="1"/>
          </p:cNvSpPr>
          <p:nvPr>
            <p:ph type="title"/>
          </p:nvPr>
        </p:nvSpPr>
        <p:spPr>
          <a:xfrm>
            <a:off x="1097280" y="286603"/>
            <a:ext cx="10058400" cy="719237"/>
          </a:xfrm>
        </p:spPr>
        <p:txBody>
          <a:bodyPr/>
          <a:lstStyle/>
          <a:p>
            <a:r>
              <a:rPr lang="en-US" dirty="0"/>
              <a:t>RPC 1.7(a)</a:t>
            </a:r>
          </a:p>
        </p:txBody>
      </p:sp>
      <p:sp>
        <p:nvSpPr>
          <p:cNvPr id="3" name="Content Placeholder 2">
            <a:extLst>
              <a:ext uri="{FF2B5EF4-FFF2-40B4-BE49-F238E27FC236}">
                <a16:creationId xmlns:a16="http://schemas.microsoft.com/office/drawing/2014/main" xmlns="" id="{BBAF2D91-A8D4-455B-B5CC-D01010342140}"/>
              </a:ext>
            </a:extLst>
          </p:cNvPr>
          <p:cNvSpPr>
            <a:spLocks noGrp="1"/>
          </p:cNvSpPr>
          <p:nvPr>
            <p:ph idx="1"/>
          </p:nvPr>
        </p:nvSpPr>
        <p:spPr>
          <a:xfrm>
            <a:off x="1097280" y="901338"/>
            <a:ext cx="11094720" cy="5355770"/>
          </a:xfrm>
        </p:spPr>
        <p:txBody>
          <a:bodyPr>
            <a:normAutofit/>
          </a:bodyPr>
          <a:lstStyle/>
          <a:p>
            <a:r>
              <a:rPr lang="en-US" sz="3200" dirty="0"/>
              <a:t>EXCEPT AS PROVIDED IN PARAGRAPH (b), A LAWYER SHALL NOT REPRESENT A CLIENT IF THE REPRESENTATION INVOLVES A CONCURRENT CONFLICT OF INTEREST.  A CONCURRENT CONFLICT OF INTEREST EXISTS IF:</a:t>
            </a:r>
          </a:p>
          <a:p>
            <a:r>
              <a:rPr lang="en-US" sz="3200" dirty="0"/>
              <a:t>1.  THE REPRESENTATION OF ONE CLIENT WILL BE DIRECTLY ADVERSE TO ANOTHER CLIENT.</a:t>
            </a:r>
          </a:p>
          <a:p>
            <a:r>
              <a:rPr lang="en-US" sz="3200" dirty="0"/>
              <a:t>2.  THERE IS A SIGNIFICANT RISK THAT THE REPRESENTATION OF ONE OR MORE CLIENTS WILL BE MATERIALLY LIMITED BY THE LAWYER’S RESPONSIBILITIES TO ANOTHER CLIENT, A FORMER CLIENT, OR A THIRD PERSON OR BY A PERSONAL INTEREST OF THE LAWYER.</a:t>
            </a:r>
          </a:p>
        </p:txBody>
      </p:sp>
    </p:spTree>
    <p:extLst>
      <p:ext uri="{BB962C8B-B14F-4D97-AF65-F5344CB8AC3E}">
        <p14:creationId xmlns:p14="http://schemas.microsoft.com/office/powerpoint/2010/main" val="360031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6B0D9-A0B2-4FE0-800E-829229C2772D}"/>
              </a:ext>
            </a:extLst>
          </p:cNvPr>
          <p:cNvSpPr>
            <a:spLocks noGrp="1"/>
          </p:cNvSpPr>
          <p:nvPr>
            <p:ph type="title"/>
          </p:nvPr>
        </p:nvSpPr>
        <p:spPr/>
        <p:txBody>
          <a:bodyPr/>
          <a:lstStyle/>
          <a:p>
            <a:r>
              <a:rPr lang="en-US" dirty="0"/>
              <a:t>RPC 1.7(b)</a:t>
            </a:r>
          </a:p>
        </p:txBody>
      </p:sp>
      <p:sp>
        <p:nvSpPr>
          <p:cNvPr id="3" name="Content Placeholder 2">
            <a:extLst>
              <a:ext uri="{FF2B5EF4-FFF2-40B4-BE49-F238E27FC236}">
                <a16:creationId xmlns:a16="http://schemas.microsoft.com/office/drawing/2014/main" xmlns="" id="{7E92A076-0989-4D3E-AC5D-58EF50DAEDE4}"/>
              </a:ext>
            </a:extLst>
          </p:cNvPr>
          <p:cNvSpPr>
            <a:spLocks noGrp="1"/>
          </p:cNvSpPr>
          <p:nvPr>
            <p:ph idx="1"/>
          </p:nvPr>
        </p:nvSpPr>
        <p:spPr/>
        <p:txBody>
          <a:bodyPr>
            <a:normAutofit/>
          </a:bodyPr>
          <a:lstStyle/>
          <a:p>
            <a:r>
              <a:rPr lang="en-US" sz="3200" dirty="0"/>
              <a:t>NOTWITHSTANDING THE EXISTENCE OF A CONCURRENT CONFLICT OF INTEREST UNDER PARAGRAPH (a) A LAWYER MAY REPRESENT A CLIENT IF:</a:t>
            </a:r>
          </a:p>
          <a:p>
            <a:r>
              <a:rPr lang="en-US" sz="3200" dirty="0"/>
              <a:t>1.  THE LAWYER REASONABLY BELIEVES THAT THE LAWYER WILL BE ABLE TO  PROVIDE COMPETENT AND DILIGENT REPRESENTATION TO EACH AFFECTED CLIENT.</a:t>
            </a:r>
          </a:p>
          <a:p>
            <a:r>
              <a:rPr lang="en-US" sz="3200" dirty="0"/>
              <a:t>2.  THE REPRESENTATION IS NOT PROHIBITED BY LAW.</a:t>
            </a:r>
          </a:p>
        </p:txBody>
      </p:sp>
    </p:spTree>
    <p:extLst>
      <p:ext uri="{BB962C8B-B14F-4D97-AF65-F5344CB8AC3E}">
        <p14:creationId xmlns:p14="http://schemas.microsoft.com/office/powerpoint/2010/main" val="3913348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69B02A-50D6-491F-B7FB-13672E3CACF3}"/>
              </a:ext>
            </a:extLst>
          </p:cNvPr>
          <p:cNvSpPr>
            <a:spLocks noGrp="1"/>
          </p:cNvSpPr>
          <p:nvPr>
            <p:ph type="title"/>
          </p:nvPr>
        </p:nvSpPr>
        <p:spPr>
          <a:xfrm>
            <a:off x="1097280" y="286604"/>
            <a:ext cx="10058400" cy="314288"/>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xmlns="" id="{C2485872-2EEC-48C9-8295-8FF91B170390}"/>
              </a:ext>
            </a:extLst>
          </p:cNvPr>
          <p:cNvSpPr>
            <a:spLocks noGrp="1"/>
          </p:cNvSpPr>
          <p:nvPr>
            <p:ph idx="1"/>
          </p:nvPr>
        </p:nvSpPr>
        <p:spPr>
          <a:xfrm>
            <a:off x="1097280" y="794899"/>
            <a:ext cx="10058400" cy="5268202"/>
          </a:xfrm>
        </p:spPr>
        <p:txBody>
          <a:bodyPr>
            <a:normAutofit/>
          </a:bodyPr>
          <a:lstStyle/>
          <a:p>
            <a:r>
              <a:rPr lang="en-US" sz="3200" dirty="0"/>
              <a:t>3.  THE REPRESENTATION DOES NOT INVOLVE THE ASSERTION OF ONE CLIENT AGAINST ANOTHER CLIENT REPRESENTED BY THE LAWYER IN THE SAME LITIGATION OR OTHER PROCEEDING BEFORE A TRIBUNAL.</a:t>
            </a:r>
          </a:p>
          <a:p>
            <a:r>
              <a:rPr lang="en-US" sz="3200" dirty="0"/>
              <a:t>4.  </a:t>
            </a:r>
            <a:r>
              <a:rPr lang="en-US" sz="3200"/>
              <a:t>EACH AFFECTED CLIENT GIVES INFORMED CONSENT, CONFIRMED IN WRITING.</a:t>
            </a:r>
            <a:endParaRPr lang="en-US" sz="3200" dirty="0"/>
          </a:p>
        </p:txBody>
      </p:sp>
    </p:spTree>
    <p:extLst>
      <p:ext uri="{BB962C8B-B14F-4D97-AF65-F5344CB8AC3E}">
        <p14:creationId xmlns:p14="http://schemas.microsoft.com/office/powerpoint/2010/main" val="3510432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5B6AE8-4FDA-4FC9-BA97-9445C251A446}"/>
              </a:ext>
            </a:extLst>
          </p:cNvPr>
          <p:cNvSpPr>
            <a:spLocks noGrp="1"/>
          </p:cNvSpPr>
          <p:nvPr>
            <p:ph type="title"/>
          </p:nvPr>
        </p:nvSpPr>
        <p:spPr/>
        <p:txBody>
          <a:bodyPr/>
          <a:lstStyle/>
          <a:p>
            <a:r>
              <a:rPr lang="en-US" dirty="0"/>
              <a:t>WHAT IS “INFORMED CONSENT”</a:t>
            </a:r>
          </a:p>
        </p:txBody>
      </p:sp>
      <p:pic>
        <p:nvPicPr>
          <p:cNvPr id="5" name="Content Placeholder 4">
            <a:extLst>
              <a:ext uri="{FF2B5EF4-FFF2-40B4-BE49-F238E27FC236}">
                <a16:creationId xmlns:a16="http://schemas.microsoft.com/office/drawing/2014/main" xmlns="" id="{F7F12E09-AC7D-4B4E-A315-9AA9259EC0C2}"/>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863676" y="2421262"/>
            <a:ext cx="4133088" cy="3207894"/>
          </a:xfrm>
        </p:spPr>
      </p:pic>
      <p:sp>
        <p:nvSpPr>
          <p:cNvPr id="6" name="TextBox 5">
            <a:extLst>
              <a:ext uri="{FF2B5EF4-FFF2-40B4-BE49-F238E27FC236}">
                <a16:creationId xmlns:a16="http://schemas.microsoft.com/office/drawing/2014/main" xmlns="" id="{A3AB7CBF-2D58-4606-8A9B-21412F6A3471}"/>
              </a:ext>
            </a:extLst>
          </p:cNvPr>
          <p:cNvSpPr txBox="1"/>
          <p:nvPr/>
        </p:nvSpPr>
        <p:spPr>
          <a:xfrm>
            <a:off x="3863676" y="7439242"/>
            <a:ext cx="4133088" cy="230832"/>
          </a:xfrm>
          <a:prstGeom prst="rect">
            <a:avLst/>
          </a:prstGeom>
          <a:noFill/>
        </p:spPr>
        <p:txBody>
          <a:bodyPr wrap="square" rtlCol="0">
            <a:spAutoFit/>
          </a:bodyPr>
          <a:lstStyle/>
          <a:p>
            <a:r>
              <a:rPr lang="en-US" sz="900">
                <a:hlinkClick r:id="rId3" tooltip="https://theconversation.com/informed-consent-for-stem-cell-research-why-it-matters-and-what-you-should-know-45899"/>
              </a:rPr>
              <a:t>This Photo</a:t>
            </a:r>
            <a:r>
              <a:rPr lang="en-US" sz="900"/>
              <a:t> by Unknown Author is licensed under </a:t>
            </a:r>
            <a:r>
              <a:rPr lang="en-US" sz="900">
                <a:hlinkClick r:id="rId4" tooltip="https://creativecommons.org/licenses/by-nd/3.0/"/>
              </a:rPr>
              <a:t>CC BY-ND</a:t>
            </a:r>
            <a:endParaRPr lang="en-US" sz="900"/>
          </a:p>
        </p:txBody>
      </p:sp>
    </p:spTree>
    <p:extLst>
      <p:ext uri="{BB962C8B-B14F-4D97-AF65-F5344CB8AC3E}">
        <p14:creationId xmlns:p14="http://schemas.microsoft.com/office/powerpoint/2010/main" val="639313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A5B473-B8FE-4CFA-9DA1-F0ED53793F11}"/>
              </a:ext>
            </a:extLst>
          </p:cNvPr>
          <p:cNvSpPr>
            <a:spLocks noGrp="1"/>
          </p:cNvSpPr>
          <p:nvPr>
            <p:ph type="title"/>
          </p:nvPr>
        </p:nvSpPr>
        <p:spPr/>
        <p:txBody>
          <a:bodyPr/>
          <a:lstStyle/>
          <a:p>
            <a:r>
              <a:rPr lang="en-US" dirty="0"/>
              <a:t>RPC 1.0 (e) INFORMED CONSENT</a:t>
            </a:r>
          </a:p>
        </p:txBody>
      </p:sp>
      <p:sp>
        <p:nvSpPr>
          <p:cNvPr id="3" name="Content Placeholder 2">
            <a:extLst>
              <a:ext uri="{FF2B5EF4-FFF2-40B4-BE49-F238E27FC236}">
                <a16:creationId xmlns:a16="http://schemas.microsoft.com/office/drawing/2014/main" xmlns="" id="{D7B5A14C-6EB2-404A-B2A7-61E0D0FFF0C3}"/>
              </a:ext>
            </a:extLst>
          </p:cNvPr>
          <p:cNvSpPr>
            <a:spLocks noGrp="1"/>
          </p:cNvSpPr>
          <p:nvPr>
            <p:ph idx="1"/>
          </p:nvPr>
        </p:nvSpPr>
        <p:spPr/>
        <p:txBody>
          <a:bodyPr>
            <a:normAutofit/>
          </a:bodyPr>
          <a:lstStyle/>
          <a:p>
            <a:r>
              <a:rPr lang="en-US" sz="3200" dirty="0"/>
              <a:t>“INFORMED CONSENT” DENOTES THE AGREEMENT BY A PERSON TO A PROPOSED COURSE OF CONDUCT AFTER THE LAWYER HAS COMMUNICATED ADEQUATE INFORMATION AND EXPLANATION ABOUT THE MATERIAL RISKS OF AND REASONABLY AVAILABLE ALTERNATIVES TO THE PROPOSED COURSE OF CONDUCT.</a:t>
            </a:r>
          </a:p>
        </p:txBody>
      </p:sp>
    </p:spTree>
    <p:extLst>
      <p:ext uri="{BB962C8B-B14F-4D97-AF65-F5344CB8AC3E}">
        <p14:creationId xmlns:p14="http://schemas.microsoft.com/office/powerpoint/2010/main" val="1041530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F3945-82B0-4C13-A9AE-8E88807551DC}"/>
              </a:ext>
            </a:extLst>
          </p:cNvPr>
          <p:cNvSpPr>
            <a:spLocks noGrp="1"/>
          </p:cNvSpPr>
          <p:nvPr>
            <p:ph type="title"/>
          </p:nvPr>
        </p:nvSpPr>
        <p:spPr/>
        <p:txBody>
          <a:bodyPr>
            <a:normAutofit/>
          </a:bodyPr>
          <a:lstStyle/>
          <a:p>
            <a:r>
              <a:rPr lang="en-US" dirty="0"/>
              <a:t>CAN A MUNICIPALITY GIVE INFORMED CONSENT ?</a:t>
            </a:r>
          </a:p>
        </p:txBody>
      </p:sp>
      <p:sp>
        <p:nvSpPr>
          <p:cNvPr id="3" name="Content Placeholder 2">
            <a:extLst>
              <a:ext uri="{FF2B5EF4-FFF2-40B4-BE49-F238E27FC236}">
                <a16:creationId xmlns:a16="http://schemas.microsoft.com/office/drawing/2014/main" xmlns="" id="{E5F63F96-DA6E-4A6B-8AFD-EB7295237473}"/>
              </a:ext>
            </a:extLst>
          </p:cNvPr>
          <p:cNvSpPr>
            <a:spLocks noGrp="1"/>
          </p:cNvSpPr>
          <p:nvPr>
            <p:ph idx="1"/>
          </p:nvPr>
        </p:nvSpPr>
        <p:spPr/>
        <p:txBody>
          <a:bodyPr>
            <a:normAutofit fontScale="92500" lnSpcReduction="20000"/>
          </a:bodyPr>
          <a:lstStyle/>
          <a:p>
            <a:r>
              <a:rPr lang="en-US" sz="3600" dirty="0"/>
              <a:t>ALTHOUGH SOME STATES HOLD THAT A GOVERNMENTAL ENTITY CANNOT GIVE INFORMED CONSENT, TENNESSEE HOLDS THAT A “GOVERNMENT OFFICIAL OR ENTITY, LIKE ANY OTHER CLIENT, MAY WAIVE A CONFLICT OF INTEREST UNDER THIS RULE.  Tenn. Sup. Ct. Rule 8 RPC 1.7 </a:t>
            </a:r>
            <a:r>
              <a:rPr lang="en-US" sz="3600" dirty="0" err="1"/>
              <a:t>cmt</a:t>
            </a:r>
            <a:r>
              <a:rPr lang="en-US" sz="3600" dirty="0"/>
              <a:t>. (19a).”</a:t>
            </a:r>
          </a:p>
          <a:p>
            <a:endParaRPr lang="en-US" sz="3600" dirty="0"/>
          </a:p>
          <a:p>
            <a:r>
              <a:rPr lang="en-US" sz="3600" i="1" dirty="0"/>
              <a:t>PFIZER, INC. and Pharmacia Corp v. Reagan FARR, </a:t>
            </a:r>
            <a:r>
              <a:rPr lang="en-US" sz="3600" i="1" dirty="0" err="1"/>
              <a:t>Commisioner</a:t>
            </a:r>
            <a:r>
              <a:rPr lang="en-US" sz="3600" i="1" dirty="0"/>
              <a:t> of Revenue, State of Tennessee, 2012 WL 2370619 (Tenn. Ct. App. 2012)</a:t>
            </a:r>
          </a:p>
        </p:txBody>
      </p:sp>
    </p:spTree>
    <p:extLst>
      <p:ext uri="{BB962C8B-B14F-4D97-AF65-F5344CB8AC3E}">
        <p14:creationId xmlns:p14="http://schemas.microsoft.com/office/powerpoint/2010/main" val="1882692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1E005-5D9E-477C-8E7A-3170D94FF1A9}"/>
              </a:ext>
            </a:extLst>
          </p:cNvPr>
          <p:cNvSpPr>
            <a:spLocks noGrp="1"/>
          </p:cNvSpPr>
          <p:nvPr>
            <p:ph type="title"/>
          </p:nvPr>
        </p:nvSpPr>
        <p:spPr/>
        <p:txBody>
          <a:bodyPr/>
          <a:lstStyle/>
          <a:p>
            <a:r>
              <a:rPr lang="en-US" dirty="0"/>
              <a:t>BACK TO HYPOTHETICAL 3</a:t>
            </a:r>
          </a:p>
        </p:txBody>
      </p:sp>
      <p:sp>
        <p:nvSpPr>
          <p:cNvPr id="3" name="Content Placeholder 2">
            <a:extLst>
              <a:ext uri="{FF2B5EF4-FFF2-40B4-BE49-F238E27FC236}">
                <a16:creationId xmlns:a16="http://schemas.microsoft.com/office/drawing/2014/main" xmlns="" id="{BA2B7779-4492-4432-B440-450AF4AB602D}"/>
              </a:ext>
            </a:extLst>
          </p:cNvPr>
          <p:cNvSpPr>
            <a:spLocks noGrp="1"/>
          </p:cNvSpPr>
          <p:nvPr>
            <p:ph idx="1"/>
          </p:nvPr>
        </p:nvSpPr>
        <p:spPr/>
        <p:txBody>
          <a:bodyPr>
            <a:normAutofit lnSpcReduction="10000"/>
          </a:bodyPr>
          <a:lstStyle/>
          <a:p>
            <a:r>
              <a:rPr lang="en-US" sz="3200" dirty="0"/>
              <a:t>Law Firm is trying to determine whether, pursuant to Rule 1.7(b), the firm would be able to take the newest case on behalf of the County if each entity signed a waiver? </a:t>
            </a:r>
          </a:p>
          <a:p>
            <a:r>
              <a:rPr lang="en-US" sz="3200" dirty="0"/>
              <a:t>If Law Firm keeps the City case, would the City still be able to allege fault against the County even though Law Firm would maintain unrelated cases on behalf of the County? The current litigation Law Firm handles for the County involves the Jail, while the new case involves a separate agency, the EMS Department.  </a:t>
            </a:r>
          </a:p>
          <a:p>
            <a:endParaRPr lang="en-US" dirty="0"/>
          </a:p>
        </p:txBody>
      </p:sp>
    </p:spTree>
    <p:extLst>
      <p:ext uri="{BB962C8B-B14F-4D97-AF65-F5344CB8AC3E}">
        <p14:creationId xmlns:p14="http://schemas.microsoft.com/office/powerpoint/2010/main" val="2416896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3C7B6-E3DE-4E88-AE34-AB37481B933D}"/>
              </a:ext>
            </a:extLst>
          </p:cNvPr>
          <p:cNvSpPr>
            <a:spLocks noGrp="1"/>
          </p:cNvSpPr>
          <p:nvPr>
            <p:ph type="title"/>
          </p:nvPr>
        </p:nvSpPr>
        <p:spPr/>
        <p:txBody>
          <a:bodyPr/>
          <a:lstStyle/>
          <a:p>
            <a:r>
              <a:rPr lang="en-US" dirty="0"/>
              <a:t>ANSWERS:</a:t>
            </a:r>
          </a:p>
        </p:txBody>
      </p:sp>
      <p:sp>
        <p:nvSpPr>
          <p:cNvPr id="3" name="Content Placeholder 2">
            <a:extLst>
              <a:ext uri="{FF2B5EF4-FFF2-40B4-BE49-F238E27FC236}">
                <a16:creationId xmlns:a16="http://schemas.microsoft.com/office/drawing/2014/main" xmlns="" id="{3896D675-615A-4A96-8ADF-8D90E406E1F2}"/>
              </a:ext>
            </a:extLst>
          </p:cNvPr>
          <p:cNvSpPr>
            <a:spLocks noGrp="1"/>
          </p:cNvSpPr>
          <p:nvPr>
            <p:ph idx="1"/>
          </p:nvPr>
        </p:nvSpPr>
        <p:spPr/>
        <p:txBody>
          <a:bodyPr/>
          <a:lstStyle/>
          <a:p>
            <a:r>
              <a:rPr lang="en-US" sz="3600" dirty="0"/>
              <a:t>1.  Law Firm is trying to determine whether, pursuant to Rule 1.7, the firm would be able to keep the newest case on behalf of the County if each entity signed a waiver?</a:t>
            </a:r>
          </a:p>
          <a:p>
            <a:endParaRPr lang="en-US" sz="3600" dirty="0"/>
          </a:p>
        </p:txBody>
      </p:sp>
    </p:spTree>
    <p:extLst>
      <p:ext uri="{BB962C8B-B14F-4D97-AF65-F5344CB8AC3E}">
        <p14:creationId xmlns:p14="http://schemas.microsoft.com/office/powerpoint/2010/main" val="811375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34E770-66B0-4367-864F-7FD96FCD95E6}"/>
              </a:ext>
            </a:extLst>
          </p:cNvPr>
          <p:cNvSpPr>
            <a:spLocks noGrp="1"/>
          </p:cNvSpPr>
          <p:nvPr>
            <p:ph type="title"/>
          </p:nvPr>
        </p:nvSpPr>
        <p:spPr/>
        <p:txBody>
          <a:bodyPr/>
          <a:lstStyle/>
          <a:p>
            <a:r>
              <a:rPr lang="en-US" dirty="0"/>
              <a:t>ANSWER:  NO         WHY?</a:t>
            </a:r>
          </a:p>
        </p:txBody>
      </p:sp>
      <p:sp>
        <p:nvSpPr>
          <p:cNvPr id="3" name="Content Placeholder 2">
            <a:extLst>
              <a:ext uri="{FF2B5EF4-FFF2-40B4-BE49-F238E27FC236}">
                <a16:creationId xmlns:a16="http://schemas.microsoft.com/office/drawing/2014/main" xmlns="" id="{50E2E5C3-F661-462B-AE2F-5FDDA9827DD2}"/>
              </a:ext>
            </a:extLst>
          </p:cNvPr>
          <p:cNvSpPr>
            <a:spLocks noGrp="1"/>
          </p:cNvSpPr>
          <p:nvPr>
            <p:ph idx="1"/>
          </p:nvPr>
        </p:nvSpPr>
        <p:spPr/>
        <p:txBody>
          <a:bodyPr>
            <a:normAutofit/>
          </a:bodyPr>
          <a:lstStyle/>
          <a:p>
            <a:r>
              <a:rPr lang="en-US" sz="3600" dirty="0"/>
              <a:t>1.7(b) WAIVERS </a:t>
            </a:r>
            <a:r>
              <a:rPr lang="en-US" sz="3600" b="1" dirty="0"/>
              <a:t>CANNOT</a:t>
            </a:r>
            <a:r>
              <a:rPr lang="en-US" sz="3600" dirty="0"/>
              <a:t> BE USED WHEN ONE CLIENT IS DIRECTLY ADVERSE TO ANOTHER CLIENT REPRESENTED BY THE LAWYER IN THE </a:t>
            </a:r>
            <a:r>
              <a:rPr lang="en-US" sz="3600" b="1" dirty="0"/>
              <a:t>SAME LITIGATION OR PROCEEDING BEFORE A TRIBUNAL.</a:t>
            </a:r>
          </a:p>
        </p:txBody>
      </p:sp>
    </p:spTree>
    <p:extLst>
      <p:ext uri="{BB962C8B-B14F-4D97-AF65-F5344CB8AC3E}">
        <p14:creationId xmlns:p14="http://schemas.microsoft.com/office/powerpoint/2010/main" val="3008592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0820FC-CDC6-43E7-8E3B-9C6A7200C86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115B48A0-C3B4-4B45-B9EC-1497A902F369}"/>
              </a:ext>
            </a:extLst>
          </p:cNvPr>
          <p:cNvSpPr>
            <a:spLocks noGrp="1"/>
          </p:cNvSpPr>
          <p:nvPr>
            <p:ph idx="1"/>
          </p:nvPr>
        </p:nvSpPr>
        <p:spPr/>
        <p:txBody>
          <a:bodyPr/>
          <a:lstStyle/>
          <a:p>
            <a:r>
              <a:rPr lang="en-US" sz="3600" dirty="0"/>
              <a:t>2. If Law Firm keeps the City case, would the City still be able to allege fault against the County even though Law Firm would maintain unrelated cases on behalf of the County? The current litigation Law Firm handles for the County involves the Jail, while the new case involves a separate agency, the EMS Department.  </a:t>
            </a:r>
          </a:p>
          <a:p>
            <a:endParaRPr lang="en-US" dirty="0"/>
          </a:p>
        </p:txBody>
      </p:sp>
    </p:spTree>
    <p:extLst>
      <p:ext uri="{BB962C8B-B14F-4D97-AF65-F5344CB8AC3E}">
        <p14:creationId xmlns:p14="http://schemas.microsoft.com/office/powerpoint/2010/main" val="2381061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normAutofit fontScale="90000"/>
          </a:bodyPr>
          <a:lstStyle/>
          <a:p>
            <a:r>
              <a:rPr lang="en-US" dirty="0"/>
              <a:t>GOALS, AUTHORITY, APPLICABLE LAW</a:t>
            </a:r>
          </a:p>
        </p:txBody>
      </p:sp>
      <p:sp>
        <p:nvSpPr>
          <p:cNvPr id="3" name="Content Placeholder 2"/>
          <p:cNvSpPr>
            <a:spLocks noGrp="1"/>
          </p:cNvSpPr>
          <p:nvPr>
            <p:ph idx="1"/>
          </p:nvPr>
        </p:nvSpPr>
        <p:spPr>
          <a:xfrm>
            <a:off x="650240" y="1845734"/>
            <a:ext cx="11115040" cy="4382346"/>
          </a:xfrm>
        </p:spPr>
        <p:txBody>
          <a:bodyPr>
            <a:normAutofit/>
          </a:bodyPr>
          <a:lstStyle/>
          <a:p>
            <a:r>
              <a:rPr lang="en-US" sz="3200" dirty="0"/>
              <a:t>PRIVATE ENTITIES HAVE WELL DEFINED OBJECTIVES (GOALS)</a:t>
            </a:r>
          </a:p>
          <a:p>
            <a:r>
              <a:rPr lang="en-US" sz="3200" dirty="0"/>
              <a:t>GOVERNMENT’S GOAL IS BROAD AND VAGUE:  ACT IN THE PUBLIC INTEREST.</a:t>
            </a:r>
          </a:p>
          <a:p>
            <a:r>
              <a:rPr lang="en-US" sz="3200" dirty="0"/>
              <a:t>PRIVATE ENTITIES HAVE RELATIVELY CLEAR LINES OF AUTHORITY.</a:t>
            </a:r>
          </a:p>
          <a:p>
            <a:r>
              <a:rPr lang="en-US" sz="3200" dirty="0"/>
              <a:t>GOVERNMENT MORE DIFFUSE AND GOVERNMENT LAWYERS MAY HAVE MORE DISCRETION IN SOME SITUATIONS THAN LAWYERS REPRESENTING PRIVATE ORGANIZATIONS.</a:t>
            </a:r>
          </a:p>
        </p:txBody>
      </p:sp>
    </p:spTree>
    <p:extLst>
      <p:ext uri="{BB962C8B-B14F-4D97-AF65-F5344CB8AC3E}">
        <p14:creationId xmlns:p14="http://schemas.microsoft.com/office/powerpoint/2010/main" val="3471279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44D3B5-B9C1-42AB-9E84-47B000C93C87}"/>
              </a:ext>
            </a:extLst>
          </p:cNvPr>
          <p:cNvSpPr>
            <a:spLocks noGrp="1"/>
          </p:cNvSpPr>
          <p:nvPr>
            <p:ph type="title"/>
          </p:nvPr>
        </p:nvSpPr>
        <p:spPr/>
        <p:txBody>
          <a:bodyPr/>
          <a:lstStyle/>
          <a:p>
            <a:r>
              <a:rPr lang="en-US" dirty="0"/>
              <a:t>ANSWER:  YES          WHY?</a:t>
            </a:r>
          </a:p>
        </p:txBody>
      </p:sp>
      <p:sp>
        <p:nvSpPr>
          <p:cNvPr id="3" name="Content Placeholder 2">
            <a:extLst>
              <a:ext uri="{FF2B5EF4-FFF2-40B4-BE49-F238E27FC236}">
                <a16:creationId xmlns:a16="http://schemas.microsoft.com/office/drawing/2014/main" xmlns="" id="{237B3B01-EDB1-4DFD-BC7D-33D60FB5E242}"/>
              </a:ext>
            </a:extLst>
          </p:cNvPr>
          <p:cNvSpPr>
            <a:spLocks noGrp="1"/>
          </p:cNvSpPr>
          <p:nvPr>
            <p:ph idx="1"/>
          </p:nvPr>
        </p:nvSpPr>
        <p:spPr/>
        <p:txBody>
          <a:bodyPr/>
          <a:lstStyle/>
          <a:p>
            <a:r>
              <a:rPr lang="en-US" sz="3600" dirty="0"/>
              <a:t>If all the requirements of 1.7(b) can be met Law Firm could keep the newest case for the City, with waivers from the County and the City because the only thing that is not waivable is the “assertion of a claim by one client against another client represented by the lawyer in the </a:t>
            </a:r>
            <a:r>
              <a:rPr lang="en-US" sz="3600" b="1" dirty="0"/>
              <a:t>same</a:t>
            </a:r>
            <a:r>
              <a:rPr lang="en-US" sz="3600" dirty="0"/>
              <a:t> litigation or other proceeding before a tribunal.”</a:t>
            </a:r>
          </a:p>
          <a:p>
            <a:endParaRPr lang="en-US" dirty="0"/>
          </a:p>
        </p:txBody>
      </p:sp>
    </p:spTree>
    <p:extLst>
      <p:ext uri="{BB962C8B-B14F-4D97-AF65-F5344CB8AC3E}">
        <p14:creationId xmlns:p14="http://schemas.microsoft.com/office/powerpoint/2010/main" val="2091057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46E7A-A552-42C3-90E6-CA11B4071561}"/>
              </a:ext>
            </a:extLst>
          </p:cNvPr>
          <p:cNvSpPr>
            <a:spLocks noGrp="1"/>
          </p:cNvSpPr>
          <p:nvPr>
            <p:ph type="title"/>
          </p:nvPr>
        </p:nvSpPr>
        <p:spPr/>
        <p:txBody>
          <a:bodyPr/>
          <a:lstStyle/>
          <a:p>
            <a:r>
              <a:rPr lang="en-US" dirty="0"/>
              <a:t>WHAT SHOULD LAW FIRM CONSIDER IN OBTAINING “INFORMED CONSENT” ?</a:t>
            </a:r>
          </a:p>
        </p:txBody>
      </p:sp>
      <p:sp>
        <p:nvSpPr>
          <p:cNvPr id="3" name="Content Placeholder 2">
            <a:extLst>
              <a:ext uri="{FF2B5EF4-FFF2-40B4-BE49-F238E27FC236}">
                <a16:creationId xmlns:a16="http://schemas.microsoft.com/office/drawing/2014/main" xmlns="" id="{0A189DE4-4E1D-461F-B2A3-189AB0BD1D55}"/>
              </a:ext>
            </a:extLst>
          </p:cNvPr>
          <p:cNvSpPr>
            <a:spLocks noGrp="1"/>
          </p:cNvSpPr>
          <p:nvPr>
            <p:ph idx="1"/>
          </p:nvPr>
        </p:nvSpPr>
        <p:spPr/>
        <p:txBody>
          <a:bodyPr>
            <a:normAutofit/>
          </a:bodyPr>
          <a:lstStyle/>
          <a:p>
            <a:r>
              <a:rPr lang="en-US" sz="3200" dirty="0"/>
              <a:t>1.  HAVE A SEPARATE VERBAL COMMUNICATION WITH EACH CLIENT AND CLEARLY IDENTIFY EACH CLIENT TO THE OTHER AND ADVISE EACH CLIENT OF YOUR RELATIONSHIPS WITH THE OTHER.</a:t>
            </a:r>
          </a:p>
          <a:p>
            <a:r>
              <a:rPr lang="en-US" sz="3200" dirty="0"/>
              <a:t>2.  INCLUDE IN YOUR COMMUNICATION A DISCUSSION THAT IS IN SIMPLE TERMS TO ASSURE THAT THE CLIENT UNDERSTANDS ALL OF THE ISSUES.</a:t>
            </a:r>
          </a:p>
        </p:txBody>
      </p:sp>
    </p:spTree>
    <p:extLst>
      <p:ext uri="{BB962C8B-B14F-4D97-AF65-F5344CB8AC3E}">
        <p14:creationId xmlns:p14="http://schemas.microsoft.com/office/powerpoint/2010/main" val="3490922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35C98-1274-4737-87E5-B5484B5A91E8}"/>
              </a:ext>
            </a:extLst>
          </p:cNvPr>
          <p:cNvSpPr>
            <a:spLocks noGrp="1"/>
          </p:cNvSpPr>
          <p:nvPr>
            <p:ph type="title"/>
          </p:nvPr>
        </p:nvSpPr>
        <p:spPr>
          <a:xfrm>
            <a:off x="1097280" y="286603"/>
            <a:ext cx="10058400" cy="327351"/>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xmlns="" id="{5DEC8983-4DC8-4BFD-9ABD-0823C43263B4}"/>
              </a:ext>
            </a:extLst>
          </p:cNvPr>
          <p:cNvSpPr>
            <a:spLocks noGrp="1"/>
          </p:cNvSpPr>
          <p:nvPr>
            <p:ph idx="1"/>
          </p:nvPr>
        </p:nvSpPr>
        <p:spPr>
          <a:xfrm>
            <a:off x="1097280" y="169817"/>
            <a:ext cx="10058400" cy="6087291"/>
          </a:xfrm>
        </p:spPr>
        <p:txBody>
          <a:bodyPr>
            <a:normAutofit lnSpcReduction="10000"/>
          </a:bodyPr>
          <a:lstStyle/>
          <a:p>
            <a:r>
              <a:rPr lang="en-US" sz="3200" dirty="0"/>
              <a:t>3.  ASK CLIENTS IF THEY HAVE ANY QUESTIONS ABOUT THESE MATTERS.</a:t>
            </a:r>
          </a:p>
          <a:p>
            <a:r>
              <a:rPr lang="en-US" sz="3200" dirty="0"/>
              <a:t>4.  ANSWER ALL OF THEIR QUESTIONS.</a:t>
            </a:r>
          </a:p>
          <a:p>
            <a:r>
              <a:rPr lang="en-US" sz="3200" dirty="0"/>
              <a:t>5.  ADVISE THE CLIENTS THAT YOU WILL BE SENDING THEM A LETTER CONTAINING ALL THE INFORMATION CONTAINED IN YOUR VERBAL EXPLANATION AND THAT YOU WILL NOT BE ABLE TO PROCEED WITHOUT RECEIVING THEIR VERBAL CONSENT, TO BE FOLLOWED UP BY THEIR INFORMED WRITTEN CONSENT.</a:t>
            </a:r>
          </a:p>
          <a:p>
            <a:r>
              <a:rPr lang="en-US" sz="3200" dirty="0"/>
              <a:t>6.  DESCRIBE THE CIRCUMSTANCES THAT CREATE A CONFLICT.</a:t>
            </a:r>
          </a:p>
          <a:p>
            <a:r>
              <a:rPr lang="en-US" sz="3200" dirty="0"/>
              <a:t>7.  OBTAIN CLIENTS’ INFORMED CONSENT IN WRITING.</a:t>
            </a:r>
          </a:p>
          <a:p>
            <a:endParaRPr lang="en-US" sz="3200" dirty="0"/>
          </a:p>
        </p:txBody>
      </p:sp>
    </p:spTree>
    <p:extLst>
      <p:ext uri="{BB962C8B-B14F-4D97-AF65-F5344CB8AC3E}">
        <p14:creationId xmlns:p14="http://schemas.microsoft.com/office/powerpoint/2010/main" val="2401342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xmlns="" id="{337608B6-F7EC-418C-84C5-7C54EF2CB40B}"/>
              </a:ext>
            </a:extLst>
          </p:cNvPr>
          <p:cNvSpPr>
            <a:spLocks noGrp="1"/>
          </p:cNvSpPr>
          <p:nvPr>
            <p:ph type="title"/>
          </p:nvPr>
        </p:nvSpPr>
        <p:spPr>
          <a:xfrm>
            <a:off x="0" y="605896"/>
            <a:ext cx="3986799" cy="5646208"/>
          </a:xfrm>
        </p:spPr>
        <p:txBody>
          <a:bodyPr anchor="ctr">
            <a:normAutofit/>
          </a:bodyPr>
          <a:lstStyle/>
          <a:p>
            <a:pPr algn="ctr"/>
            <a:r>
              <a:rPr lang="en-US" sz="4400" dirty="0">
                <a:solidFill>
                  <a:srgbClr val="FFFFFF"/>
                </a:solidFill>
              </a:rPr>
              <a:t>HYPOTHETICAL</a:t>
            </a:r>
            <a:br>
              <a:rPr lang="en-US" sz="4400" dirty="0">
                <a:solidFill>
                  <a:srgbClr val="FFFFFF"/>
                </a:solidFill>
              </a:rPr>
            </a:br>
            <a:r>
              <a:rPr lang="en-US" sz="4400" dirty="0">
                <a:solidFill>
                  <a:srgbClr val="FFFFFF"/>
                </a:solidFill>
              </a:rPr>
              <a:t> 4</a:t>
            </a:r>
            <a:br>
              <a:rPr lang="en-US" sz="4400" dirty="0">
                <a:solidFill>
                  <a:srgbClr val="FFFFFF"/>
                </a:solidFill>
              </a:rPr>
            </a:br>
            <a:r>
              <a:rPr lang="en-US" sz="4400" dirty="0">
                <a:solidFill>
                  <a:srgbClr val="FFFFFF"/>
                </a:solidFill>
              </a:rPr>
              <a:t/>
            </a:r>
            <a:br>
              <a:rPr lang="en-US" sz="4400" dirty="0">
                <a:solidFill>
                  <a:srgbClr val="FFFFFF"/>
                </a:solidFill>
              </a:rPr>
            </a:br>
            <a:endParaRPr lang="en-US" sz="4400" dirty="0">
              <a:solidFill>
                <a:srgbClr val="FFFFFF"/>
              </a:solidFill>
            </a:endParaRPr>
          </a:p>
        </p:txBody>
      </p:sp>
      <p:sp>
        <p:nvSpPr>
          <p:cNvPr id="12" name="Rectangle 11">
            <a:extLst>
              <a:ext uri="{FF2B5EF4-FFF2-40B4-BE49-F238E27FC236}">
                <a16:creationId xmlns:a16="http://schemas.microsoft.com/office/drawing/2014/main" xmlns=""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xmlns="" id="{ED39D628-CF94-46C2-9F2B-2B160AB28A8F}"/>
              </a:ext>
            </a:extLst>
          </p:cNvPr>
          <p:cNvSpPr>
            <a:spLocks noGrp="1"/>
          </p:cNvSpPr>
          <p:nvPr>
            <p:ph idx="1"/>
          </p:nvPr>
        </p:nvSpPr>
        <p:spPr>
          <a:xfrm>
            <a:off x="4157351" y="157316"/>
            <a:ext cx="7838003" cy="6479458"/>
          </a:xfrm>
        </p:spPr>
        <p:txBody>
          <a:bodyPr anchor="ctr">
            <a:noAutofit/>
          </a:bodyPr>
          <a:lstStyle/>
          <a:p>
            <a:r>
              <a:rPr lang="en-US" sz="3200" dirty="0"/>
              <a:t>LAWYER X, THE COUNTY CRIMINAL COURT JUDGE, RESIGNS TO BECOME COUNTY DISTRICT ATTORNEY GENERAL.  A CASE IN WHICH LAWYER X SIGNED SEVERAL INDICTMENTS THAT WERE RETURNED BY THE GRAND JURY AGAINST A CRIMINAL DEFENDANT.  LAWYER X RULED ON SEVERAL MOTIONS IN THE CASE AGAINST THE DEFENDANT.  AFTER LAWYER X BECAME THE COUNTY DISTRICT ATTORNEY HE HAD SEVERAL LENGTHY DISCUSSIONS WITH THE ASSISTANT DA ASSIGNED TO PROSECUTE THE DEFENDANT.</a:t>
            </a:r>
          </a:p>
        </p:txBody>
      </p:sp>
    </p:spTree>
    <p:extLst>
      <p:ext uri="{BB962C8B-B14F-4D97-AF65-F5344CB8AC3E}">
        <p14:creationId xmlns:p14="http://schemas.microsoft.com/office/powerpoint/2010/main" val="2147622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4EB86-0F1E-4C29-BBAF-465E9BC32B94}"/>
              </a:ext>
            </a:extLst>
          </p:cNvPr>
          <p:cNvSpPr>
            <a:spLocks noGrp="1"/>
          </p:cNvSpPr>
          <p:nvPr>
            <p:ph type="title"/>
          </p:nvPr>
        </p:nvSpPr>
        <p:spPr/>
        <p:txBody>
          <a:bodyPr/>
          <a:lstStyle/>
          <a:p>
            <a:r>
              <a:rPr lang="en-US" dirty="0"/>
              <a:t>ADDITIONAL FACTS:</a:t>
            </a:r>
          </a:p>
        </p:txBody>
      </p:sp>
      <p:sp>
        <p:nvSpPr>
          <p:cNvPr id="3" name="Content Placeholder 2">
            <a:extLst>
              <a:ext uri="{FF2B5EF4-FFF2-40B4-BE49-F238E27FC236}">
                <a16:creationId xmlns:a16="http://schemas.microsoft.com/office/drawing/2014/main" xmlns="" id="{6FF9C588-B528-441F-8A4F-BD432D497F5E}"/>
              </a:ext>
            </a:extLst>
          </p:cNvPr>
          <p:cNvSpPr>
            <a:spLocks noGrp="1"/>
          </p:cNvSpPr>
          <p:nvPr>
            <p:ph idx="1"/>
          </p:nvPr>
        </p:nvSpPr>
        <p:spPr/>
        <p:txBody>
          <a:bodyPr>
            <a:normAutofit/>
          </a:bodyPr>
          <a:lstStyle/>
          <a:p>
            <a:r>
              <a:rPr lang="en-US" sz="2800" dirty="0"/>
              <a:t>THE RECORD INDICATES THAT DEFENSE COUNSEL MADE SEVERAL EX PARTE APPEARANCES BEFORE LAWYER X AS JUDGE IN AN EFFORT TO OBTAIN THE FUNDS NECESSARY FOR THE ASSISTANCE OF EXPERT SERVICES.  DEFENSE COUNSEL RECALLS SEVERAL BRIEF EX PARTE STATUS REPORTS TO LAWYER X, AS JUDGE.</a:t>
            </a:r>
          </a:p>
          <a:p>
            <a:r>
              <a:rPr lang="en-US" sz="2800" dirty="0"/>
              <a:t>SOME OF THE INFORMATION REVEALED BY DEFENSE COUNSEL IN THE PRIVATE HEARING HAD BEEN PROVIDED BY THE DEFENDANT OR MEMBERS OF HIS FAMILY.</a:t>
            </a:r>
          </a:p>
        </p:txBody>
      </p:sp>
    </p:spTree>
    <p:extLst>
      <p:ext uri="{BB962C8B-B14F-4D97-AF65-F5344CB8AC3E}">
        <p14:creationId xmlns:p14="http://schemas.microsoft.com/office/powerpoint/2010/main" val="22559708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01C7B2-A00A-453D-8627-3554C1C42A97}"/>
              </a:ext>
            </a:extLst>
          </p:cNvPr>
          <p:cNvSpPr>
            <a:spLocks noGrp="1"/>
          </p:cNvSpPr>
          <p:nvPr>
            <p:ph type="title"/>
          </p:nvPr>
        </p:nvSpPr>
        <p:spPr>
          <a:xfrm>
            <a:off x="1097280" y="120226"/>
            <a:ext cx="10058400" cy="1737360"/>
          </a:xfrm>
        </p:spPr>
        <p:txBody>
          <a:bodyPr>
            <a:normAutofit fontScale="90000"/>
          </a:bodyPr>
          <a:lstStyle/>
          <a:p>
            <a:r>
              <a:rPr lang="en-US" dirty="0"/>
              <a:t>SHOULD THE ENTIRE OFFICE OF THE DISTRICT ATTORNEY GENERAL BE DISQUALIFIED FOR CONFLICT OF INTEREST ?</a:t>
            </a:r>
          </a:p>
        </p:txBody>
      </p:sp>
      <p:pic>
        <p:nvPicPr>
          <p:cNvPr id="5" name="Content Placeholder 4">
            <a:extLst>
              <a:ext uri="{FF2B5EF4-FFF2-40B4-BE49-F238E27FC236}">
                <a16:creationId xmlns:a16="http://schemas.microsoft.com/office/drawing/2014/main" xmlns="" id="{C898F8CA-B83D-4246-B3D8-3625984D506D}"/>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744913" y="2073275"/>
            <a:ext cx="4762500" cy="3568700"/>
          </a:xfrm>
        </p:spPr>
      </p:pic>
      <p:sp>
        <p:nvSpPr>
          <p:cNvPr id="6" name="TextBox 5">
            <a:extLst>
              <a:ext uri="{FF2B5EF4-FFF2-40B4-BE49-F238E27FC236}">
                <a16:creationId xmlns:a16="http://schemas.microsoft.com/office/drawing/2014/main" xmlns="" id="{C30B3B51-8128-487D-BC02-EE9755E5F480}"/>
              </a:ext>
            </a:extLst>
          </p:cNvPr>
          <p:cNvSpPr txBox="1"/>
          <p:nvPr/>
        </p:nvSpPr>
        <p:spPr>
          <a:xfrm>
            <a:off x="3744913" y="5641975"/>
            <a:ext cx="4762500" cy="230832"/>
          </a:xfrm>
          <a:prstGeom prst="rect">
            <a:avLst/>
          </a:prstGeom>
          <a:noFill/>
        </p:spPr>
        <p:txBody>
          <a:bodyPr wrap="square" rtlCol="0">
            <a:spAutoFit/>
          </a:bodyPr>
          <a:lstStyle/>
          <a:p>
            <a:r>
              <a:rPr lang="en-US" sz="900">
                <a:hlinkClick r:id="rId3" tooltip="http://nlife.ca/audio/andrew-fountain-bible-truth"/>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550809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C9F00-B3F1-4DE7-A3A2-0C86980EAD53}"/>
              </a:ext>
            </a:extLst>
          </p:cNvPr>
          <p:cNvSpPr>
            <a:spLocks noGrp="1"/>
          </p:cNvSpPr>
          <p:nvPr>
            <p:ph type="title"/>
          </p:nvPr>
        </p:nvSpPr>
        <p:spPr/>
        <p:txBody>
          <a:bodyPr>
            <a:normAutofit/>
          </a:bodyPr>
          <a:lstStyle/>
          <a:p>
            <a:r>
              <a:rPr lang="en-US" sz="6600" dirty="0"/>
              <a:t>WHICH RULE APPLIES ?</a:t>
            </a:r>
          </a:p>
        </p:txBody>
      </p:sp>
      <p:pic>
        <p:nvPicPr>
          <p:cNvPr id="9" name="Content Placeholder 8">
            <a:extLst>
              <a:ext uri="{FF2B5EF4-FFF2-40B4-BE49-F238E27FC236}">
                <a16:creationId xmlns:a16="http://schemas.microsoft.com/office/drawing/2014/main" xmlns="" id="{401BBC74-F5DD-48BA-B2E7-F86860240B90}"/>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136852" y="1846263"/>
            <a:ext cx="5978621" cy="4063883"/>
          </a:xfrm>
        </p:spPr>
      </p:pic>
      <p:sp>
        <p:nvSpPr>
          <p:cNvPr id="10" name="TextBox 9">
            <a:extLst>
              <a:ext uri="{FF2B5EF4-FFF2-40B4-BE49-F238E27FC236}">
                <a16:creationId xmlns:a16="http://schemas.microsoft.com/office/drawing/2014/main" xmlns="" id="{028A8292-C415-4888-98AD-75436371EFDD}"/>
              </a:ext>
            </a:extLst>
          </p:cNvPr>
          <p:cNvSpPr txBox="1"/>
          <p:nvPr/>
        </p:nvSpPr>
        <p:spPr>
          <a:xfrm>
            <a:off x="3136852" y="5868988"/>
            <a:ext cx="5978621" cy="230832"/>
          </a:xfrm>
          <a:prstGeom prst="rect">
            <a:avLst/>
          </a:prstGeom>
          <a:noFill/>
        </p:spPr>
        <p:txBody>
          <a:bodyPr wrap="square" rtlCol="0">
            <a:spAutoFit/>
          </a:bodyPr>
          <a:lstStyle/>
          <a:p>
            <a:r>
              <a:rPr lang="en-US" sz="900">
                <a:hlinkClick r:id="rId3" tooltip="http://infodome.wikidot.com/rules-of-combat-dome"/>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496691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C3AB58-17CF-461B-AC6F-E257830D0957}"/>
              </a:ext>
            </a:extLst>
          </p:cNvPr>
          <p:cNvSpPr>
            <a:spLocks noGrp="1"/>
          </p:cNvSpPr>
          <p:nvPr>
            <p:ph type="title"/>
          </p:nvPr>
        </p:nvSpPr>
        <p:spPr/>
        <p:txBody>
          <a:bodyPr/>
          <a:lstStyle/>
          <a:p>
            <a:r>
              <a:rPr lang="en-US" dirty="0"/>
              <a:t>RPC 1.12</a:t>
            </a:r>
          </a:p>
        </p:txBody>
      </p:sp>
      <p:sp>
        <p:nvSpPr>
          <p:cNvPr id="3" name="Content Placeholder 2">
            <a:extLst>
              <a:ext uri="{FF2B5EF4-FFF2-40B4-BE49-F238E27FC236}">
                <a16:creationId xmlns:a16="http://schemas.microsoft.com/office/drawing/2014/main" xmlns="" id="{8326C734-036C-4422-9D74-9DB07BA8577D}"/>
              </a:ext>
            </a:extLst>
          </p:cNvPr>
          <p:cNvSpPr>
            <a:spLocks noGrp="1"/>
          </p:cNvSpPr>
          <p:nvPr>
            <p:ph idx="1"/>
          </p:nvPr>
        </p:nvSpPr>
        <p:spPr/>
        <p:txBody>
          <a:bodyPr>
            <a:normAutofit/>
          </a:bodyPr>
          <a:lstStyle/>
          <a:p>
            <a:r>
              <a:rPr lang="en-US" sz="3200" dirty="0"/>
              <a:t>A LAWYER SHALL NOT REPRESENT ANYONE IN CONNECTION WITH A MATTER IN WHICH THE LAWYER PARTICIPATED PERSONALLY AND SUBSTANTIALLY AS A JUDGE OR OTHER ADJUDICATIVE OFFICER OR LAW CLERK OR STAFF ATTORNEY TO SUCH A PERSON OR AS AN ARBITRATOR, UNLESS ALL PARTIES TO THE PROCEEDING GIVE INFORMED CONSENT, CONFIRMED IN WRITING.</a:t>
            </a:r>
          </a:p>
        </p:txBody>
      </p:sp>
    </p:spTree>
    <p:extLst>
      <p:ext uri="{BB962C8B-B14F-4D97-AF65-F5344CB8AC3E}">
        <p14:creationId xmlns:p14="http://schemas.microsoft.com/office/powerpoint/2010/main" val="3170784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23E04-B7D2-4D1D-84AB-9F96009FEF3C}"/>
              </a:ext>
            </a:extLst>
          </p:cNvPr>
          <p:cNvSpPr>
            <a:spLocks noGrp="1"/>
          </p:cNvSpPr>
          <p:nvPr>
            <p:ph type="title"/>
          </p:nvPr>
        </p:nvSpPr>
        <p:spPr/>
        <p:txBody>
          <a:bodyPr/>
          <a:lstStyle/>
          <a:p>
            <a:r>
              <a:rPr lang="en-US" i="1" dirty="0"/>
              <a:t>STATE V. TATE, 925 S.W.2d 548 (Tenn. Crim. App. 1995)</a:t>
            </a:r>
          </a:p>
        </p:txBody>
      </p:sp>
      <p:sp>
        <p:nvSpPr>
          <p:cNvPr id="3" name="Content Placeholder 2">
            <a:extLst>
              <a:ext uri="{FF2B5EF4-FFF2-40B4-BE49-F238E27FC236}">
                <a16:creationId xmlns:a16="http://schemas.microsoft.com/office/drawing/2014/main" xmlns="" id="{6241C70D-38D2-4E28-A2F7-F0F919922D65}"/>
              </a:ext>
            </a:extLst>
          </p:cNvPr>
          <p:cNvSpPr>
            <a:spLocks noGrp="1"/>
          </p:cNvSpPr>
          <p:nvPr>
            <p:ph idx="1"/>
          </p:nvPr>
        </p:nvSpPr>
        <p:spPr/>
        <p:txBody>
          <a:bodyPr>
            <a:normAutofit lnSpcReduction="10000"/>
          </a:bodyPr>
          <a:lstStyle/>
          <a:p>
            <a:r>
              <a:rPr lang="en-US" sz="3200" dirty="0"/>
              <a:t>THE FACTS IN THIS HYPOTHETICAL WERE TAKEN FROM THE ABOVE CASE.</a:t>
            </a:r>
          </a:p>
          <a:p>
            <a:r>
              <a:rPr lang="en-US" sz="3200" dirty="0"/>
              <a:t>THE COURT ON INTERLOCUTORY APPEAL HELD:  </a:t>
            </a:r>
            <a:r>
              <a:rPr lang="en-US" sz="3200" i="1" dirty="0"/>
              <a:t>“…THE RECORD HAS ESTABLISHED AN ACTUAL CONFICT OF INTEREST.  IN OUR VIEW, THERE WAS AN ACTUAL CONFLICT OF INTEREST BECAUSE GENERAL NICHOLS, WHILE JUDGE, RECEIVED CONFIDENTIAL COMMUNICATIONS IN THE STATUTORILY AUTHORIZED EX PARTE PROCEEDINGS.  DISQUALIFICATION MUST RESULT.”</a:t>
            </a:r>
          </a:p>
        </p:txBody>
      </p:sp>
    </p:spTree>
    <p:extLst>
      <p:ext uri="{BB962C8B-B14F-4D97-AF65-F5344CB8AC3E}">
        <p14:creationId xmlns:p14="http://schemas.microsoft.com/office/powerpoint/2010/main" val="178814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00C1B2-702C-4CC0-BCCA-3247715D96D9}"/>
              </a:ext>
            </a:extLst>
          </p:cNvPr>
          <p:cNvSpPr>
            <a:spLocks noGrp="1"/>
          </p:cNvSpPr>
          <p:nvPr>
            <p:ph type="title"/>
          </p:nvPr>
        </p:nvSpPr>
        <p:spPr/>
        <p:txBody>
          <a:bodyPr/>
          <a:lstStyle/>
          <a:p>
            <a:r>
              <a:rPr lang="en-US" dirty="0"/>
              <a:t>THE COURT WENT FURTHER AND DISQUALIFIED THE ENTIRE OFFICE.</a:t>
            </a:r>
          </a:p>
        </p:txBody>
      </p:sp>
      <p:sp>
        <p:nvSpPr>
          <p:cNvPr id="3" name="Content Placeholder 2">
            <a:extLst>
              <a:ext uri="{FF2B5EF4-FFF2-40B4-BE49-F238E27FC236}">
                <a16:creationId xmlns:a16="http://schemas.microsoft.com/office/drawing/2014/main" xmlns="" id="{22671CB5-9B34-48E8-ACE0-6707B975A600}"/>
              </a:ext>
            </a:extLst>
          </p:cNvPr>
          <p:cNvSpPr>
            <a:spLocks noGrp="1"/>
          </p:cNvSpPr>
          <p:nvPr>
            <p:ph idx="1"/>
          </p:nvPr>
        </p:nvSpPr>
        <p:spPr/>
        <p:txBody>
          <a:bodyPr>
            <a:normAutofit/>
          </a:bodyPr>
          <a:lstStyle/>
          <a:p>
            <a:r>
              <a:rPr lang="en-US" sz="2800" dirty="0"/>
              <a:t>GENERAL NICHOLS ADMITTED THAT HE DID NOT SCREEN HIMSELF OFF BUT PARTICIPATED BY OPENLY DISCUSSING THE CASE WITH THE ASSISTANT ASSIGNED TO UNDERTAKE THE PROSECUTION.</a:t>
            </a:r>
          </a:p>
          <a:p>
            <a:endParaRPr lang="en-US" sz="2800" dirty="0"/>
          </a:p>
          <a:p>
            <a:r>
              <a:rPr lang="en-US" sz="2800" i="1" dirty="0"/>
              <a:t>“THE PERCEPTION OF A FAIR TRIAL IS JUST AS IMPORTANT AS THE REALITY.  IN OUR VIEW, THE ONLY MEANS OF PRESERVING THE PUBLIC CONFIDENCE IN THE CONDUCT OF THIS TRIAL IS TO REQUIRE THE APPOINTMENT OF AN ENTIRELY NEW PROSECUTION TEAM.”</a:t>
            </a:r>
          </a:p>
        </p:txBody>
      </p:sp>
    </p:spTree>
    <p:extLst>
      <p:ext uri="{BB962C8B-B14F-4D97-AF65-F5344CB8AC3E}">
        <p14:creationId xmlns:p14="http://schemas.microsoft.com/office/powerpoint/2010/main" val="317321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EXAMPLE:</a:t>
            </a:r>
          </a:p>
        </p:txBody>
      </p:sp>
      <p:sp>
        <p:nvSpPr>
          <p:cNvPr id="3" name="Content Placeholder 2"/>
          <p:cNvSpPr>
            <a:spLocks noGrp="1"/>
          </p:cNvSpPr>
          <p:nvPr>
            <p:ph idx="1"/>
          </p:nvPr>
        </p:nvSpPr>
        <p:spPr>
          <a:xfrm>
            <a:off x="1097280" y="1737360"/>
            <a:ext cx="10058400" cy="4131734"/>
          </a:xfrm>
        </p:spPr>
        <p:txBody>
          <a:bodyPr>
            <a:noAutofit/>
          </a:bodyPr>
          <a:lstStyle/>
          <a:p>
            <a:r>
              <a:rPr lang="en-US" sz="2800" dirty="0"/>
              <a:t>TN RULES OF PROFESSIONAL CONDUCT, SCOPE(19)</a:t>
            </a:r>
          </a:p>
          <a:p>
            <a:r>
              <a:rPr lang="en-US" sz="2800" dirty="0"/>
              <a:t>“….THE REPSONSIBILITIES OF GOVERNMENT LAWYERS MAY DIFFER FROM THOSE OF LAWYERS IN PRIVATE CLIENT-LAWYER RELATIONSHIPS.  CERTAIN GOVERNMENT LAWYERS MAY BE AUTHORIZED TO REPRESENT SEVERAL GOVERNMENT AGENCIES, OFFICERS, OR EMPLOYEES IN LEGAL CONTROVERSIES IN CIRCUMSTANCES WHERE A PRIVATE LAWYER COULD NOT REPRESENT MULTIPLE CLIENTS.”</a:t>
            </a:r>
          </a:p>
          <a:p>
            <a:r>
              <a:rPr lang="en-US" sz="2800" dirty="0"/>
              <a:t>“….THEY MAY HAVE AUTHORITY TO REPRESENT THE ‘PUBLIC INTEREST’ IN CIRCUMSTANCES WHERE A PRIVATE LAWYER WOULD NOT BE AUTHORIZED TO DO SO.”</a:t>
            </a:r>
          </a:p>
          <a:p>
            <a:endParaRPr lang="en-US" sz="2800" dirty="0"/>
          </a:p>
        </p:txBody>
      </p:sp>
    </p:spTree>
    <p:extLst>
      <p:ext uri="{BB962C8B-B14F-4D97-AF65-F5344CB8AC3E}">
        <p14:creationId xmlns:p14="http://schemas.microsoft.com/office/powerpoint/2010/main" val="1820689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xmlns="" id="{19E73694-381A-46A4-B7D8-E632421C2F5C}"/>
              </a:ext>
            </a:extLst>
          </p:cNvPr>
          <p:cNvSpPr>
            <a:spLocks noGrp="1"/>
          </p:cNvSpPr>
          <p:nvPr>
            <p:ph type="title"/>
          </p:nvPr>
        </p:nvSpPr>
        <p:spPr>
          <a:xfrm>
            <a:off x="108155" y="605896"/>
            <a:ext cx="3736258" cy="5646208"/>
          </a:xfrm>
        </p:spPr>
        <p:txBody>
          <a:bodyPr anchor="ctr">
            <a:normAutofit/>
          </a:bodyPr>
          <a:lstStyle/>
          <a:p>
            <a:pPr algn="ctr"/>
            <a:r>
              <a:rPr lang="en-US" sz="4400" dirty="0">
                <a:solidFill>
                  <a:srgbClr val="FFFFFF"/>
                </a:solidFill>
              </a:rPr>
              <a:t>HYPOTHETICAL </a:t>
            </a:r>
            <a:br>
              <a:rPr lang="en-US" sz="4400" dirty="0">
                <a:solidFill>
                  <a:srgbClr val="FFFFFF"/>
                </a:solidFill>
              </a:rPr>
            </a:br>
            <a:r>
              <a:rPr lang="en-US" sz="4400" dirty="0">
                <a:solidFill>
                  <a:srgbClr val="FFFFFF"/>
                </a:solidFill>
              </a:rPr>
              <a:t>5</a:t>
            </a:r>
            <a:br>
              <a:rPr lang="en-US" sz="4400" dirty="0">
                <a:solidFill>
                  <a:srgbClr val="FFFFFF"/>
                </a:solidFill>
              </a:rPr>
            </a:br>
            <a:r>
              <a:rPr lang="en-US" sz="4400" dirty="0">
                <a:solidFill>
                  <a:srgbClr val="FFFFFF"/>
                </a:solidFill>
              </a:rPr>
              <a:t/>
            </a:r>
            <a:br>
              <a:rPr lang="en-US" sz="4400" dirty="0">
                <a:solidFill>
                  <a:srgbClr val="FFFFFF"/>
                </a:solidFill>
              </a:rPr>
            </a:br>
            <a:endParaRPr lang="en-US" sz="4400" dirty="0">
              <a:solidFill>
                <a:srgbClr val="FFFFFF"/>
              </a:solidFill>
            </a:endParaRPr>
          </a:p>
        </p:txBody>
      </p:sp>
      <p:sp>
        <p:nvSpPr>
          <p:cNvPr id="12" name="Rectangle 11">
            <a:extLst>
              <a:ext uri="{FF2B5EF4-FFF2-40B4-BE49-F238E27FC236}">
                <a16:creationId xmlns:a16="http://schemas.microsoft.com/office/drawing/2014/main" xmlns=""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xmlns="" id="{2477511B-D862-4523-8CEF-D9EA1BE5EDD3}"/>
              </a:ext>
            </a:extLst>
          </p:cNvPr>
          <p:cNvSpPr>
            <a:spLocks noGrp="1"/>
          </p:cNvSpPr>
          <p:nvPr>
            <p:ph idx="1"/>
          </p:nvPr>
        </p:nvSpPr>
        <p:spPr>
          <a:xfrm>
            <a:off x="4246466" y="78657"/>
            <a:ext cx="7709362" cy="6597445"/>
          </a:xfrm>
        </p:spPr>
        <p:txBody>
          <a:bodyPr anchor="ctr">
            <a:normAutofit/>
          </a:bodyPr>
          <a:lstStyle/>
          <a:p>
            <a:r>
              <a:rPr lang="en-US" sz="3600" dirty="0"/>
              <a:t>A COUNTY COMMISSIONER WHO VOTES AND MAKES DECISIONS REGULATING AND MANAGING THE COUNTY’S LAW ENFORCEMENT PROGRAM,  ASKS YOU, THE COUNTY ATTORNEY, WHETHER HE WOULD HAVE A CONFLICT IN REPRESENTING CRIMINAL DEFENDANTS BEING PROSECUTED BY COUNTY LAW ENFORCEMENT OFFICERS?</a:t>
            </a:r>
          </a:p>
        </p:txBody>
      </p:sp>
    </p:spTree>
    <p:extLst>
      <p:ext uri="{BB962C8B-B14F-4D97-AF65-F5344CB8AC3E}">
        <p14:creationId xmlns:p14="http://schemas.microsoft.com/office/powerpoint/2010/main" val="10143949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EBF72-6974-4709-8527-88E395E2A0DF}"/>
              </a:ext>
            </a:extLst>
          </p:cNvPr>
          <p:cNvSpPr>
            <a:spLocks noGrp="1"/>
          </p:cNvSpPr>
          <p:nvPr>
            <p:ph type="title"/>
          </p:nvPr>
        </p:nvSpPr>
        <p:spPr/>
        <p:txBody>
          <a:bodyPr/>
          <a:lstStyle/>
          <a:p>
            <a:r>
              <a:rPr lang="en-US" dirty="0"/>
              <a:t>FORMAL ETHICS OPINION 86-F-105</a:t>
            </a:r>
          </a:p>
        </p:txBody>
      </p:sp>
      <p:sp>
        <p:nvSpPr>
          <p:cNvPr id="3" name="Content Placeholder 2">
            <a:extLst>
              <a:ext uri="{FF2B5EF4-FFF2-40B4-BE49-F238E27FC236}">
                <a16:creationId xmlns:a16="http://schemas.microsoft.com/office/drawing/2014/main" xmlns="" id="{56B1AE56-F080-453C-83CA-9649C438D315}"/>
              </a:ext>
            </a:extLst>
          </p:cNvPr>
          <p:cNvSpPr>
            <a:spLocks noGrp="1"/>
          </p:cNvSpPr>
          <p:nvPr>
            <p:ph idx="1"/>
          </p:nvPr>
        </p:nvSpPr>
        <p:spPr/>
        <p:txBody>
          <a:bodyPr>
            <a:normAutofit lnSpcReduction="10000"/>
          </a:bodyPr>
          <a:lstStyle/>
          <a:p>
            <a:r>
              <a:rPr lang="en-US" sz="3200" dirty="0"/>
              <a:t>THE PUBLIC BODY WHICH THE ATTORNEY SERVES AS AN ELECTED REPRESENTATIVE OF THE PEOPLE IS OBLIGATED TO PROVIDE THE CITIZENS WITH AN EFFECTIVE LAW ENFORCEMENT PROGRAM.  THE PUBLIC BODY AND CRIMINAL DEFENDANTS HAVE INTERESTS THAT ARE DIVERSE.  EACH HAS A RIGHT TO THE INDEPENDENT JUDGMENT AND LOYALTY OF THE ATTORNEY-COMMISSIONER FREE OF ANY IMPAIRMENT OR COMPROMISING INFLUENCES.</a:t>
            </a:r>
          </a:p>
        </p:txBody>
      </p:sp>
    </p:spTree>
    <p:extLst>
      <p:ext uri="{BB962C8B-B14F-4D97-AF65-F5344CB8AC3E}">
        <p14:creationId xmlns:p14="http://schemas.microsoft.com/office/powerpoint/2010/main" val="40815347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73172-767A-4EEA-9E27-0E67D00EB962}"/>
              </a:ext>
            </a:extLst>
          </p:cNvPr>
          <p:cNvSpPr>
            <a:spLocks noGrp="1"/>
          </p:cNvSpPr>
          <p:nvPr>
            <p:ph type="title"/>
          </p:nvPr>
        </p:nvSpPr>
        <p:spPr/>
        <p:txBody>
          <a:bodyPr/>
          <a:lstStyle/>
          <a:p>
            <a:r>
              <a:rPr lang="en-US" dirty="0"/>
              <a:t>continued</a:t>
            </a:r>
          </a:p>
        </p:txBody>
      </p:sp>
      <p:sp>
        <p:nvSpPr>
          <p:cNvPr id="3" name="Content Placeholder 2">
            <a:extLst>
              <a:ext uri="{FF2B5EF4-FFF2-40B4-BE49-F238E27FC236}">
                <a16:creationId xmlns:a16="http://schemas.microsoft.com/office/drawing/2014/main" xmlns="" id="{E30E1BE6-0831-4ED7-ACF5-898E01575B70}"/>
              </a:ext>
            </a:extLst>
          </p:cNvPr>
          <p:cNvSpPr>
            <a:spLocks noGrp="1"/>
          </p:cNvSpPr>
          <p:nvPr>
            <p:ph idx="1"/>
          </p:nvPr>
        </p:nvSpPr>
        <p:spPr/>
        <p:txBody>
          <a:bodyPr>
            <a:normAutofit/>
          </a:bodyPr>
          <a:lstStyle/>
          <a:p>
            <a:r>
              <a:rPr lang="en-US" sz="3200" dirty="0"/>
              <a:t>THE ATTORNEY MAY NOT BREACH HIS FIDUCIARY DUTY AS A PUBLIC OFFICIAL IN REPRESENTATION OF PRIVATE INTERESTS AGAINST THE PUBLIC BODY HE REPRESENTS AND IS, THEREFORE, PROHIBITED FROM REPRESENTING CRIMINAL DEFENDANTS PROSECUTED BY COUNTY LAW ENFORCEMENT OFFICERS.</a:t>
            </a:r>
          </a:p>
        </p:txBody>
      </p:sp>
    </p:spTree>
    <p:extLst>
      <p:ext uri="{BB962C8B-B14F-4D97-AF65-F5344CB8AC3E}">
        <p14:creationId xmlns:p14="http://schemas.microsoft.com/office/powerpoint/2010/main" val="22354177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A3E68-BB6B-4DD6-AEBA-20863D7B6FCA}"/>
              </a:ext>
            </a:extLst>
          </p:cNvPr>
          <p:cNvSpPr>
            <a:spLocks noGrp="1"/>
          </p:cNvSpPr>
          <p:nvPr>
            <p:ph type="title"/>
          </p:nvPr>
        </p:nvSpPr>
        <p:spPr/>
        <p:txBody>
          <a:bodyPr/>
          <a:lstStyle/>
          <a:p>
            <a:r>
              <a:rPr lang="en-US" dirty="0"/>
              <a:t>ANOTHER CHALLENGE FOR COUNTY ATTORNEYS IS CONFIDENTIALITY</a:t>
            </a:r>
          </a:p>
        </p:txBody>
      </p:sp>
      <p:pic>
        <p:nvPicPr>
          <p:cNvPr id="5" name="Content Placeholder 4">
            <a:extLst>
              <a:ext uri="{FF2B5EF4-FFF2-40B4-BE49-F238E27FC236}">
                <a16:creationId xmlns:a16="http://schemas.microsoft.com/office/drawing/2014/main" xmlns="" id="{73FCEE6C-E453-4E6B-A885-C0C3FF107DE3}"/>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631474" y="1907177"/>
            <a:ext cx="5460275" cy="4258492"/>
          </a:xfrm>
        </p:spPr>
      </p:pic>
    </p:spTree>
    <p:extLst>
      <p:ext uri="{BB962C8B-B14F-4D97-AF65-F5344CB8AC3E}">
        <p14:creationId xmlns:p14="http://schemas.microsoft.com/office/powerpoint/2010/main" val="40069710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496C08-4506-497A-BDFF-EC7D20A14404}"/>
              </a:ext>
            </a:extLst>
          </p:cNvPr>
          <p:cNvSpPr>
            <a:spLocks noGrp="1"/>
          </p:cNvSpPr>
          <p:nvPr>
            <p:ph type="title"/>
          </p:nvPr>
        </p:nvSpPr>
        <p:spPr>
          <a:xfrm>
            <a:off x="1097280" y="0"/>
            <a:ext cx="10058400" cy="2599509"/>
          </a:xfrm>
        </p:spPr>
        <p:txBody>
          <a:bodyPr>
            <a:normAutofit/>
          </a:bodyPr>
          <a:lstStyle/>
          <a:p>
            <a:pPr algn="ctr"/>
            <a:r>
              <a:rPr lang="en-US" dirty="0"/>
              <a:t>IN ORDER TO ASSESS A COUNTY ATTORNEY’S CONFIDENTIALITY OBLIGATIONS  THE QUESTION TO ASK :</a:t>
            </a:r>
          </a:p>
        </p:txBody>
      </p:sp>
      <p:pic>
        <p:nvPicPr>
          <p:cNvPr id="5" name="Content Placeholder 4">
            <a:extLst>
              <a:ext uri="{FF2B5EF4-FFF2-40B4-BE49-F238E27FC236}">
                <a16:creationId xmlns:a16="http://schemas.microsoft.com/office/drawing/2014/main" xmlns="" id="{A83D786B-2567-4003-9CA6-1980B298C26D}"/>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2302330" y="2599510"/>
            <a:ext cx="7805056" cy="3752304"/>
          </a:xfrm>
        </p:spPr>
      </p:pic>
    </p:spTree>
    <p:extLst>
      <p:ext uri="{BB962C8B-B14F-4D97-AF65-F5344CB8AC3E}">
        <p14:creationId xmlns:p14="http://schemas.microsoft.com/office/powerpoint/2010/main" val="36843454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4B1E92-E88E-4549-B057-95E250D2C7AE}"/>
              </a:ext>
            </a:extLst>
          </p:cNvPr>
          <p:cNvSpPr>
            <a:spLocks noGrp="1"/>
          </p:cNvSpPr>
          <p:nvPr>
            <p:ph type="title"/>
          </p:nvPr>
        </p:nvSpPr>
        <p:spPr/>
        <p:txBody>
          <a:bodyPr>
            <a:normAutofit/>
          </a:bodyPr>
          <a:lstStyle/>
          <a:p>
            <a:pPr algn="ctr"/>
            <a:r>
              <a:rPr lang="en-US" sz="6600" dirty="0"/>
              <a:t>WHO IS YOUR CLIENT ?</a:t>
            </a:r>
          </a:p>
        </p:txBody>
      </p:sp>
      <p:pic>
        <p:nvPicPr>
          <p:cNvPr id="5" name="Content Placeholder 4">
            <a:extLst>
              <a:ext uri="{FF2B5EF4-FFF2-40B4-BE49-F238E27FC236}">
                <a16:creationId xmlns:a16="http://schemas.microsoft.com/office/drawing/2014/main" xmlns="" id="{5F98F689-8002-469B-92F6-9445EBA90489}"/>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4108987" y="1846263"/>
            <a:ext cx="4034351" cy="4022725"/>
          </a:xfrm>
        </p:spPr>
      </p:pic>
    </p:spTree>
    <p:extLst>
      <p:ext uri="{BB962C8B-B14F-4D97-AF65-F5344CB8AC3E}">
        <p14:creationId xmlns:p14="http://schemas.microsoft.com/office/powerpoint/2010/main" val="15561908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900B8B-0023-4A80-A6A8-E5D4457FB583}"/>
              </a:ext>
            </a:extLst>
          </p:cNvPr>
          <p:cNvSpPr>
            <a:spLocks noGrp="1"/>
          </p:cNvSpPr>
          <p:nvPr>
            <p:ph type="title"/>
          </p:nvPr>
        </p:nvSpPr>
        <p:spPr>
          <a:xfrm>
            <a:off x="1058091" y="263527"/>
            <a:ext cx="10058400" cy="1450757"/>
          </a:xfrm>
        </p:spPr>
        <p:txBody>
          <a:bodyPr/>
          <a:lstStyle/>
          <a:p>
            <a:r>
              <a:rPr lang="en-US" dirty="0"/>
              <a:t>WHO HAS ATTORNEY CLIENT PRIVILEGE?</a:t>
            </a:r>
          </a:p>
        </p:txBody>
      </p:sp>
      <p:pic>
        <p:nvPicPr>
          <p:cNvPr id="5" name="Content Placeholder 4">
            <a:extLst>
              <a:ext uri="{FF2B5EF4-FFF2-40B4-BE49-F238E27FC236}">
                <a16:creationId xmlns:a16="http://schemas.microsoft.com/office/drawing/2014/main" xmlns="" id="{99422D6E-3E4B-400D-A754-8D9B96DFFA2F}"/>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4348163" y="2079625"/>
            <a:ext cx="3556000" cy="3556000"/>
          </a:xfrm>
        </p:spPr>
      </p:pic>
    </p:spTree>
    <p:extLst>
      <p:ext uri="{BB962C8B-B14F-4D97-AF65-F5344CB8AC3E}">
        <p14:creationId xmlns:p14="http://schemas.microsoft.com/office/powerpoint/2010/main" val="6609193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EC83F-8FAF-4548-8B0F-14445604B78C}"/>
              </a:ext>
            </a:extLst>
          </p:cNvPr>
          <p:cNvSpPr>
            <a:spLocks noGrp="1"/>
          </p:cNvSpPr>
          <p:nvPr>
            <p:ph type="title"/>
          </p:nvPr>
        </p:nvSpPr>
        <p:spPr/>
        <p:txBody>
          <a:bodyPr/>
          <a:lstStyle/>
          <a:p>
            <a:r>
              <a:rPr lang="en-US" dirty="0"/>
              <a:t>THE ANSWER MAY BE DIFFERENT IN DIFFERENT COUNTIES.</a:t>
            </a:r>
          </a:p>
        </p:txBody>
      </p:sp>
      <p:sp>
        <p:nvSpPr>
          <p:cNvPr id="3" name="Content Placeholder 2">
            <a:extLst>
              <a:ext uri="{FF2B5EF4-FFF2-40B4-BE49-F238E27FC236}">
                <a16:creationId xmlns:a16="http://schemas.microsoft.com/office/drawing/2014/main" xmlns="" id="{1A932514-DADB-4DE9-BC56-0B13B1E40FE8}"/>
              </a:ext>
            </a:extLst>
          </p:cNvPr>
          <p:cNvSpPr>
            <a:spLocks noGrp="1"/>
          </p:cNvSpPr>
          <p:nvPr>
            <p:ph idx="1"/>
          </p:nvPr>
        </p:nvSpPr>
        <p:spPr/>
        <p:txBody>
          <a:bodyPr>
            <a:normAutofit/>
          </a:bodyPr>
          <a:lstStyle/>
          <a:p>
            <a:r>
              <a:rPr lang="en-US" sz="3200" dirty="0"/>
              <a:t>IT DEPENDS ON YOUR ENABLING AUTHORITY.</a:t>
            </a:r>
          </a:p>
          <a:p>
            <a:r>
              <a:rPr lang="en-US" sz="3200" dirty="0"/>
              <a:t>THE STRUCTURE OF GOVERNMENTAL AUTHORITY MUST BE EXAMINED.</a:t>
            </a:r>
          </a:p>
          <a:p>
            <a:r>
              <a:rPr lang="en-US" sz="3200"/>
              <a:t>IS ONE ENTITY SUBORDINATE TO ANOTHER OR DO THEY ACT INDEPENDENTLY?</a:t>
            </a:r>
            <a:endParaRPr lang="en-US" sz="3200" dirty="0"/>
          </a:p>
        </p:txBody>
      </p:sp>
    </p:spTree>
    <p:extLst>
      <p:ext uri="{BB962C8B-B14F-4D97-AF65-F5344CB8AC3E}">
        <p14:creationId xmlns:p14="http://schemas.microsoft.com/office/powerpoint/2010/main" val="35937200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DCFF9-2E4D-40BE-AC22-AA8EE86159F5}"/>
              </a:ext>
            </a:extLst>
          </p:cNvPr>
          <p:cNvSpPr>
            <a:spLocks noGrp="1"/>
          </p:cNvSpPr>
          <p:nvPr>
            <p:ph type="title"/>
          </p:nvPr>
        </p:nvSpPr>
        <p:spPr>
          <a:xfrm>
            <a:off x="1097280" y="-875992"/>
            <a:ext cx="10058400" cy="3410186"/>
          </a:xfrm>
        </p:spPr>
        <p:txBody>
          <a:bodyPr/>
          <a:lstStyle/>
          <a:p>
            <a:r>
              <a:rPr lang="en-US" dirty="0"/>
              <a:t>IN MOST CASES, THE COUNTY ATTORNEY REPRESENTS THE COUNTY RATHER THAN AN INDIVIDUAL GOVERNMENT EMPLOYEE OR OFFICER.</a:t>
            </a:r>
          </a:p>
        </p:txBody>
      </p:sp>
      <p:pic>
        <p:nvPicPr>
          <p:cNvPr id="5" name="Content Placeholder 4">
            <a:extLst>
              <a:ext uri="{FF2B5EF4-FFF2-40B4-BE49-F238E27FC236}">
                <a16:creationId xmlns:a16="http://schemas.microsoft.com/office/drawing/2014/main" xmlns="" id="{9885C87A-EBFD-461A-923A-5DF31B1C0285}"/>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1364258" y="2351315"/>
            <a:ext cx="9523809" cy="3153186"/>
          </a:xfrm>
        </p:spPr>
      </p:pic>
      <p:sp>
        <p:nvSpPr>
          <p:cNvPr id="6" name="TextBox 5">
            <a:extLst>
              <a:ext uri="{FF2B5EF4-FFF2-40B4-BE49-F238E27FC236}">
                <a16:creationId xmlns:a16="http://schemas.microsoft.com/office/drawing/2014/main" xmlns="" id="{D63FBF8C-7F39-43B2-BD53-3B5D375C0481}"/>
              </a:ext>
            </a:extLst>
          </p:cNvPr>
          <p:cNvSpPr txBox="1"/>
          <p:nvPr/>
        </p:nvSpPr>
        <p:spPr>
          <a:xfrm>
            <a:off x="1364258" y="5504500"/>
            <a:ext cx="9523809" cy="230832"/>
          </a:xfrm>
          <a:prstGeom prst="rect">
            <a:avLst/>
          </a:prstGeom>
          <a:noFill/>
        </p:spPr>
        <p:txBody>
          <a:bodyPr wrap="square" rtlCol="0">
            <a:spAutoFit/>
          </a:bodyPr>
          <a:lstStyle/>
          <a:p>
            <a:r>
              <a:rPr lang="en-US" sz="900">
                <a:hlinkClick r:id="rId3" tooltip="https://familysearch.org/wiki/en/Tennessee,_United_States_Genealogy"/>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720863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92E842-090C-4CE9-8E93-48BFD761FB74}"/>
              </a:ext>
            </a:extLst>
          </p:cNvPr>
          <p:cNvSpPr>
            <a:spLocks noGrp="1"/>
          </p:cNvSpPr>
          <p:nvPr>
            <p:ph type="title"/>
          </p:nvPr>
        </p:nvSpPr>
        <p:spPr/>
        <p:txBody>
          <a:bodyPr/>
          <a:lstStyle/>
          <a:p>
            <a:r>
              <a:rPr lang="en-US" dirty="0"/>
              <a:t>WHY DOES IT MATTER?</a:t>
            </a:r>
          </a:p>
        </p:txBody>
      </p:sp>
      <p:pic>
        <p:nvPicPr>
          <p:cNvPr id="5" name="Content Placeholder 4">
            <a:extLst>
              <a:ext uri="{FF2B5EF4-FFF2-40B4-BE49-F238E27FC236}">
                <a16:creationId xmlns:a16="http://schemas.microsoft.com/office/drawing/2014/main" xmlns="" id="{95A32287-7265-4918-80F1-56607A90F9B5}"/>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640079" y="1926770"/>
            <a:ext cx="10659291" cy="4395372"/>
          </a:xfrm>
        </p:spPr>
      </p:pic>
      <p:sp>
        <p:nvSpPr>
          <p:cNvPr id="6" name="TextBox 5">
            <a:extLst>
              <a:ext uri="{FF2B5EF4-FFF2-40B4-BE49-F238E27FC236}">
                <a16:creationId xmlns:a16="http://schemas.microsoft.com/office/drawing/2014/main" xmlns="" id="{F6489136-A27D-44B2-9D0A-A4AD5DD49703}"/>
              </a:ext>
            </a:extLst>
          </p:cNvPr>
          <p:cNvSpPr txBox="1"/>
          <p:nvPr/>
        </p:nvSpPr>
        <p:spPr>
          <a:xfrm>
            <a:off x="1097280" y="4730877"/>
            <a:ext cx="9810206" cy="230832"/>
          </a:xfrm>
          <a:prstGeom prst="rect">
            <a:avLst/>
          </a:prstGeom>
          <a:noFill/>
        </p:spPr>
        <p:txBody>
          <a:bodyPr wrap="square" rtlCol="0">
            <a:spAutoFit/>
          </a:bodyPr>
          <a:lstStyle/>
          <a:p>
            <a:r>
              <a:rPr lang="en-US" sz="900">
                <a:hlinkClick r:id="rId3" tooltip="http://stickyjesus.com/2010/12/7-ways-to-watch-your-words/"/>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2385329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08419"/>
          </a:xfrm>
        </p:spPr>
        <p:txBody>
          <a:bodyPr/>
          <a:lstStyle/>
          <a:p>
            <a:r>
              <a:rPr lang="en-US" b="1" dirty="0">
                <a:solidFill>
                  <a:schemeClr val="accent4">
                    <a:lumMod val="50000"/>
                  </a:schemeClr>
                </a:solidFill>
              </a:rPr>
              <a:t>APPLICABLE CASE</a:t>
            </a:r>
          </a:p>
        </p:txBody>
      </p:sp>
      <p:sp>
        <p:nvSpPr>
          <p:cNvPr id="3" name="Content Placeholder 2"/>
          <p:cNvSpPr>
            <a:spLocks noGrp="1"/>
          </p:cNvSpPr>
          <p:nvPr>
            <p:ph idx="1"/>
          </p:nvPr>
        </p:nvSpPr>
        <p:spPr>
          <a:xfrm>
            <a:off x="304800" y="1377244"/>
            <a:ext cx="11582400" cy="5023556"/>
          </a:xfrm>
        </p:spPr>
        <p:txBody>
          <a:bodyPr>
            <a:noAutofit/>
          </a:bodyPr>
          <a:lstStyle/>
          <a:p>
            <a:r>
              <a:rPr lang="en-US" sz="2400" dirty="0">
                <a:solidFill>
                  <a:schemeClr val="tx1"/>
                </a:solidFill>
              </a:rPr>
              <a:t>IN THE CASE OF </a:t>
            </a:r>
            <a:r>
              <a:rPr lang="en-US" sz="2400" i="1" u="sng" dirty="0">
                <a:solidFill>
                  <a:schemeClr val="tx1"/>
                </a:solidFill>
              </a:rPr>
              <a:t>WOOD, ET AL. V. METROPOLITAN BOARD OF HEALTH ET AL., </a:t>
            </a:r>
            <a:r>
              <a:rPr lang="en-US" sz="2400" i="1" dirty="0">
                <a:solidFill>
                  <a:schemeClr val="tx1"/>
                </a:solidFill>
              </a:rPr>
              <a:t>2009 Tenn. App. LEXIS 732 (November 28, 2007), </a:t>
            </a:r>
            <a:r>
              <a:rPr lang="en-US" sz="2400" dirty="0">
                <a:solidFill>
                  <a:schemeClr val="tx1"/>
                </a:solidFill>
              </a:rPr>
              <a:t>WHICH WAS AN APPEAL CHALLENGING THE ISSUANCE OF SEVERAL PERMITS BY THE AIR POLLUTION DIVISION OF THE METROPOLITAN DEPARTMENT OF HEALTH.  PART OF THAT CHALLENGE WAS THE REPRESENTATION OF BOTH THE DEPARTMENT OF HEALTH AND THE BOARD OF HEALTH BY METROPOLITAN DEPARTMENT OF LAW ATTORNEYS.</a:t>
            </a:r>
          </a:p>
          <a:p>
            <a:r>
              <a:rPr lang="en-US" sz="2400" dirty="0">
                <a:solidFill>
                  <a:schemeClr val="tx1"/>
                </a:solidFill>
              </a:rPr>
              <a:t>THE APPELLANT MAINTAINED THAT THE SAME METROPOLITAN ATTORNEY REPRESENTED THE INTERESTS OF THE DIRECTOR OF THE AIR POLLUTION DIVISION AND THE BOARD OF HEALTH, WHICH WAS NOT SUPPORTED BY THE RECORD WHICH SHOWED THAT TWO DEPARTMENT OF LAW ATTORNEYS REPRESENTED THE TWO PARTIES.</a:t>
            </a:r>
          </a:p>
          <a:p>
            <a:r>
              <a:rPr lang="en-US" sz="2400" dirty="0">
                <a:solidFill>
                  <a:schemeClr val="tx1"/>
                </a:solidFill>
              </a:rPr>
              <a:t>THE COURT HELD THAT THE METROPOLITAN CHARTER REQUIRES THAT THE DEPARTMENT OF LAW PROVIDE COUNSEL TO THE DEPARTMENT AND THE BOARD.  ONE ATTORNEY ADVISED THE BOARD AND ONE ADVISED METRO.</a:t>
            </a:r>
          </a:p>
        </p:txBody>
      </p:sp>
    </p:spTree>
    <p:extLst>
      <p:ext uri="{BB962C8B-B14F-4D97-AF65-F5344CB8AC3E}">
        <p14:creationId xmlns:p14="http://schemas.microsoft.com/office/powerpoint/2010/main" val="299488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xmlns="" id="{59EF01B5-C95C-4562-86DF-06C8C2AFFABA}"/>
              </a:ext>
            </a:extLst>
          </p:cNvPr>
          <p:cNvSpPr>
            <a:spLocks noGrp="1"/>
          </p:cNvSpPr>
          <p:nvPr>
            <p:ph type="title"/>
          </p:nvPr>
        </p:nvSpPr>
        <p:spPr>
          <a:xfrm>
            <a:off x="289295" y="605896"/>
            <a:ext cx="3697504" cy="5646208"/>
          </a:xfrm>
        </p:spPr>
        <p:txBody>
          <a:bodyPr anchor="ctr">
            <a:normAutofit/>
          </a:bodyPr>
          <a:lstStyle/>
          <a:p>
            <a:pPr algn="ctr"/>
            <a:r>
              <a:rPr lang="en-US" sz="4400" b="1" dirty="0">
                <a:solidFill>
                  <a:srgbClr val="FFFFFF"/>
                </a:solidFill>
              </a:rPr>
              <a:t>HYPOTHETICAL </a:t>
            </a:r>
            <a:br>
              <a:rPr lang="en-US" sz="4400" b="1" dirty="0">
                <a:solidFill>
                  <a:srgbClr val="FFFFFF"/>
                </a:solidFill>
              </a:rPr>
            </a:br>
            <a:r>
              <a:rPr lang="en-US" sz="4400" b="1" dirty="0">
                <a:solidFill>
                  <a:srgbClr val="FFFFFF"/>
                </a:solidFill>
              </a:rPr>
              <a:t>6</a:t>
            </a:r>
            <a:br>
              <a:rPr lang="en-US" sz="4400" b="1" dirty="0">
                <a:solidFill>
                  <a:srgbClr val="FFFFFF"/>
                </a:solidFill>
              </a:rPr>
            </a:br>
            <a:r>
              <a:rPr lang="en-US" sz="4400" b="1" dirty="0">
                <a:solidFill>
                  <a:srgbClr val="FFFFFF"/>
                </a:solidFill>
              </a:rPr>
              <a:t/>
            </a:r>
            <a:br>
              <a:rPr lang="en-US" sz="4400" b="1" dirty="0">
                <a:solidFill>
                  <a:srgbClr val="FFFFFF"/>
                </a:solidFill>
              </a:rPr>
            </a:br>
            <a:endParaRPr lang="en-US" sz="4400" b="1" dirty="0">
              <a:solidFill>
                <a:srgbClr val="FFFFFF"/>
              </a:solidFill>
            </a:endParaRPr>
          </a:p>
        </p:txBody>
      </p:sp>
      <p:sp>
        <p:nvSpPr>
          <p:cNvPr id="12" name="Rectangle 11">
            <a:extLst>
              <a:ext uri="{FF2B5EF4-FFF2-40B4-BE49-F238E27FC236}">
                <a16:creationId xmlns:a16="http://schemas.microsoft.com/office/drawing/2014/main" xmlns=""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xmlns="" id="{C44D07E0-DEEF-44F9-9050-104C9FCAF01C}"/>
              </a:ext>
            </a:extLst>
          </p:cNvPr>
          <p:cNvSpPr>
            <a:spLocks noGrp="1"/>
          </p:cNvSpPr>
          <p:nvPr>
            <p:ph idx="1"/>
          </p:nvPr>
        </p:nvSpPr>
        <p:spPr>
          <a:xfrm>
            <a:off x="4259915" y="228600"/>
            <a:ext cx="7768438" cy="6400800"/>
          </a:xfrm>
        </p:spPr>
        <p:txBody>
          <a:bodyPr anchor="ctr">
            <a:normAutofit/>
          </a:bodyPr>
          <a:lstStyle/>
          <a:p>
            <a:r>
              <a:rPr lang="en-US" sz="3600" dirty="0"/>
              <a:t>WHITE FIREFIGHTERS BROUGHT AN ACTION ALLEGING THAT THE CITY VIOLATED TITLE VII  BY PROMOTING AN AFRICAN-AMERICAN FIREFIGHTER TO THE RANK OF CAPTAIN WITHOUT REGARD TO THE RESPECTIVE QUALIFICATIONS OF CANDIDATES.</a:t>
            </a:r>
          </a:p>
        </p:txBody>
      </p:sp>
    </p:spTree>
    <p:extLst>
      <p:ext uri="{BB962C8B-B14F-4D97-AF65-F5344CB8AC3E}">
        <p14:creationId xmlns:p14="http://schemas.microsoft.com/office/powerpoint/2010/main" val="22483385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967BEC-C4FF-4C9E-A0C1-74BA8FEEA6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37F98D6-4512-44A1-8B9C-FAD61BC6C9D4}"/>
              </a:ext>
            </a:extLst>
          </p:cNvPr>
          <p:cNvSpPr>
            <a:spLocks noGrp="1"/>
          </p:cNvSpPr>
          <p:nvPr>
            <p:ph idx="1"/>
          </p:nvPr>
        </p:nvSpPr>
        <p:spPr/>
        <p:txBody>
          <a:bodyPr/>
          <a:lstStyle/>
          <a:p>
            <a:r>
              <a:rPr lang="en-US" sz="3200" dirty="0"/>
              <a:t>CITY COUNCIL MEMBERS PARTICIPATED IN A MEETING WITH CITY ATTORNEY, CITY MANAGER, AND FIRE CHIEF AS THIRD PARTIES, NOT AS CLIENTS OF CITY ATTORNEY, AND SUCH MEETING CALLED BY A COUNCIL MEMBER IN RESPONSE TO COMPLAINTS ABOUT A FIREFIGHTER’S PROMOTION.</a:t>
            </a:r>
          </a:p>
          <a:p>
            <a:endParaRPr lang="en-US" dirty="0"/>
          </a:p>
        </p:txBody>
      </p:sp>
    </p:spTree>
    <p:extLst>
      <p:ext uri="{BB962C8B-B14F-4D97-AF65-F5344CB8AC3E}">
        <p14:creationId xmlns:p14="http://schemas.microsoft.com/office/powerpoint/2010/main" val="3209907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0C3A29-808F-43C5-BF2C-661660FD8147}"/>
              </a:ext>
            </a:extLst>
          </p:cNvPr>
          <p:cNvSpPr>
            <a:spLocks noGrp="1"/>
          </p:cNvSpPr>
          <p:nvPr>
            <p:ph type="title"/>
          </p:nvPr>
        </p:nvSpPr>
        <p:spPr/>
        <p:txBody>
          <a:bodyPr/>
          <a:lstStyle/>
          <a:p>
            <a:r>
              <a:rPr lang="en-US" dirty="0"/>
              <a:t>DO YOU THINK THE MEETING WAS PRIVILEGED ?</a:t>
            </a:r>
          </a:p>
        </p:txBody>
      </p:sp>
      <p:pic>
        <p:nvPicPr>
          <p:cNvPr id="5" name="Content Placeholder 4">
            <a:extLst>
              <a:ext uri="{FF2B5EF4-FFF2-40B4-BE49-F238E27FC236}">
                <a16:creationId xmlns:a16="http://schemas.microsoft.com/office/drawing/2014/main" xmlns="" id="{CE5B5DD1-5F90-4EB9-9D5A-8D46E2E8674B}"/>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429000" y="1846263"/>
            <a:ext cx="4686299" cy="4022725"/>
          </a:xfrm>
        </p:spPr>
      </p:pic>
      <p:sp>
        <p:nvSpPr>
          <p:cNvPr id="6" name="TextBox 5">
            <a:extLst>
              <a:ext uri="{FF2B5EF4-FFF2-40B4-BE49-F238E27FC236}">
                <a16:creationId xmlns:a16="http://schemas.microsoft.com/office/drawing/2014/main" xmlns="" id="{10BB200B-0F31-42BD-BD33-FB84CA69CFEF}"/>
              </a:ext>
            </a:extLst>
          </p:cNvPr>
          <p:cNvSpPr txBox="1"/>
          <p:nvPr/>
        </p:nvSpPr>
        <p:spPr>
          <a:xfrm>
            <a:off x="3429000" y="5868988"/>
            <a:ext cx="4686299" cy="230832"/>
          </a:xfrm>
          <a:prstGeom prst="rect">
            <a:avLst/>
          </a:prstGeom>
          <a:noFill/>
        </p:spPr>
        <p:txBody>
          <a:bodyPr wrap="square" rtlCol="0">
            <a:spAutoFit/>
          </a:bodyPr>
          <a:lstStyle/>
          <a:p>
            <a:r>
              <a:rPr lang="en-US" sz="900">
                <a:hlinkClick r:id="rId3" tooltip="http://www.ihumanism.org/2013/09/skepticism-a-tool-for-humanism.html"/>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384772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6E3712-AC5A-4288-B0A4-18133D922F8B}"/>
              </a:ext>
            </a:extLst>
          </p:cNvPr>
          <p:cNvSpPr>
            <a:spLocks noGrp="1"/>
          </p:cNvSpPr>
          <p:nvPr>
            <p:ph type="title"/>
          </p:nvPr>
        </p:nvSpPr>
        <p:spPr/>
        <p:txBody>
          <a:bodyPr/>
          <a:lstStyle/>
          <a:p>
            <a:r>
              <a:rPr lang="en-US" dirty="0"/>
              <a:t>THE DISTRICT COURT FOUND THAT IT WAS PRIVILEGED.</a:t>
            </a:r>
          </a:p>
        </p:txBody>
      </p:sp>
      <p:pic>
        <p:nvPicPr>
          <p:cNvPr id="5" name="Content Placeholder 4">
            <a:extLst>
              <a:ext uri="{FF2B5EF4-FFF2-40B4-BE49-F238E27FC236}">
                <a16:creationId xmlns:a16="http://schemas.microsoft.com/office/drawing/2014/main" xmlns="" id="{312B0AC8-6688-428C-9B41-54430E6BD1D0}"/>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3331029" y="2367643"/>
            <a:ext cx="6482442" cy="3184071"/>
          </a:xfrm>
        </p:spPr>
      </p:pic>
    </p:spTree>
    <p:extLst>
      <p:ext uri="{BB962C8B-B14F-4D97-AF65-F5344CB8AC3E}">
        <p14:creationId xmlns:p14="http://schemas.microsoft.com/office/powerpoint/2010/main" val="17236223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5A357A-B449-4233-9BCE-B93B991D500A}"/>
              </a:ext>
            </a:extLst>
          </p:cNvPr>
          <p:cNvSpPr>
            <a:spLocks noGrp="1"/>
          </p:cNvSpPr>
          <p:nvPr>
            <p:ph type="title"/>
          </p:nvPr>
        </p:nvSpPr>
        <p:spPr/>
        <p:txBody>
          <a:bodyPr/>
          <a:lstStyle/>
          <a:p>
            <a:r>
              <a:rPr lang="en-US" dirty="0"/>
              <a:t>THE SIXTH CIRCUIT FOUND THAT IT WAS </a:t>
            </a:r>
            <a:r>
              <a:rPr lang="en-US" b="1" dirty="0"/>
              <a:t>NOT </a:t>
            </a:r>
            <a:r>
              <a:rPr lang="en-US" dirty="0"/>
              <a:t>PRIVILEGED.</a:t>
            </a:r>
          </a:p>
        </p:txBody>
      </p:sp>
      <p:sp>
        <p:nvSpPr>
          <p:cNvPr id="3" name="Content Placeholder 2">
            <a:extLst>
              <a:ext uri="{FF2B5EF4-FFF2-40B4-BE49-F238E27FC236}">
                <a16:creationId xmlns:a16="http://schemas.microsoft.com/office/drawing/2014/main" xmlns="" id="{A660F947-564C-434B-AC9E-777ECFB0109B}"/>
              </a:ext>
            </a:extLst>
          </p:cNvPr>
          <p:cNvSpPr>
            <a:spLocks noGrp="1"/>
          </p:cNvSpPr>
          <p:nvPr>
            <p:ph idx="1"/>
          </p:nvPr>
        </p:nvSpPr>
        <p:spPr/>
        <p:txBody>
          <a:bodyPr>
            <a:normAutofit/>
          </a:bodyPr>
          <a:lstStyle/>
          <a:p>
            <a:r>
              <a:rPr lang="en-US" sz="3200" dirty="0"/>
              <a:t>THIS IS THE CASE OF </a:t>
            </a:r>
            <a:r>
              <a:rPr lang="en-US" sz="3200" i="1" dirty="0"/>
              <a:t>REED V. BAXTER </a:t>
            </a:r>
            <a:r>
              <a:rPr lang="en-US" sz="3200" dirty="0"/>
              <a:t>134 F.3d 351 (6</a:t>
            </a:r>
            <a:r>
              <a:rPr lang="en-US" sz="3200" baseline="30000" dirty="0"/>
              <a:t>th</a:t>
            </a:r>
            <a:r>
              <a:rPr lang="en-US" sz="3200" dirty="0"/>
              <a:t> Cir. 1998).</a:t>
            </a:r>
          </a:p>
          <a:p>
            <a:r>
              <a:rPr lang="en-US" sz="3200" dirty="0"/>
              <a:t>THE COURT FOUND THAT THE COUNCILMEN WERE NOT CLIENTS OF THE CITY ATTORNEY IN RESPECT TO THIS MEETING.  BECAUSE THEY PARTICIPATED AS THIRD PARTIES AND THE MEETING WAS NOT HELD IN CONFIDENCE, THEIR DISCUSSION IS NOT SHIELDED </a:t>
            </a:r>
            <a:r>
              <a:rPr lang="en-US" sz="3200"/>
              <a:t>FROM DISCLOSURE </a:t>
            </a:r>
            <a:r>
              <a:rPr lang="en-US" sz="3200" dirty="0"/>
              <a:t>BY ATTORNEY-CLIENT PRIVILEGE.</a:t>
            </a:r>
          </a:p>
        </p:txBody>
      </p:sp>
    </p:spTree>
    <p:extLst>
      <p:ext uri="{BB962C8B-B14F-4D97-AF65-F5344CB8AC3E}">
        <p14:creationId xmlns:p14="http://schemas.microsoft.com/office/powerpoint/2010/main" val="11799625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D56061-8A47-42D4-A872-9DD1209844B0}"/>
              </a:ext>
            </a:extLst>
          </p:cNvPr>
          <p:cNvSpPr>
            <a:spLocks noGrp="1"/>
          </p:cNvSpPr>
          <p:nvPr>
            <p:ph type="title"/>
          </p:nvPr>
        </p:nvSpPr>
        <p:spPr>
          <a:xfrm>
            <a:off x="1097280" y="0"/>
            <a:ext cx="10058400" cy="3429000"/>
          </a:xfrm>
        </p:spPr>
        <p:txBody>
          <a:bodyPr>
            <a:normAutofit fontScale="90000"/>
          </a:bodyPr>
          <a:lstStyle/>
          <a:p>
            <a:r>
              <a:rPr lang="en-US" dirty="0"/>
              <a:t>CITY COUNSEL MEMBERS WERE INVESTIGATING AN EXECUTIVE DECISION BY THE CITY MANAGER HAD INTERESTS ADVERSE TO THE CITY MANAGER AND THUS WERE DEEMED NOT CLIENTS OF THE CITY ATTORNEY.</a:t>
            </a:r>
          </a:p>
        </p:txBody>
      </p:sp>
      <p:sp>
        <p:nvSpPr>
          <p:cNvPr id="3" name="Content Placeholder 2">
            <a:extLst>
              <a:ext uri="{FF2B5EF4-FFF2-40B4-BE49-F238E27FC236}">
                <a16:creationId xmlns:a16="http://schemas.microsoft.com/office/drawing/2014/main" xmlns="" id="{4BB3DCB0-7D00-4747-8A27-42E83CA8E9FC}"/>
              </a:ext>
            </a:extLst>
          </p:cNvPr>
          <p:cNvSpPr>
            <a:spLocks noGrp="1"/>
          </p:cNvSpPr>
          <p:nvPr>
            <p:ph idx="1"/>
          </p:nvPr>
        </p:nvSpPr>
        <p:spPr>
          <a:xfrm>
            <a:off x="598311" y="3996266"/>
            <a:ext cx="11209867" cy="1872827"/>
          </a:xfrm>
        </p:spPr>
        <p:txBody>
          <a:bodyPr>
            <a:normAutofit/>
          </a:bodyPr>
          <a:lstStyle/>
          <a:p>
            <a:r>
              <a:rPr lang="en-US" sz="3200" dirty="0"/>
              <a:t>THE CITY WAS UNSUCCESSFUL IN ITS BID TO ASSERT ATTORNEY-CLIENT PRIVILEGE REGARDING A MEETING BETWEEN IT’S LAWYER AND CITY COUNCIL MEMBERS.</a:t>
            </a:r>
          </a:p>
        </p:txBody>
      </p:sp>
    </p:spTree>
    <p:extLst>
      <p:ext uri="{BB962C8B-B14F-4D97-AF65-F5344CB8AC3E}">
        <p14:creationId xmlns:p14="http://schemas.microsoft.com/office/powerpoint/2010/main" val="25277735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A8FFEA1-1B69-4F42-B552-0CCF725968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AA3C9226-5EC8-460B-82D7-72AA994DF9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xmlns="" id="{62A90A9D-33DF-408E-BF4C-F82588935C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xmlns="" id="{A77DD2C1-0122-44FD-8A7F-7BC5E8565C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D4A5D94-F989-28AF-02D3-5C662F74B650}"/>
              </a:ext>
            </a:extLst>
          </p:cNvPr>
          <p:cNvSpPr>
            <a:spLocks noGrp="1"/>
          </p:cNvSpPr>
          <p:nvPr>
            <p:ph type="title"/>
          </p:nvPr>
        </p:nvSpPr>
        <p:spPr>
          <a:xfrm>
            <a:off x="5138465" y="100857"/>
            <a:ext cx="6253317" cy="5562251"/>
          </a:xfrm>
        </p:spPr>
        <p:txBody>
          <a:bodyPr vert="horz" lIns="91440" tIns="45720" rIns="91440" bIns="45720" rtlCol="0" anchor="b">
            <a:normAutofit/>
          </a:bodyPr>
          <a:lstStyle/>
          <a:p>
            <a:pPr algn="ctr"/>
            <a:r>
              <a:rPr lang="en-US" sz="4400" dirty="0">
                <a:solidFill>
                  <a:schemeClr val="tx1">
                    <a:lumMod val="85000"/>
                    <a:lumOff val="15000"/>
                  </a:schemeClr>
                </a:solidFill>
              </a:rPr>
              <a:t>AS A County ATTORNEY HOW DO YOU ETHICALLY ADVISE THE ORGANIZATION ABOUT CONDUCT THAT MAY CREATE LEGAL RISKS FOR THE ORGANIZATION’S CONSTITUENTS ?</a:t>
            </a:r>
          </a:p>
        </p:txBody>
      </p:sp>
      <p:pic>
        <p:nvPicPr>
          <p:cNvPr id="7" name="Graphic 6" descr="Judge">
            <a:extLst>
              <a:ext uri="{FF2B5EF4-FFF2-40B4-BE49-F238E27FC236}">
                <a16:creationId xmlns:a16="http://schemas.microsoft.com/office/drawing/2014/main" xmlns="" id="{97A8619E-B4D5-6D5E-44AE-78147524CF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33999" y="1163529"/>
            <a:ext cx="4001315" cy="4001315"/>
          </a:xfrm>
          <a:prstGeom prst="rect">
            <a:avLst/>
          </a:prstGeom>
        </p:spPr>
      </p:pic>
      <p:cxnSp>
        <p:nvCxnSpPr>
          <p:cNvPr id="18" name="Straight Connector 17">
            <a:extLst>
              <a:ext uri="{FF2B5EF4-FFF2-40B4-BE49-F238E27FC236}">
                <a16:creationId xmlns:a16="http://schemas.microsoft.com/office/drawing/2014/main" xmlns="" id="{5A7B6757-994C-4B75-ABFE-D8F9E760938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46BC3A56-B546-4061-8E22-D2983771D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923A7353-9373-4700-8B89-F4F7BA2D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1012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xmlns="" id="{B87C731A-BC81-0BBC-A4D1-6F34248CD750}"/>
              </a:ext>
            </a:extLst>
          </p:cNvPr>
          <p:cNvPicPr>
            <a:picLocks noChangeAspect="1"/>
          </p:cNvPicPr>
          <p:nvPr/>
        </p:nvPicPr>
        <p:blipFill>
          <a:blip r:embed="rId2"/>
          <a:stretch>
            <a:fillRect/>
          </a:stretch>
        </p:blipFill>
        <p:spPr>
          <a:xfrm>
            <a:off x="146304" y="268224"/>
            <a:ext cx="11935968" cy="5913120"/>
          </a:xfrm>
          <a:prstGeom prst="rect">
            <a:avLst/>
          </a:prstGeom>
        </p:spPr>
      </p:pic>
    </p:spTree>
    <p:extLst>
      <p:ext uri="{BB962C8B-B14F-4D97-AF65-F5344CB8AC3E}">
        <p14:creationId xmlns:p14="http://schemas.microsoft.com/office/powerpoint/2010/main" val="19039475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84826-3B2D-AADF-1434-11F8648BB93E}"/>
              </a:ext>
            </a:extLst>
          </p:cNvPr>
          <p:cNvSpPr>
            <a:spLocks noGrp="1"/>
          </p:cNvSpPr>
          <p:nvPr>
            <p:ph type="title"/>
          </p:nvPr>
        </p:nvSpPr>
        <p:spPr>
          <a:xfrm>
            <a:off x="1097280" y="286603"/>
            <a:ext cx="10058400" cy="2233077"/>
          </a:xfrm>
        </p:spPr>
        <p:txBody>
          <a:bodyPr>
            <a:noAutofit/>
          </a:bodyPr>
          <a:lstStyle/>
          <a:p>
            <a:pPr algn="ctr"/>
            <a:r>
              <a:rPr lang="en-US" sz="5400" dirty="0"/>
              <a:t>ETHICAL PITFALLS FOR COUNTY ATTORNEYS THAT ALSO HAVE PRIVATE CLIENTS</a:t>
            </a:r>
          </a:p>
        </p:txBody>
      </p:sp>
      <p:pic>
        <p:nvPicPr>
          <p:cNvPr id="5" name="Content Placeholder 4" descr="A green sign with white text&#10;&#10;Description automatically generated">
            <a:extLst>
              <a:ext uri="{FF2B5EF4-FFF2-40B4-BE49-F238E27FC236}">
                <a16:creationId xmlns:a16="http://schemas.microsoft.com/office/drawing/2014/main" xmlns="" id="{E04492EA-A9D7-16F6-123A-3D4561C96ABA}"/>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1817303" y="2428240"/>
            <a:ext cx="8617720" cy="3440748"/>
          </a:xfrm>
        </p:spPr>
      </p:pic>
    </p:spTree>
    <p:extLst>
      <p:ext uri="{BB962C8B-B14F-4D97-AF65-F5344CB8AC3E}">
        <p14:creationId xmlns:p14="http://schemas.microsoft.com/office/powerpoint/2010/main" val="42201980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990D0034-F768-41E7-85D4-F38C4DE857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C4F7E42D-8B5A-4FC8-81CD-9E60171F7F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855370ED-1DB6-3A77-BFBE-C9BAA8AADBEE}"/>
              </a:ext>
            </a:extLst>
          </p:cNvPr>
          <p:cNvSpPr>
            <a:spLocks noGrp="1"/>
          </p:cNvSpPr>
          <p:nvPr>
            <p:ph type="title"/>
          </p:nvPr>
        </p:nvSpPr>
        <p:spPr>
          <a:xfrm>
            <a:off x="125505" y="516835"/>
            <a:ext cx="3861293" cy="3248341"/>
          </a:xfrm>
        </p:spPr>
        <p:txBody>
          <a:bodyPr>
            <a:normAutofit/>
          </a:bodyPr>
          <a:lstStyle/>
          <a:p>
            <a:pPr algn="ctr"/>
            <a:r>
              <a:rPr lang="en-US" sz="4400" dirty="0">
                <a:solidFill>
                  <a:srgbClr val="FFFFFF"/>
                </a:solidFill>
              </a:rPr>
              <a:t>FAILURE TO  MANAGE YOUR CLIENT’S EXPECTATIONS</a:t>
            </a:r>
          </a:p>
        </p:txBody>
      </p:sp>
      <p:sp>
        <p:nvSpPr>
          <p:cNvPr id="10" name="Content Placeholder 9">
            <a:extLst>
              <a:ext uri="{FF2B5EF4-FFF2-40B4-BE49-F238E27FC236}">
                <a16:creationId xmlns:a16="http://schemas.microsoft.com/office/drawing/2014/main" xmlns="" id="{2948211A-9443-13B7-CE01-381CBBA03EA9}"/>
              </a:ext>
            </a:extLst>
          </p:cNvPr>
          <p:cNvSpPr>
            <a:spLocks noGrp="1"/>
          </p:cNvSpPr>
          <p:nvPr>
            <p:ph idx="1"/>
          </p:nvPr>
        </p:nvSpPr>
        <p:spPr>
          <a:xfrm>
            <a:off x="492371" y="4237291"/>
            <a:ext cx="3084844" cy="1752028"/>
          </a:xfrm>
        </p:spPr>
        <p:txBody>
          <a:bodyPr>
            <a:normAutofit/>
          </a:bodyPr>
          <a:lstStyle/>
          <a:p>
            <a:endParaRPr lang="en-US" sz="1500" dirty="0">
              <a:solidFill>
                <a:srgbClr val="FFFFFF"/>
              </a:solidFill>
            </a:endParaRPr>
          </a:p>
        </p:txBody>
      </p:sp>
      <p:pic>
        <p:nvPicPr>
          <p:cNvPr id="6" name="Content Placeholder 5" descr="A hand drawing a graph&#10;&#10;Description automatically generated">
            <a:extLst>
              <a:ext uri="{FF2B5EF4-FFF2-40B4-BE49-F238E27FC236}">
                <a16:creationId xmlns:a16="http://schemas.microsoft.com/office/drawing/2014/main" xmlns="" id="{F5AE6A0D-B593-0324-30E9-34AD0D4448FC}"/>
              </a:ext>
            </a:extLst>
          </p:cNvPr>
          <p:cNvPicPr>
            <a:picLocks noChangeAspect="1"/>
          </p:cNvPicPr>
          <p:nvPr/>
        </p:nvPicPr>
        <p:blipFill>
          <a:blip r:embed="rId2">
            <a:extLst>
              <a:ext uri="{837473B0-CC2E-450A-ABE3-18F120FF3D39}">
                <a1611:picAttrSrcUrl xmlns:a1611="http://schemas.microsoft.com/office/drawing/2016/11/main" xmlns="" r:id="rId3"/>
              </a:ext>
            </a:extLst>
          </a:blip>
          <a:srcRect r="21050" b="-1"/>
          <a:stretch/>
        </p:blipFill>
        <p:spPr>
          <a:xfrm>
            <a:off x="4104079" y="10"/>
            <a:ext cx="8082236" cy="6857990"/>
          </a:xfrm>
          <a:prstGeom prst="rect">
            <a:avLst/>
          </a:prstGeom>
        </p:spPr>
      </p:pic>
      <p:sp>
        <p:nvSpPr>
          <p:cNvPr id="19" name="Rectangle 18">
            <a:extLst>
              <a:ext uri="{FF2B5EF4-FFF2-40B4-BE49-F238E27FC236}">
                <a16:creationId xmlns:a16="http://schemas.microsoft.com/office/drawing/2014/main" xmlns="" id="{8C04651D-B9F4-4935-A02D-364153FBDF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959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531" y="381000"/>
            <a:ext cx="10515600" cy="1145224"/>
          </a:xfrm>
        </p:spPr>
        <p:txBody>
          <a:bodyPr>
            <a:normAutofit fontScale="90000"/>
          </a:bodyPr>
          <a:lstStyle/>
          <a:p>
            <a:pPr algn="ctr"/>
            <a:r>
              <a:rPr lang="en-US" b="1" dirty="0">
                <a:solidFill>
                  <a:schemeClr val="accent4">
                    <a:lumMod val="50000"/>
                  </a:schemeClr>
                </a:solidFill>
              </a:rPr>
              <a:t>CAN A MUNICIPAL GOVERNMENT SUE ONE OF IT’S OWN AGENCIES?</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3860" y="1825625"/>
            <a:ext cx="7604280" cy="4351338"/>
          </a:xfrm>
        </p:spPr>
      </p:pic>
    </p:spTree>
    <p:extLst>
      <p:ext uri="{BB962C8B-B14F-4D97-AF65-F5344CB8AC3E}">
        <p14:creationId xmlns:p14="http://schemas.microsoft.com/office/powerpoint/2010/main" val="57880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0CE2EC-B4C8-B21C-FE5A-257F09141C55}"/>
              </a:ext>
            </a:extLst>
          </p:cNvPr>
          <p:cNvSpPr>
            <a:spLocks noGrp="1"/>
          </p:cNvSpPr>
          <p:nvPr>
            <p:ph type="title"/>
          </p:nvPr>
        </p:nvSpPr>
        <p:spPr>
          <a:xfrm>
            <a:off x="1097280" y="1"/>
            <a:ext cx="10058400" cy="2462784"/>
          </a:xfrm>
        </p:spPr>
        <p:txBody>
          <a:bodyPr>
            <a:normAutofit fontScale="90000"/>
          </a:bodyPr>
          <a:lstStyle/>
          <a:p>
            <a:r>
              <a:rPr lang="en-US" dirty="0"/>
              <a:t>MOST DISCIPLINARY COMPLAINTS ARE ROOTED IN A LAWYER’S FAILURE TO SET REASONABLE EXPECTATIONS AT THE OUTSET OF REPRESENTATION AS TO:</a:t>
            </a:r>
          </a:p>
        </p:txBody>
      </p:sp>
      <p:sp>
        <p:nvSpPr>
          <p:cNvPr id="3" name="Content Placeholder 2">
            <a:extLst>
              <a:ext uri="{FF2B5EF4-FFF2-40B4-BE49-F238E27FC236}">
                <a16:creationId xmlns:a16="http://schemas.microsoft.com/office/drawing/2014/main" xmlns="" id="{5624A963-C1EB-465B-C04B-E08B88629C1A}"/>
              </a:ext>
            </a:extLst>
          </p:cNvPr>
          <p:cNvSpPr>
            <a:spLocks noGrp="1"/>
          </p:cNvSpPr>
          <p:nvPr>
            <p:ph idx="1"/>
          </p:nvPr>
        </p:nvSpPr>
        <p:spPr>
          <a:xfrm>
            <a:off x="1097280" y="2633472"/>
            <a:ext cx="10058400" cy="3235622"/>
          </a:xfrm>
        </p:spPr>
        <p:txBody>
          <a:bodyPr>
            <a:normAutofit lnSpcReduction="10000"/>
          </a:bodyPr>
          <a:lstStyle/>
          <a:p>
            <a:r>
              <a:rPr lang="en-US" sz="3600" dirty="0"/>
              <a:t>1.  THE RESULT.</a:t>
            </a:r>
          </a:p>
          <a:p>
            <a:r>
              <a:rPr lang="en-US" sz="3600" dirty="0"/>
              <a:t>2.  HOW LONG IT WILL TAKE.</a:t>
            </a:r>
          </a:p>
          <a:p>
            <a:r>
              <a:rPr lang="en-US" sz="3600" dirty="0"/>
              <a:t>3.  HOW MUCH IT WILL COST.</a:t>
            </a:r>
          </a:p>
          <a:p>
            <a:r>
              <a:rPr lang="en-US" sz="3600" dirty="0"/>
              <a:t>4.  HOW OFTEN THE LAWYER WILL COMMUNICATE </a:t>
            </a:r>
          </a:p>
          <a:p>
            <a:r>
              <a:rPr lang="en-US" sz="3600" dirty="0"/>
              <a:t>      WITH THE CLIENT.</a:t>
            </a:r>
          </a:p>
        </p:txBody>
      </p:sp>
    </p:spTree>
    <p:extLst>
      <p:ext uri="{BB962C8B-B14F-4D97-AF65-F5344CB8AC3E}">
        <p14:creationId xmlns:p14="http://schemas.microsoft.com/office/powerpoint/2010/main" val="18053330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010DDF2-F5CA-40A6-8809-5F6AE59A1C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CB75CE55-FD4A-3616-3490-C7550219CF87}"/>
              </a:ext>
            </a:extLst>
          </p:cNvPr>
          <p:cNvSpPr>
            <a:spLocks noGrp="1"/>
          </p:cNvSpPr>
          <p:nvPr>
            <p:ph type="title"/>
          </p:nvPr>
        </p:nvSpPr>
        <p:spPr>
          <a:xfrm>
            <a:off x="1097280" y="233681"/>
            <a:ext cx="5977937" cy="2466490"/>
          </a:xfrm>
        </p:spPr>
        <p:txBody>
          <a:bodyPr>
            <a:noAutofit/>
          </a:bodyPr>
          <a:lstStyle/>
          <a:p>
            <a:pPr algn="ctr"/>
            <a:r>
              <a:rPr lang="en-US" b="1" dirty="0">
                <a:solidFill>
                  <a:srgbClr val="FFFFFF"/>
                </a:solidFill>
              </a:rPr>
              <a:t>ETHICAL ISSUES FOR COUNTY ATTORNEYS WHO ALSO HAVE PRIVATE CLIENTS</a:t>
            </a:r>
          </a:p>
        </p:txBody>
      </p:sp>
      <p:sp>
        <p:nvSpPr>
          <p:cNvPr id="3" name="Content Placeholder 2">
            <a:extLst>
              <a:ext uri="{FF2B5EF4-FFF2-40B4-BE49-F238E27FC236}">
                <a16:creationId xmlns:a16="http://schemas.microsoft.com/office/drawing/2014/main" xmlns="" id="{F79CED68-3870-7FAD-C936-C77723449B7E}"/>
              </a:ext>
            </a:extLst>
          </p:cNvPr>
          <p:cNvSpPr>
            <a:spLocks noGrp="1"/>
          </p:cNvSpPr>
          <p:nvPr>
            <p:ph idx="1"/>
          </p:nvPr>
        </p:nvSpPr>
        <p:spPr>
          <a:xfrm>
            <a:off x="1097279" y="3312160"/>
            <a:ext cx="5977938" cy="2915919"/>
          </a:xfrm>
        </p:spPr>
        <p:txBody>
          <a:bodyPr>
            <a:normAutofit/>
          </a:bodyPr>
          <a:lstStyle/>
          <a:p>
            <a:pPr algn="ctr"/>
            <a:r>
              <a:rPr lang="en-US" sz="4000" i="1" dirty="0">
                <a:solidFill>
                  <a:srgbClr val="FFFFFF"/>
                </a:solidFill>
              </a:rPr>
              <a:t>COMPETENCE</a:t>
            </a:r>
          </a:p>
          <a:p>
            <a:pPr algn="ctr"/>
            <a:r>
              <a:rPr lang="en-US" sz="4000" i="1" dirty="0">
                <a:solidFill>
                  <a:srgbClr val="FFFFFF"/>
                </a:solidFill>
              </a:rPr>
              <a:t>CONFIDENTIALITY</a:t>
            </a:r>
          </a:p>
          <a:p>
            <a:pPr algn="ctr"/>
            <a:r>
              <a:rPr lang="en-US" sz="4000" i="1" dirty="0">
                <a:solidFill>
                  <a:srgbClr val="FFFFFF"/>
                </a:solidFill>
              </a:rPr>
              <a:t>CONFLICTS</a:t>
            </a:r>
          </a:p>
          <a:p>
            <a:pPr algn="ctr"/>
            <a:r>
              <a:rPr lang="en-US" sz="4000" i="1" dirty="0">
                <a:solidFill>
                  <a:srgbClr val="FFFFFF"/>
                </a:solidFill>
              </a:rPr>
              <a:t>COMMUNICATION</a:t>
            </a:r>
          </a:p>
        </p:txBody>
      </p:sp>
      <p:sp>
        <p:nvSpPr>
          <p:cNvPr id="11" name="Rectangle 10">
            <a:extLst>
              <a:ext uri="{FF2B5EF4-FFF2-40B4-BE49-F238E27FC236}">
                <a16:creationId xmlns:a16="http://schemas.microsoft.com/office/drawing/2014/main" xmlns="" id="{2C2AE254-A553-4FCD-A670-3D2B2A10F2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Wood human figure">
            <a:extLst>
              <a:ext uri="{FF2B5EF4-FFF2-40B4-BE49-F238E27FC236}">
                <a16:creationId xmlns:a16="http://schemas.microsoft.com/office/drawing/2014/main" xmlns="" id="{3F3ECBC5-9C52-3ACD-3170-9B298CDAD907}"/>
              </a:ext>
            </a:extLst>
          </p:cNvPr>
          <p:cNvPicPr>
            <a:picLocks noChangeAspect="1"/>
          </p:cNvPicPr>
          <p:nvPr/>
        </p:nvPicPr>
        <p:blipFill>
          <a:blip r:embed="rId2"/>
          <a:srcRect l="2424" r="52997" b="-1"/>
          <a:stretch/>
        </p:blipFill>
        <p:spPr>
          <a:xfrm>
            <a:off x="7611902" y="10"/>
            <a:ext cx="4580097" cy="6857990"/>
          </a:xfrm>
          <a:prstGeom prst="rect">
            <a:avLst/>
          </a:prstGeom>
        </p:spPr>
      </p:pic>
    </p:spTree>
    <p:extLst>
      <p:ext uri="{BB962C8B-B14F-4D97-AF65-F5344CB8AC3E}">
        <p14:creationId xmlns:p14="http://schemas.microsoft.com/office/powerpoint/2010/main" val="10576391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AI-generated content may be incorrect.">
            <a:extLst>
              <a:ext uri="{FF2B5EF4-FFF2-40B4-BE49-F238E27FC236}">
                <a16:creationId xmlns:a16="http://schemas.microsoft.com/office/drawing/2014/main" xmlns="" id="{2E1773CC-696D-4142-10D6-834E771A0F6C}"/>
              </a:ext>
            </a:extLst>
          </p:cNvPr>
          <p:cNvPicPr>
            <a:picLocks noChangeAspect="1"/>
          </p:cNvPicPr>
          <p:nvPr/>
        </p:nvPicPr>
        <p:blipFill>
          <a:blip r:embed="rId2"/>
          <a:stretch>
            <a:fillRect/>
          </a:stretch>
        </p:blipFill>
        <p:spPr>
          <a:xfrm>
            <a:off x="235712" y="640081"/>
            <a:ext cx="11720576" cy="5199016"/>
          </a:xfrm>
          <a:prstGeom prst="rect">
            <a:avLst/>
          </a:prstGeom>
        </p:spPr>
      </p:pic>
    </p:spTree>
    <p:extLst>
      <p:ext uri="{BB962C8B-B14F-4D97-AF65-F5344CB8AC3E}">
        <p14:creationId xmlns:p14="http://schemas.microsoft.com/office/powerpoint/2010/main" val="28327293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C4EB5-526E-9E9A-F96E-1A6793E7AE75}"/>
              </a:ext>
            </a:extLst>
          </p:cNvPr>
          <p:cNvSpPr>
            <a:spLocks noGrp="1"/>
          </p:cNvSpPr>
          <p:nvPr>
            <p:ph type="ctrTitle"/>
          </p:nvPr>
        </p:nvSpPr>
        <p:spPr>
          <a:xfrm>
            <a:off x="4811245" y="17306"/>
            <a:ext cx="6907757" cy="3686015"/>
          </a:xfrm>
        </p:spPr>
        <p:txBody>
          <a:bodyPr>
            <a:normAutofit/>
          </a:bodyPr>
          <a:lstStyle/>
          <a:p>
            <a:r>
              <a:rPr lang="en-US" sz="7200" dirty="0"/>
              <a:t>CONFIDENTIALITY</a:t>
            </a:r>
          </a:p>
        </p:txBody>
      </p:sp>
      <p:sp>
        <p:nvSpPr>
          <p:cNvPr id="3" name="Subtitle 2">
            <a:extLst>
              <a:ext uri="{FF2B5EF4-FFF2-40B4-BE49-F238E27FC236}">
                <a16:creationId xmlns:a16="http://schemas.microsoft.com/office/drawing/2014/main" xmlns="" id="{B71E35F5-E857-BFF8-6F6A-8BF6E08B457B}"/>
              </a:ext>
            </a:extLst>
          </p:cNvPr>
          <p:cNvSpPr>
            <a:spLocks noGrp="1"/>
          </p:cNvSpPr>
          <p:nvPr>
            <p:ph type="subTitle" idx="1"/>
          </p:nvPr>
        </p:nvSpPr>
        <p:spPr>
          <a:xfrm>
            <a:off x="5289753" y="4455621"/>
            <a:ext cx="6269347" cy="1238616"/>
          </a:xfrm>
        </p:spPr>
        <p:txBody>
          <a:bodyPr>
            <a:normAutofit/>
          </a:bodyPr>
          <a:lstStyle/>
          <a:p>
            <a:endParaRPr lang="en-US">
              <a:solidFill>
                <a:schemeClr val="tx1">
                  <a:lumMod val="85000"/>
                  <a:lumOff val="15000"/>
                </a:schemeClr>
              </a:solidFill>
            </a:endParaRPr>
          </a:p>
        </p:txBody>
      </p:sp>
      <p:pic>
        <p:nvPicPr>
          <p:cNvPr id="7" name="Graphic 6" descr="Lock">
            <a:extLst>
              <a:ext uri="{FF2B5EF4-FFF2-40B4-BE49-F238E27FC236}">
                <a16:creationId xmlns:a16="http://schemas.microsoft.com/office/drawing/2014/main" xmlns="" id="{3C18A5C1-A64F-1A70-E8F7-853A2A0C25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33999" y="1163529"/>
            <a:ext cx="4001315" cy="4001315"/>
          </a:xfrm>
          <a:prstGeom prst="rect">
            <a:avLst/>
          </a:prstGeom>
        </p:spPr>
      </p:pic>
    </p:spTree>
    <p:extLst>
      <p:ext uri="{BB962C8B-B14F-4D97-AF65-F5344CB8AC3E}">
        <p14:creationId xmlns:p14="http://schemas.microsoft.com/office/powerpoint/2010/main" val="32260396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1B21B-1ACF-ACFF-2597-52CA34033C3D}"/>
              </a:ext>
            </a:extLst>
          </p:cNvPr>
          <p:cNvSpPr>
            <a:spLocks noGrp="1"/>
          </p:cNvSpPr>
          <p:nvPr>
            <p:ph type="title"/>
          </p:nvPr>
        </p:nvSpPr>
        <p:spPr>
          <a:xfrm>
            <a:off x="4974770" y="168420"/>
            <a:ext cx="6574972" cy="710528"/>
          </a:xfrm>
        </p:spPr>
        <p:txBody>
          <a:bodyPr>
            <a:noAutofit/>
          </a:bodyPr>
          <a:lstStyle/>
          <a:p>
            <a:pPr algn="ctr"/>
            <a:r>
              <a:rPr lang="en-US" sz="5400" dirty="0"/>
              <a:t>RPC 1.6</a:t>
            </a:r>
          </a:p>
        </p:txBody>
      </p:sp>
      <p:sp>
        <p:nvSpPr>
          <p:cNvPr id="3" name="Content Placeholder 2">
            <a:extLst>
              <a:ext uri="{FF2B5EF4-FFF2-40B4-BE49-F238E27FC236}">
                <a16:creationId xmlns:a16="http://schemas.microsoft.com/office/drawing/2014/main" xmlns="" id="{5F3A2356-8E3E-7E38-B15B-6ADB4044D0E5}"/>
              </a:ext>
            </a:extLst>
          </p:cNvPr>
          <p:cNvSpPr>
            <a:spLocks noGrp="1"/>
          </p:cNvSpPr>
          <p:nvPr>
            <p:ph idx="1"/>
          </p:nvPr>
        </p:nvSpPr>
        <p:spPr>
          <a:xfrm>
            <a:off x="4974769" y="767188"/>
            <a:ext cx="6881951" cy="5440572"/>
          </a:xfrm>
        </p:spPr>
        <p:txBody>
          <a:bodyPr>
            <a:noAutofit/>
          </a:bodyPr>
          <a:lstStyle/>
          <a:p>
            <a:r>
              <a:rPr lang="en-US" sz="3200" dirty="0"/>
              <a:t>“A lawyer shall not reveal information relating to the representation of cline unless:</a:t>
            </a:r>
          </a:p>
          <a:p>
            <a:r>
              <a:rPr lang="en-US" sz="3200" dirty="0"/>
              <a:t>1.  the client gives informed consent;</a:t>
            </a:r>
          </a:p>
          <a:p>
            <a:r>
              <a:rPr lang="en-US" sz="3200" dirty="0"/>
              <a:t>2.  the disclosure is impliedly authorized in order to carry out the representation; or</a:t>
            </a:r>
          </a:p>
          <a:p>
            <a:r>
              <a:rPr lang="en-US" sz="3200" dirty="0"/>
              <a:t>3.  the disclosure is permitted by paragraph (b) or required by paragraph (c).”</a:t>
            </a:r>
          </a:p>
        </p:txBody>
      </p:sp>
      <p:pic>
        <p:nvPicPr>
          <p:cNvPr id="8" name="Picture 7" descr="A hand holding a stamp&#10;&#10;AI-generated content may be incorrect.">
            <a:extLst>
              <a:ext uri="{FF2B5EF4-FFF2-40B4-BE49-F238E27FC236}">
                <a16:creationId xmlns:a16="http://schemas.microsoft.com/office/drawing/2014/main" xmlns="" id="{E4A49611-BCA7-3855-9E5A-3D11C94FB03D}"/>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17567" y="447675"/>
            <a:ext cx="4637314" cy="5962650"/>
          </a:xfrm>
          <a:prstGeom prst="rect">
            <a:avLst/>
          </a:prstGeom>
        </p:spPr>
      </p:pic>
    </p:spTree>
    <p:extLst>
      <p:ext uri="{BB962C8B-B14F-4D97-AF65-F5344CB8AC3E}">
        <p14:creationId xmlns:p14="http://schemas.microsoft.com/office/powerpoint/2010/main" val="27576071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2243D7-D3B4-FBB0-2F6D-2005DA99B9DE}"/>
              </a:ext>
            </a:extLst>
          </p:cNvPr>
          <p:cNvSpPr>
            <a:spLocks noGrp="1"/>
          </p:cNvSpPr>
          <p:nvPr>
            <p:ph type="title"/>
          </p:nvPr>
        </p:nvSpPr>
        <p:spPr/>
        <p:txBody>
          <a:bodyPr/>
          <a:lstStyle/>
          <a:p>
            <a:pPr algn="ctr"/>
            <a:r>
              <a:rPr lang="en-US" dirty="0"/>
              <a:t>RPC 1.6 </a:t>
            </a:r>
            <a:br>
              <a:rPr lang="en-US" dirty="0"/>
            </a:br>
            <a:r>
              <a:rPr lang="en-US" dirty="0"/>
              <a:t>  COMMENT [3]</a:t>
            </a:r>
          </a:p>
        </p:txBody>
      </p:sp>
      <p:sp>
        <p:nvSpPr>
          <p:cNvPr id="3" name="Content Placeholder 2">
            <a:extLst>
              <a:ext uri="{FF2B5EF4-FFF2-40B4-BE49-F238E27FC236}">
                <a16:creationId xmlns:a16="http://schemas.microsoft.com/office/drawing/2014/main" xmlns="" id="{1E4122FC-EAA5-5762-F3AD-5BF8920BD1CE}"/>
              </a:ext>
            </a:extLst>
          </p:cNvPr>
          <p:cNvSpPr>
            <a:spLocks noGrp="1"/>
          </p:cNvSpPr>
          <p:nvPr>
            <p:ph idx="1"/>
          </p:nvPr>
        </p:nvSpPr>
        <p:spPr>
          <a:xfrm>
            <a:off x="436880" y="1845734"/>
            <a:ext cx="11490960" cy="4023360"/>
          </a:xfrm>
        </p:spPr>
        <p:txBody>
          <a:bodyPr>
            <a:normAutofit/>
          </a:bodyPr>
          <a:lstStyle/>
          <a:p>
            <a:r>
              <a:rPr lang="en-US" sz="4000" dirty="0"/>
              <a:t>“The confidentiality rule, for example, applies not only to matters communicated in confidence by the client but also to </a:t>
            </a:r>
            <a:r>
              <a:rPr lang="en-US" sz="4000" dirty="0">
                <a:highlight>
                  <a:srgbClr val="FFFF00"/>
                </a:highlight>
              </a:rPr>
              <a:t>all information relating to the representation</a:t>
            </a:r>
            <a:r>
              <a:rPr lang="en-US" sz="4000" dirty="0"/>
              <a:t>, whatever its source.  A lawyer may not disclose such information except as authorized or required by the Rules of Professional Conduct or other law.”</a:t>
            </a:r>
          </a:p>
        </p:txBody>
      </p:sp>
    </p:spTree>
    <p:extLst>
      <p:ext uri="{BB962C8B-B14F-4D97-AF65-F5344CB8AC3E}">
        <p14:creationId xmlns:p14="http://schemas.microsoft.com/office/powerpoint/2010/main" val="3208987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4E75C0-EBA7-D411-1C62-851ADB440879}"/>
              </a:ext>
            </a:extLst>
          </p:cNvPr>
          <p:cNvSpPr>
            <a:spLocks noGrp="1"/>
          </p:cNvSpPr>
          <p:nvPr>
            <p:ph type="title"/>
          </p:nvPr>
        </p:nvSpPr>
        <p:spPr>
          <a:xfrm>
            <a:off x="1097280" y="112889"/>
            <a:ext cx="10058400" cy="1624471"/>
          </a:xfrm>
        </p:spPr>
        <p:txBody>
          <a:bodyPr>
            <a:noAutofit/>
          </a:bodyPr>
          <a:lstStyle/>
          <a:p>
            <a:pPr algn="ctr"/>
            <a:r>
              <a:rPr lang="en-US" sz="6000" dirty="0"/>
              <a:t>MOST COMMON WAYS CONFIDENTIALITY IS BREACHED.</a:t>
            </a:r>
          </a:p>
        </p:txBody>
      </p:sp>
      <p:sp>
        <p:nvSpPr>
          <p:cNvPr id="3" name="Content Placeholder 2">
            <a:extLst>
              <a:ext uri="{FF2B5EF4-FFF2-40B4-BE49-F238E27FC236}">
                <a16:creationId xmlns:a16="http://schemas.microsoft.com/office/drawing/2014/main" xmlns="" id="{D83E754F-8319-292E-F3FA-6BF575B98E8A}"/>
              </a:ext>
            </a:extLst>
          </p:cNvPr>
          <p:cNvSpPr>
            <a:spLocks noGrp="1"/>
          </p:cNvSpPr>
          <p:nvPr>
            <p:ph idx="1"/>
          </p:nvPr>
        </p:nvSpPr>
        <p:spPr/>
        <p:txBody>
          <a:bodyPr/>
          <a:lstStyle/>
          <a:p>
            <a:endParaRPr lang="en-US" dirty="0"/>
          </a:p>
          <a:p>
            <a:r>
              <a:rPr lang="en-US" sz="4800" dirty="0"/>
              <a:t>1.  SOCIAL MEDIA</a:t>
            </a:r>
          </a:p>
          <a:p>
            <a:r>
              <a:rPr lang="en-US" sz="4800" dirty="0"/>
              <a:t>2.  MOTIONS TO WITHDRAW</a:t>
            </a:r>
          </a:p>
          <a:p>
            <a:r>
              <a:rPr lang="en-US" sz="4800" dirty="0"/>
              <a:t>3.  TALKING TO OTHER LAWYERS</a:t>
            </a:r>
          </a:p>
        </p:txBody>
      </p:sp>
    </p:spTree>
    <p:extLst>
      <p:ext uri="{BB962C8B-B14F-4D97-AF65-F5344CB8AC3E}">
        <p14:creationId xmlns:p14="http://schemas.microsoft.com/office/powerpoint/2010/main" val="39644629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990D0034-F768-41E7-85D4-F38C4DE857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C4F7E42D-8B5A-4FC8-81CD-9E60171F7F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18F2216-349F-85E2-911D-BD6D3A6DD325}"/>
              </a:ext>
            </a:extLst>
          </p:cNvPr>
          <p:cNvSpPr>
            <a:spLocks noGrp="1"/>
          </p:cNvSpPr>
          <p:nvPr>
            <p:ph type="title"/>
          </p:nvPr>
        </p:nvSpPr>
        <p:spPr>
          <a:xfrm>
            <a:off x="-1" y="516835"/>
            <a:ext cx="4040071" cy="3846159"/>
          </a:xfrm>
        </p:spPr>
        <p:txBody>
          <a:bodyPr>
            <a:normAutofit/>
          </a:bodyPr>
          <a:lstStyle/>
          <a:p>
            <a:pPr algn="ctr"/>
            <a:r>
              <a:rPr lang="en-US" sz="4000" dirty="0">
                <a:solidFill>
                  <a:srgbClr val="FFFFFF"/>
                </a:solidFill>
              </a:rPr>
              <a:t>BE CAREFUL NOT TO REVEAL CLIENT CONFIDENTIAL INFORMATION IN RESPONDING TO NEGATIVE ONLINE REVIEWS</a:t>
            </a:r>
          </a:p>
        </p:txBody>
      </p:sp>
      <p:sp>
        <p:nvSpPr>
          <p:cNvPr id="9" name="Content Placeholder 8">
            <a:extLst>
              <a:ext uri="{FF2B5EF4-FFF2-40B4-BE49-F238E27FC236}">
                <a16:creationId xmlns:a16="http://schemas.microsoft.com/office/drawing/2014/main" xmlns="" id="{4B75A9ED-5DCB-BB08-6DC6-9DD6F23A2CCF}"/>
              </a:ext>
            </a:extLst>
          </p:cNvPr>
          <p:cNvSpPr>
            <a:spLocks noGrp="1"/>
          </p:cNvSpPr>
          <p:nvPr>
            <p:ph idx="1"/>
          </p:nvPr>
        </p:nvSpPr>
        <p:spPr>
          <a:xfrm>
            <a:off x="492371" y="4715691"/>
            <a:ext cx="3084844" cy="1273628"/>
          </a:xfrm>
        </p:spPr>
        <p:txBody>
          <a:bodyPr>
            <a:normAutofit/>
          </a:bodyPr>
          <a:lstStyle/>
          <a:p>
            <a:endParaRPr lang="en-US" sz="1500" dirty="0">
              <a:solidFill>
                <a:srgbClr val="FFFFFF"/>
              </a:solidFill>
            </a:endParaRPr>
          </a:p>
        </p:txBody>
      </p:sp>
      <p:pic>
        <p:nvPicPr>
          <p:cNvPr id="5" name="Content Placeholder 4" descr="A hand giving a thumbs down and stars&#10;&#10;AI-generated content may be incorrect.">
            <a:extLst>
              <a:ext uri="{FF2B5EF4-FFF2-40B4-BE49-F238E27FC236}">
                <a16:creationId xmlns:a16="http://schemas.microsoft.com/office/drawing/2014/main" xmlns="" id="{1CB5AD1D-CDE3-205F-59C7-4ABB70BCCA72}"/>
              </a:ext>
            </a:extLst>
          </p:cNvPr>
          <p:cNvPicPr>
            <a:picLocks noChangeAspect="1"/>
          </p:cNvPicPr>
          <p:nvPr/>
        </p:nvPicPr>
        <p:blipFill>
          <a:blip r:embed="rId2">
            <a:extLst>
              <a:ext uri="{837473B0-CC2E-450A-ABE3-18F120FF3D39}">
                <a1611:picAttrSrcUrl xmlns:a1611="http://schemas.microsoft.com/office/drawing/2016/11/main" xmlns="" r:id="rId3"/>
              </a:ext>
            </a:extLst>
          </a:blip>
          <a:srcRect r="1538" b="2"/>
          <a:stretch/>
        </p:blipFill>
        <p:spPr>
          <a:xfrm>
            <a:off x="4075043" y="10"/>
            <a:ext cx="8111272" cy="6857990"/>
          </a:xfrm>
          <a:prstGeom prst="rect">
            <a:avLst/>
          </a:prstGeom>
        </p:spPr>
      </p:pic>
      <p:sp>
        <p:nvSpPr>
          <p:cNvPr id="16" name="Rectangle 15">
            <a:extLst>
              <a:ext uri="{FF2B5EF4-FFF2-40B4-BE49-F238E27FC236}">
                <a16:creationId xmlns:a16="http://schemas.microsoft.com/office/drawing/2014/main" xmlns="" id="{8C04651D-B9F4-4935-A02D-364153FBDF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2088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C759E3-784A-8365-2154-CFCFE2F2160E}"/>
              </a:ext>
            </a:extLst>
          </p:cNvPr>
          <p:cNvSpPr>
            <a:spLocks noGrp="1"/>
          </p:cNvSpPr>
          <p:nvPr>
            <p:ph type="title"/>
          </p:nvPr>
        </p:nvSpPr>
        <p:spPr>
          <a:xfrm>
            <a:off x="137160" y="-1447802"/>
            <a:ext cx="3840480" cy="4562857"/>
          </a:xfrm>
        </p:spPr>
        <p:txBody>
          <a:bodyPr>
            <a:normAutofit/>
          </a:bodyPr>
          <a:lstStyle/>
          <a:p>
            <a:pPr algn="ctr"/>
            <a:r>
              <a:rPr lang="en-US" sz="4400" dirty="0"/>
              <a:t>ABA FORMAL OPINION 496</a:t>
            </a:r>
          </a:p>
        </p:txBody>
      </p:sp>
      <p:pic>
        <p:nvPicPr>
          <p:cNvPr id="6" name="Content Placeholder 5" descr="A close-up of a document&#10;&#10;AI-generated content may be incorrect.">
            <a:extLst>
              <a:ext uri="{FF2B5EF4-FFF2-40B4-BE49-F238E27FC236}">
                <a16:creationId xmlns:a16="http://schemas.microsoft.com/office/drawing/2014/main" xmlns="" id="{36D990B9-7CC4-E88C-CB01-26FB3E2603D2}"/>
              </a:ext>
            </a:extLst>
          </p:cNvPr>
          <p:cNvPicPr>
            <a:picLocks noGrp="1" noChangeAspect="1"/>
          </p:cNvPicPr>
          <p:nvPr>
            <p:ph idx="1"/>
          </p:nvPr>
        </p:nvPicPr>
        <p:blipFill>
          <a:blip r:embed="rId2"/>
          <a:stretch>
            <a:fillRect/>
          </a:stretch>
        </p:blipFill>
        <p:spPr>
          <a:xfrm>
            <a:off x="4157472" y="280416"/>
            <a:ext cx="7851648" cy="6425184"/>
          </a:xfrm>
        </p:spPr>
      </p:pic>
      <p:sp>
        <p:nvSpPr>
          <p:cNvPr id="4" name="Text Placeholder 3">
            <a:extLst>
              <a:ext uri="{FF2B5EF4-FFF2-40B4-BE49-F238E27FC236}">
                <a16:creationId xmlns:a16="http://schemas.microsoft.com/office/drawing/2014/main" xmlns="" id="{FEED1958-26D9-F802-32E3-DEFC1BB2FCC5}"/>
              </a:ext>
            </a:extLst>
          </p:cNvPr>
          <p:cNvSpPr>
            <a:spLocks noGrp="1"/>
          </p:cNvSpPr>
          <p:nvPr>
            <p:ph type="body" sz="half" idx="2"/>
          </p:nvPr>
        </p:nvSpPr>
        <p:spPr>
          <a:xfrm>
            <a:off x="457200" y="5632704"/>
            <a:ext cx="3200400" cy="672500"/>
          </a:xfrm>
        </p:spPr>
        <p:txBody>
          <a:bodyPr/>
          <a:lstStyle/>
          <a:p>
            <a:endParaRPr lang="en-US" dirty="0"/>
          </a:p>
        </p:txBody>
      </p:sp>
    </p:spTree>
    <p:extLst>
      <p:ext uri="{BB962C8B-B14F-4D97-AF65-F5344CB8AC3E}">
        <p14:creationId xmlns:p14="http://schemas.microsoft.com/office/powerpoint/2010/main" val="17149932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AI-generated content may be incorrect.">
            <a:extLst>
              <a:ext uri="{FF2B5EF4-FFF2-40B4-BE49-F238E27FC236}">
                <a16:creationId xmlns:a16="http://schemas.microsoft.com/office/drawing/2014/main" xmlns="" id="{F23018A1-C8C0-FA7B-5330-73DF264DF520}"/>
              </a:ext>
            </a:extLst>
          </p:cNvPr>
          <p:cNvPicPr>
            <a:picLocks noChangeAspect="1"/>
          </p:cNvPicPr>
          <p:nvPr/>
        </p:nvPicPr>
        <p:blipFill>
          <a:blip r:embed="rId2"/>
          <a:stretch>
            <a:fillRect/>
          </a:stretch>
        </p:blipFill>
        <p:spPr>
          <a:xfrm>
            <a:off x="1133857" y="243840"/>
            <a:ext cx="10314432" cy="6181343"/>
          </a:xfrm>
          <a:prstGeom prst="rect">
            <a:avLst/>
          </a:prstGeom>
        </p:spPr>
      </p:pic>
    </p:spTree>
    <p:extLst>
      <p:ext uri="{BB962C8B-B14F-4D97-AF65-F5344CB8AC3E}">
        <p14:creationId xmlns:p14="http://schemas.microsoft.com/office/powerpoint/2010/main" val="262078276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408</TotalTime>
  <Words>5281</Words>
  <Application>Microsoft Office PowerPoint</Application>
  <PresentationFormat>Widescreen</PresentationFormat>
  <Paragraphs>318</Paragraphs>
  <Slides>138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138</vt:i4>
      </vt:variant>
    </vt:vector>
  </HeadingPairs>
  <TitlesOfParts>
    <vt:vector size="146" baseType="lpstr">
      <vt:lpstr>Aptos</vt:lpstr>
      <vt:lpstr>Calibri</vt:lpstr>
      <vt:lpstr>Calibri Light</vt:lpstr>
      <vt:lpstr>Grandview</vt:lpstr>
      <vt:lpstr>Helvetica Neue Medium</vt:lpstr>
      <vt:lpstr>system-ui</vt:lpstr>
      <vt:lpstr>Times New Roman</vt:lpstr>
      <vt:lpstr>Retrospect</vt:lpstr>
      <vt:lpstr>TCAA SPRING CONFERENCE 2025</vt:lpstr>
      <vt:lpstr>CONFLICTS, CONFIDENTIALITY CONFUSION </vt:lpstr>
      <vt:lpstr>CONFLICTS</vt:lpstr>
      <vt:lpstr>COUNTY ATTORNEYS HAVE MANY ETHICAL CHALLENGES</vt:lpstr>
      <vt:lpstr>HOW ARE GOVERNMENT LAWYERS DIFFERENT ?</vt:lpstr>
      <vt:lpstr>GOALS, AUTHORITY, APPLICABLE LAW</vt:lpstr>
      <vt:lpstr>FOR EXAMPLE:</vt:lpstr>
      <vt:lpstr>APPLICABLE CASE</vt:lpstr>
      <vt:lpstr>CAN A MUNICIPAL GOVERNMENT SUE ONE OF IT’S OWN AGENCIES?</vt:lpstr>
      <vt:lpstr>ANSWER:  YES</vt:lpstr>
      <vt:lpstr>CONFLICTS OF INTEREST—MAJOR CONCERN FOR COUNTY ATTORNEYS</vt:lpstr>
      <vt:lpstr>RPC 1.7(a) CONFLICTS OF INTEREST:  CURRENT CLIENTS</vt:lpstr>
      <vt:lpstr>MANY CONFLICTS QUESTIONS CAN BE RESOLVED BY KNOWING THE IDENTITY OF YOUR CLIENT.</vt:lpstr>
      <vt:lpstr>WHO IS THE COUNTY ATTORNEY’S CLIENT ?</vt:lpstr>
      <vt:lpstr>PowerPoint Presentation</vt:lpstr>
      <vt:lpstr>THE UNDERLYING RULE OF PROFESSIONAL CONDUCT IS 1.13</vt:lpstr>
      <vt:lpstr>WHO ARE THE CONSTITUENTS ?</vt:lpstr>
      <vt:lpstr>ENABLING AUTHORITY</vt:lpstr>
      <vt:lpstr>LEGISLATURE HAS NOT CREATED THE OFFICE OF COUNTY ATTORNEY AS A GENERAL LAW APPLICABLE TO ALL COUNTIES</vt:lpstr>
      <vt:lpstr>FOR MOST COUNTY ATTORNEYS, THE SCOPE OF REPRESENTATION IS SET OUT IN THE COUNTY CHARTER.</vt:lpstr>
      <vt:lpstr>THE UNDERLYING RULE OF PROFESSIONAL CONDUCT IS 1.13</vt:lpstr>
      <vt:lpstr>NOT ALL TENNESSEE COUNTIES HAVE A COUNTY  ATTORNEY.</vt:lpstr>
      <vt:lpstr>THE FOLLOWING HYPOTHETICALS EXPLORE SOME OF THE CONFLICTS OR POTENTIAL CONFLICTS COUNTY ATTORNEYS FACE.</vt:lpstr>
      <vt:lpstr>HYPOTHETICAL 1</vt:lpstr>
      <vt:lpstr>THE ANSWER:  IT DEPENDS….</vt:lpstr>
      <vt:lpstr>EACH CASE MUST BE EXAMINED ON A CASE BY CASE BASIS</vt:lpstr>
      <vt:lpstr>THE  TENNESSEE SUPREME COURT FOUND THAT OPINION 83-F-41 WAS OVERBROAD</vt:lpstr>
      <vt:lpstr>NOW BACK TO OUR HYPOTHETICAL 1</vt:lpstr>
      <vt:lpstr>WHAT WE KNOW….</vt:lpstr>
      <vt:lpstr>ADDITIONAL FACTS:</vt:lpstr>
      <vt:lpstr>ADDITIONAL FACTS:</vt:lpstr>
      <vt:lpstr>ONE ASPECT TO EXAMINE </vt:lpstr>
      <vt:lpstr>A SECOND ASPECT TO EXAMINE:</vt:lpstr>
      <vt:lpstr>FINALLY, THE ROLE OF THE SHERIFF AND/OR DEPUTIES IN THE CASE IS TO BE EXAMINED</vt:lpstr>
      <vt:lpstr>AFTER BANKS   THE BOARD OF PROFESSIONAL RESPONSIBILITY ISSUED </vt:lpstr>
      <vt:lpstr>THE SPECIFIC CASE: </vt:lpstr>
      <vt:lpstr>IS THE SHERIFF’S  OR DEPUTY’S TESTIMONY MATERIAL EVIDENCE?</vt:lpstr>
      <vt:lpstr>TENNESSEE FORMAL ETHICS OPINION 2002-F-107(b)</vt:lpstr>
      <vt:lpstr>BASED ON THE NATURE OF THE PROFESSIONAL SERVICES PROVIDED TO THE SHERIFF, DOES ATTORNEY A HAVE A CONFLICT?</vt:lpstr>
      <vt:lpstr>THERE ARE NO FACTS TO SUPPORT:</vt:lpstr>
      <vt:lpstr>IN THIS SPECIFIC CASE THERE IS NO CONFLICT.</vt:lpstr>
      <vt:lpstr>HYPOTHETICAL  2</vt:lpstr>
      <vt:lpstr>THE DEFENDANT ARGUES THAT:</vt:lpstr>
      <vt:lpstr>ADDITIONAL FACTS:</vt:lpstr>
      <vt:lpstr>DOES THE COUNTY ATTORNEY HAVE A CONFLICT OF INTEREST ?</vt:lpstr>
      <vt:lpstr>“NO SHOWING WAS MADE THAT AN ACTUAL OR PERCEIVED CONFLICT OF INTEREST EXISTED.” SMITH V. STATE OF TENNESSEE  2002 WL 1482697 (March 8, 2002) (TENN. CRIM. APP. 2002). </vt:lpstr>
      <vt:lpstr>IN THIS SPECIFIC CASE THERE IS NO CONFLICT.</vt:lpstr>
      <vt:lpstr>HYPOTHETICAL  3</vt:lpstr>
      <vt:lpstr>PowerPoint Presentation</vt:lpstr>
      <vt:lpstr>RPC 1.7(a)</vt:lpstr>
      <vt:lpstr>RPC 1.7(b)</vt:lpstr>
      <vt:lpstr>PowerPoint Presentation</vt:lpstr>
      <vt:lpstr>WHAT IS “INFORMED CONSENT”</vt:lpstr>
      <vt:lpstr>RPC 1.0 (e) INFORMED CONSENT</vt:lpstr>
      <vt:lpstr>CAN A MUNICIPALITY GIVE INFORMED CONSENT ?</vt:lpstr>
      <vt:lpstr>BACK TO HYPOTHETICAL 3</vt:lpstr>
      <vt:lpstr>ANSWERS:</vt:lpstr>
      <vt:lpstr>ANSWER:  NO         WHY?</vt:lpstr>
      <vt:lpstr>PowerPoint Presentation</vt:lpstr>
      <vt:lpstr>ANSWER:  YES          WHY?</vt:lpstr>
      <vt:lpstr>WHAT SHOULD LAW FIRM CONSIDER IN OBTAINING “INFORMED CONSENT” ?</vt:lpstr>
      <vt:lpstr>PowerPoint Presentation</vt:lpstr>
      <vt:lpstr>HYPOTHETICAL  4  </vt:lpstr>
      <vt:lpstr>ADDITIONAL FACTS:</vt:lpstr>
      <vt:lpstr>SHOULD THE ENTIRE OFFICE OF THE DISTRICT ATTORNEY GENERAL BE DISQUALIFIED FOR CONFLICT OF INTEREST ?</vt:lpstr>
      <vt:lpstr>WHICH RULE APPLIES ?</vt:lpstr>
      <vt:lpstr>RPC 1.12</vt:lpstr>
      <vt:lpstr>STATE V. TATE, 925 S.W.2d 548 (Tenn. Crim. App. 1995)</vt:lpstr>
      <vt:lpstr>THE COURT WENT FURTHER AND DISQUALIFIED THE ENTIRE OFFICE.</vt:lpstr>
      <vt:lpstr>HYPOTHETICAL  5  </vt:lpstr>
      <vt:lpstr>FORMAL ETHICS OPINION 86-F-105</vt:lpstr>
      <vt:lpstr>continued</vt:lpstr>
      <vt:lpstr>ANOTHER CHALLENGE FOR COUNTY ATTORNEYS IS CONFIDENTIALITY</vt:lpstr>
      <vt:lpstr>IN ORDER TO ASSESS A COUNTY ATTORNEY’S CONFIDENTIALITY OBLIGATIONS  THE QUESTION TO ASK :</vt:lpstr>
      <vt:lpstr>WHO IS YOUR CLIENT ?</vt:lpstr>
      <vt:lpstr>WHO HAS ATTORNEY CLIENT PRIVILEGE?</vt:lpstr>
      <vt:lpstr>THE ANSWER MAY BE DIFFERENT IN DIFFERENT COUNTIES.</vt:lpstr>
      <vt:lpstr>IN MOST CASES, THE COUNTY ATTORNEY REPRESENTS THE COUNTY RATHER THAN AN INDIVIDUAL GOVERNMENT EMPLOYEE OR OFFICER.</vt:lpstr>
      <vt:lpstr>WHY DOES IT MATTER?</vt:lpstr>
      <vt:lpstr>HYPOTHETICAL  6  </vt:lpstr>
      <vt:lpstr>PowerPoint Presentation</vt:lpstr>
      <vt:lpstr>DO YOU THINK THE MEETING WAS PRIVILEGED ?</vt:lpstr>
      <vt:lpstr>THE DISTRICT COURT FOUND THAT IT WAS PRIVILEGED.</vt:lpstr>
      <vt:lpstr>THE SIXTH CIRCUIT FOUND THAT IT WAS NOT PRIVILEGED.</vt:lpstr>
      <vt:lpstr>CITY COUNSEL MEMBERS WERE INVESTIGATING AN EXECUTIVE DECISION BY THE CITY MANAGER HAD INTERESTS ADVERSE TO THE CITY MANAGER AND THUS WERE DEEMED NOT CLIENTS OF THE CITY ATTORNEY.</vt:lpstr>
      <vt:lpstr>AS A County ATTORNEY HOW DO YOU ETHICALLY ADVISE THE ORGANIZATION ABOUT CONDUCT THAT MAY CREATE LEGAL RISKS FOR THE ORGANIZATION’S CONSTITUENTS ?</vt:lpstr>
      <vt:lpstr>PowerPoint Presentation</vt:lpstr>
      <vt:lpstr>ETHICAL PITFALLS FOR COUNTY ATTORNEYS THAT ALSO HAVE PRIVATE CLIENTS</vt:lpstr>
      <vt:lpstr>FAILURE TO  MANAGE YOUR CLIENT’S EXPECTATIONS</vt:lpstr>
      <vt:lpstr>MOST DISCIPLINARY COMPLAINTS ARE ROOTED IN A LAWYER’S FAILURE TO SET REASONABLE EXPECTATIONS AT THE OUTSET OF REPRESENTATION AS TO:</vt:lpstr>
      <vt:lpstr>ETHICAL ISSUES FOR COUNTY ATTORNEYS WHO ALSO HAVE PRIVATE CLIENTS</vt:lpstr>
      <vt:lpstr>PowerPoint Presentation</vt:lpstr>
      <vt:lpstr>CONFIDENTIALITY</vt:lpstr>
      <vt:lpstr>RPC 1.6</vt:lpstr>
      <vt:lpstr>RPC 1.6    COMMENT [3]</vt:lpstr>
      <vt:lpstr>MOST COMMON WAYS CONFIDENTIALITY IS BREACHED.</vt:lpstr>
      <vt:lpstr>BE CAREFUL NOT TO REVEAL CLIENT CONFIDENTIAL INFORMATION IN RESPONDING TO NEGATIVE ONLINE REVIEWS</vt:lpstr>
      <vt:lpstr>ABA FORMAL OPINION 496</vt:lpstr>
      <vt:lpstr>PowerPoint Presentation</vt:lpstr>
      <vt:lpstr>TAKE CARE NOT TO VIOLATE THE DUTY OF CONFIDENTIALTITY WHEN MOVING TO WITHDRAW FROM REPRESENTATION  </vt:lpstr>
      <vt:lpstr>PowerPoint Presentation</vt:lpstr>
      <vt:lpstr>PowerPoint Presentation</vt:lpstr>
      <vt:lpstr>PowerPoint Presentation</vt:lpstr>
      <vt:lpstr>RPC 1.16   COMMENT [3]</vt:lpstr>
      <vt:lpstr>ABA FORMAL OPINION 515</vt:lpstr>
      <vt:lpstr>MAINTAIN CLIENT CONFIDENTIALITY WHEN DISCUSSING CASES WITH OTHER LAWYERS</vt:lpstr>
      <vt:lpstr>PowerPoint Presentation</vt:lpstr>
      <vt:lpstr>ABA FORMAL OPINION 515</vt:lpstr>
      <vt:lpstr>CONFLICTS OF INTEREST</vt:lpstr>
      <vt:lpstr>RPC 1.7(a) CONFLICTS OF INTEREST:  CURRENT CLIENTS</vt:lpstr>
      <vt:lpstr>A LAWYER’S DUTY TO MAINTAIN AN APPROPRIATE WORKLOAD</vt:lpstr>
      <vt:lpstr>CAN I HAVE A ROMANTIC RELATIONSHIP WITH THE CLIENT IN MY CASE ?</vt:lpstr>
      <vt:lpstr>PowerPoint Presentation</vt:lpstr>
      <vt:lpstr>COMMUNICATION</vt:lpstr>
      <vt:lpstr>NEGLECT  FAILURE TO COMMUNICATE</vt:lpstr>
      <vt:lpstr>RPC 1.4   COMMUNICATION</vt:lpstr>
      <vt:lpstr>RPC 1.3  DILIGENCE</vt:lpstr>
      <vt:lpstr>PowerPoint Presentation</vt:lpstr>
      <vt:lpstr>PowerPoint Presentation</vt:lpstr>
      <vt:lpstr>PowerPoint Presentation</vt:lpstr>
      <vt:lpstr>ETHICS UPDATE</vt:lpstr>
      <vt:lpstr>BOARD OF PROFESSIONAL RESPONSIBILITY FORMAL ETHICS OPINION  2023-F-169</vt:lpstr>
      <vt:lpstr>BOARD OF PROFESSIONAL RESPONSIBILITY FORMAL ETHICS OPINION  2025-F-171</vt:lpstr>
      <vt:lpstr>BOARD OF PROFESSIONAL RESPONSIBILITY FORMAL ETHICS OPINION  2025-F-172</vt:lpstr>
      <vt:lpstr>2,367 COMPLAINTS FILED LAST YEAR </vt:lpstr>
      <vt:lpstr>WHAT CAUSES CLIENTS TO FILE DISCIPLINARY COMPLAINTS ?</vt:lpstr>
      <vt:lpstr>PowerPoint Presentation</vt:lpstr>
      <vt:lpstr>RESULTS OF INVESTIGATIONS</vt:lpstr>
      <vt:lpstr>PowerPoint Presentation</vt:lpstr>
      <vt:lpstr>NEW SECTION TO TRUST ACCOUNT RULE</vt:lpstr>
      <vt:lpstr> NEW SECTION (f) ADDED TO EXISTING TRUST ACCOUNT RULE 1.15</vt:lpstr>
      <vt:lpstr>NEW FORM FOR LAWYERS’ FUND FOR CLIENT PROTECTION</vt:lpstr>
      <vt:lpstr>PowerPoint Presentation</vt:lpstr>
      <vt:lpstr>THE TEN SELF – ASSESSMENTS FOCUS ON THE TEN CORE PRACTICE PRINCIPLES</vt:lpstr>
      <vt:lpstr>PowerPoint Presentation</vt:lpstr>
      <vt:lpstr>PowerPoint Presentation</vt:lpstr>
      <vt:lpstr>   QUESTIONS ?</vt:lpstr>
      <vt:lpstr>CONTACT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TCAA SPRING CONFERENCE 2025</dc:title>
  <dc:creator>Laura Chastain</dc:creator>
  <cp:lastModifiedBy>Microsoft account</cp:lastModifiedBy>
  <cp:revision>21</cp:revision>
  <dcterms:created xsi:type="dcterms:W3CDTF">2025-03-31T12:58:35Z</dcterms:created>
  <dcterms:modified xsi:type="dcterms:W3CDTF">2025-04-17T15:02:23Z</dcterms:modified>
</cp:coreProperties>
</file>